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6"/>
  </p:notesMasterIdLst>
  <p:sldIdLst>
    <p:sldId id="434" r:id="rId2"/>
    <p:sldId id="328" r:id="rId3"/>
    <p:sldId id="439" r:id="rId4"/>
    <p:sldId id="1112" r:id="rId5"/>
    <p:sldId id="327" r:id="rId6"/>
    <p:sldId id="415" r:id="rId7"/>
    <p:sldId id="430" r:id="rId8"/>
    <p:sldId id="383" r:id="rId9"/>
    <p:sldId id="1113" r:id="rId10"/>
    <p:sldId id="400" r:id="rId11"/>
    <p:sldId id="382" r:id="rId12"/>
    <p:sldId id="1108" r:id="rId13"/>
    <p:sldId id="1592" r:id="rId14"/>
    <p:sldId id="418" r:id="rId15"/>
    <p:sldId id="1114" r:id="rId16"/>
    <p:sldId id="1591" r:id="rId17"/>
    <p:sldId id="1072" r:id="rId18"/>
    <p:sldId id="1115" r:id="rId19"/>
    <p:sldId id="297" r:id="rId20"/>
    <p:sldId id="1590" r:id="rId21"/>
    <p:sldId id="390" r:id="rId22"/>
    <p:sldId id="394" r:id="rId23"/>
    <p:sldId id="1110" r:id="rId24"/>
    <p:sldId id="422" r:id="rId25"/>
    <p:sldId id="384" r:id="rId26"/>
    <p:sldId id="427" r:id="rId27"/>
    <p:sldId id="443" r:id="rId28"/>
    <p:sldId id="450" r:id="rId29"/>
    <p:sldId id="455" r:id="rId30"/>
    <p:sldId id="449" r:id="rId31"/>
    <p:sldId id="442" r:id="rId32"/>
    <p:sldId id="1106" r:id="rId33"/>
    <p:sldId id="1088" r:id="rId34"/>
    <p:sldId id="1076" r:id="rId35"/>
    <p:sldId id="1077" r:id="rId36"/>
    <p:sldId id="438" r:id="rId37"/>
    <p:sldId id="359" r:id="rId38"/>
    <p:sldId id="385" r:id="rId39"/>
    <p:sldId id="452" r:id="rId40"/>
    <p:sldId id="262" r:id="rId41"/>
    <p:sldId id="266" r:id="rId42"/>
    <p:sldId id="1090" r:id="rId43"/>
    <p:sldId id="368" r:id="rId44"/>
    <p:sldId id="41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Jon Havema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30942D"/>
    <a:srgbClr val="FFFFFF"/>
    <a:srgbClr val="000000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495" autoAdjust="0"/>
    <p:restoredTop sz="87207" autoAdjust="0"/>
  </p:normalViewPr>
  <p:slideViewPr>
    <p:cSldViewPr snapToGrid="0" snapToObjects="1">
      <p:cViewPr varScale="1">
        <p:scale>
          <a:sx n="62" d="100"/>
          <a:sy n="62" d="100"/>
        </p:scale>
        <p:origin x="200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26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Shana</a:t>
            </a:r>
            <a:r>
              <a:rPr lang="en-US" baseline="0" dirty="0"/>
              <a:t>: perhaps another infographic is beneficial here. Reintroduce the original cost graph. Fade out the costs and leave the MAC. Then introduce a price. If it’s cheaper to abate, then firms will do that, otherwise they will buy a permit or pay the tax. I know this is super simplified. I introduce specifics at the start of the emissions trading section and the tax section below.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14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New Climate Economy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5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8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https://www.arb.ca.gov/newsrel/newsrelease.php?id=933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could be a series of slides with pictures for each one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8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42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7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0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ts val="52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//Users/Jon/NEED%20Dropbox/Presentations/ClimateChange/images/California.pn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Jon </a:t>
            </a:r>
            <a:r>
              <a:rPr lang="en-US" sz="2400" dirty="0" err="1">
                <a:solidFill>
                  <a:schemeClr val="bg1"/>
                </a:solidFill>
              </a:rPr>
              <a:t>Haveman</a:t>
            </a:r>
            <a:r>
              <a:rPr lang="en-US" sz="2400" dirty="0">
                <a:solidFill>
                  <a:schemeClr val="bg1"/>
                </a:solidFill>
              </a:rPr>
              <a:t>, Ph.D.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Executive Director, NEED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Science and Society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March 25, 2021</a:t>
            </a:r>
          </a:p>
        </p:txBody>
      </p:sp>
    </p:spTree>
    <p:extLst>
      <p:ext uri="{BB962C8B-B14F-4D97-AF65-F5344CB8AC3E}">
        <p14:creationId xmlns:p14="http://schemas.microsoft.com/office/powerpoint/2010/main" val="53268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0" y="17548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989224"/>
            <a:ext cx="6080633" cy="3931286"/>
          </a:xfrm>
        </p:spPr>
        <p:txBody>
          <a:bodyPr>
            <a:noAutofit/>
          </a:bodyPr>
          <a:lstStyle/>
          <a:p>
            <a:r>
              <a:rPr lang="en-US" sz="2300" dirty="0"/>
              <a:t>Pollution causes an EXTERNALITY: a side effect (cost or benefit) that affects someone else 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Polluting things have an “unfair cost advantage” because part of the cost is offloaded on others.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 Too much pollution is generated.</a:t>
            </a:r>
            <a:endParaRPr lang="en-US" sz="1900" dirty="0"/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Regulation limiting pollution has net benefits.</a:t>
            </a:r>
          </a:p>
          <a:p>
            <a:endParaRPr lang="en-US" sz="2300" b="1" i="1" dirty="0">
              <a:sym typeface="Wingdings" panose="05000000000000000000" pitchFamily="2" charset="2"/>
            </a:endParaRPr>
          </a:p>
          <a:p>
            <a:r>
              <a:rPr lang="en-US" sz="2300" b="1" i="1" dirty="0">
                <a:sym typeface="Wingdings" panose="05000000000000000000" pitchFamily="2" charset="2"/>
              </a:rPr>
              <a:t>The “</a:t>
            </a:r>
            <a:r>
              <a:rPr lang="en-US" sz="2300" i="1" dirty="0">
                <a:sym typeface="Wingdings" panose="05000000000000000000" pitchFamily="2" charset="2"/>
              </a:rPr>
              <a:t>e</a:t>
            </a:r>
            <a:r>
              <a:rPr lang="en-US" sz="2300" b="1" i="1" dirty="0">
                <a:sym typeface="Wingdings" panose="05000000000000000000" pitchFamily="2" charset="2"/>
              </a:rPr>
              <a:t>fficient” level of pollution balances the costs &amp; benefits of pollution.</a:t>
            </a:r>
          </a:p>
        </p:txBody>
      </p:sp>
    </p:spTree>
    <p:extLst>
      <p:ext uri="{BB962C8B-B14F-4D97-AF65-F5344CB8AC3E}">
        <p14:creationId xmlns:p14="http://schemas.microsoft.com/office/powerpoint/2010/main" val="122789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data distribution center and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climate.gov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DDC76-452B-3B4A-963F-97410EEA0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673" y="1184646"/>
            <a:ext cx="9022757" cy="44887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26186" y="1033551"/>
            <a:ext cx="5151649" cy="5340908"/>
            <a:chOff x="3526186" y="1033551"/>
            <a:chExt cx="5151649" cy="5340908"/>
          </a:xfrm>
        </p:grpSpPr>
        <p:pic>
          <p:nvPicPr>
            <p:cNvPr id="2050" name="Picture 2" descr="http://www.epa.gov/climatechange/images/science/ScenarioCO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7"/>
            <a:stretch/>
          </p:blipFill>
          <p:spPr bwMode="auto">
            <a:xfrm>
              <a:off x="3526186" y="1033551"/>
              <a:ext cx="5151649" cy="53409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664925" y="1892704"/>
              <a:ext cx="1515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Projections </a:t>
              </a:r>
              <a:r>
                <a:rPr lang="en-US" dirty="0">
                  <a:sym typeface="Wingdings"/>
                </a:rPr>
                <a:t></a:t>
              </a: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664925" y="1184646"/>
              <a:ext cx="0" cy="2515285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46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15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That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714" y="1541570"/>
            <a:ext cx="6279037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5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6B0-E568-B54A-A576-FFD3F981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That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47EFF-7388-D54D-A810-B4AFEB60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126" y="1325563"/>
            <a:ext cx="5449478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45484-E802-9C45-A1CE-E41F65BC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38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D6E6-CFF7-4842-B9BF-53ADC731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 Warming Indicators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569AB-AE33-934B-B54F-D08FE018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1DAA8-D1F3-9645-A6EA-7734956E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75" y="1293058"/>
            <a:ext cx="8658849" cy="490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85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1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These Impacts Affect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BF663D-B55C-3F41-9118-16BF674986A8}"/>
              </a:ext>
            </a:extLst>
          </p:cNvPr>
          <p:cNvSpPr/>
          <p:nvPr/>
        </p:nvSpPr>
        <p:spPr>
          <a:xfrm>
            <a:off x="838200" y="1665980"/>
            <a:ext cx="2462048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0AD58-A785-4245-A6B6-24643F70A708}"/>
              </a:ext>
            </a:extLst>
          </p:cNvPr>
          <p:cNvSpPr/>
          <p:nvPr/>
        </p:nvSpPr>
        <p:spPr>
          <a:xfrm>
            <a:off x="838200" y="2200275"/>
            <a:ext cx="2462048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6D252C-39B9-9D47-9511-A73D2BBEC727}"/>
              </a:ext>
            </a:extLst>
          </p:cNvPr>
          <p:cNvSpPr/>
          <p:nvPr/>
        </p:nvSpPr>
        <p:spPr>
          <a:xfrm>
            <a:off x="838200" y="2734570"/>
            <a:ext cx="2990850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C56C7C-5051-9845-829C-114AFDCF9BE1}"/>
              </a:ext>
            </a:extLst>
          </p:cNvPr>
          <p:cNvSpPr/>
          <p:nvPr/>
        </p:nvSpPr>
        <p:spPr>
          <a:xfrm>
            <a:off x="6148552" y="2075555"/>
            <a:ext cx="2462048" cy="5342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F0C8AE-C61C-5047-A3B3-7234EAA70BA7}"/>
              </a:ext>
            </a:extLst>
          </p:cNvPr>
          <p:cNvSpPr/>
          <p:nvPr/>
        </p:nvSpPr>
        <p:spPr>
          <a:xfrm>
            <a:off x="6172200" y="4614862"/>
            <a:ext cx="4186238" cy="12402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4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0310-03A8-D149-B277-C13DBAB4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4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C</a:t>
            </a:r>
            <a:r>
              <a:rPr lang="en-US" dirty="0"/>
              <a:t>limate Change Ladder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D6AC-B7D6-9348-ABA3-4A91DC1A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CF5177-C8B4-B941-9BA0-F7001FA0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141" y="1541570"/>
            <a:ext cx="5697718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</p:spTree>
    <p:extLst>
      <p:ext uri="{BB962C8B-B14F-4D97-AF65-F5344CB8AC3E}">
        <p14:creationId xmlns:p14="http://schemas.microsoft.com/office/powerpoint/2010/main" val="193893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85" y="2160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838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b="0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b="0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42729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t-Benefit Analysis of Fighting Climate </a:t>
            </a:r>
            <a:br>
              <a:rPr lang="en-US" dirty="0"/>
            </a:br>
            <a:r>
              <a:rPr lang="en-US" dirty="0"/>
              <a:t>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small.</a:t>
            </a:r>
          </a:p>
          <a:p>
            <a:pPr lvl="1"/>
            <a:r>
              <a:rPr lang="en-US" dirty="0"/>
              <a:t>Costs amount to </a:t>
            </a:r>
            <a:r>
              <a:rPr lang="en-US" b="1" dirty="0">
                <a:solidFill>
                  <a:srgbClr val="C00000"/>
                </a:solidFill>
              </a:rPr>
              <a:t>1-4% of GDP by 2030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7 - 20% of worldwide GDP</a:t>
            </a:r>
            <a:r>
              <a:rPr lang="en-US" dirty="0"/>
              <a:t>.</a:t>
            </a:r>
          </a:p>
          <a:p>
            <a:r>
              <a:rPr lang="en-US" dirty="0"/>
              <a:t>Caveats: </a:t>
            </a:r>
          </a:p>
          <a:p>
            <a:pPr lvl="1"/>
            <a:r>
              <a:rPr lang="en-US" dirty="0"/>
              <a:t>Putting a monetary value on priceless things</a:t>
            </a:r>
          </a:p>
          <a:p>
            <a:pPr lvl="1"/>
            <a:r>
              <a:rPr lang="en-US" dirty="0"/>
              <a:t>Inequality</a:t>
            </a:r>
          </a:p>
          <a:p>
            <a:pPr lvl="1"/>
            <a:r>
              <a:rPr lang="en-US" dirty="0"/>
              <a:t>Uncertainty and risk </a:t>
            </a:r>
          </a:p>
        </p:txBody>
      </p:sp>
    </p:spTree>
    <p:extLst>
      <p:ext uri="{BB962C8B-B14F-4D97-AF65-F5344CB8AC3E}">
        <p14:creationId xmlns:p14="http://schemas.microsoft.com/office/powerpoint/2010/main" val="14981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271" y="933064"/>
            <a:ext cx="9149144" cy="56705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9709" y="563730"/>
            <a:ext cx="458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u="none" strike="noStrike" baseline="0" dirty="0">
                <a:solidFill>
                  <a:srgbClr val="CC0000"/>
                </a:solidFill>
                <a:latin typeface="Calibri" panose="020F0502020204030204" pitchFamily="34" charset="0"/>
              </a:rPr>
              <a:t>Present Value of a Future $100 Cost or Benefit</a:t>
            </a:r>
            <a:endParaRPr lang="en-US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72E60-89FA-4571-8280-E6BB6DB16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24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A9EA36-33FC-4C09-A76D-DBD404B6A16C}"/>
              </a:ext>
            </a:extLst>
          </p:cNvPr>
          <p:cNvGrpSpPr/>
          <p:nvPr/>
        </p:nvGrpSpPr>
        <p:grpSpPr>
          <a:xfrm>
            <a:off x="1258445" y="4172462"/>
            <a:ext cx="9169542" cy="2575081"/>
            <a:chOff x="1258445" y="2038859"/>
            <a:chExt cx="9169542" cy="25750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07B61-D39E-4E06-8B98-C45A786C1866}"/>
                </a:ext>
              </a:extLst>
            </p:cNvPr>
            <p:cNvSpPr txBox="1">
              <a:spLocks/>
            </p:cNvSpPr>
            <p:nvPr/>
          </p:nvSpPr>
          <p:spPr>
            <a:xfrm>
              <a:off x="1764012" y="2244060"/>
              <a:ext cx="8663975" cy="2369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</a:rPr>
                <a:t>It is better to be roughly right</a:t>
              </a:r>
            </a:p>
            <a:p>
              <a:pPr algn="ctr"/>
              <a:r>
                <a:rPr lang="en-GB" sz="5400" b="1" dirty="0">
                  <a:solidFill>
                    <a:schemeClr val="bg1"/>
                  </a:solidFill>
                </a:rPr>
                <a:t>than precisely wrong.</a:t>
              </a:r>
            </a:p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- John Maynard Keynes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27AFA3-313F-4A08-9D4D-8F67DB582215}"/>
                </a:ext>
              </a:extLst>
            </p:cNvPr>
            <p:cNvSpPr/>
            <p:nvPr/>
          </p:nvSpPr>
          <p:spPr>
            <a:xfrm>
              <a:off x="1258445" y="2038859"/>
              <a:ext cx="8270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“</a:t>
              </a:r>
              <a:endParaRPr lang="en-GB" sz="8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1C6AC0-D7B4-43A6-8806-9B97F9D46689}"/>
                </a:ext>
              </a:extLst>
            </p:cNvPr>
            <p:cNvSpPr/>
            <p:nvPr/>
          </p:nvSpPr>
          <p:spPr>
            <a:xfrm rot="10800000">
              <a:off x="8903310" y="2516743"/>
              <a:ext cx="8270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“</a:t>
              </a:r>
              <a:endParaRPr lang="en-GB" sz="8000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34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6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CF7BF-E0E6-FA4C-B410-686B9CA2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s is What Precisely Wrong Looks Like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4CA68-1BE9-D24C-B052-995B9183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27D0F2-1A91-834B-84D8-BEAE0E209171}"/>
              </a:ext>
            </a:extLst>
          </p:cNvPr>
          <p:cNvGrpSpPr/>
          <p:nvPr/>
        </p:nvGrpSpPr>
        <p:grpSpPr>
          <a:xfrm>
            <a:off x="1520042" y="1094730"/>
            <a:ext cx="9833757" cy="5294374"/>
            <a:chOff x="2654291" y="3119243"/>
            <a:chExt cx="7035818" cy="3269861"/>
          </a:xfrm>
        </p:grpSpPr>
        <p:pic>
          <p:nvPicPr>
            <p:cNvPr id="6" name="Picture 1" descr="https://cms.qz.com/wp-content/uploads/2017/10/wine-growing-regions-europe-usa.png?w=940&amp;strip=all&amp;quality=75">
              <a:extLst>
                <a:ext uri="{FF2B5EF4-FFF2-40B4-BE49-F238E27FC236}">
                  <a16:creationId xmlns:a16="http://schemas.microsoft.com/office/drawing/2014/main" id="{48A8B438-65EB-8647-8C66-EB3D413E8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291" y="3412412"/>
              <a:ext cx="7035818" cy="29766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0B086C-8030-B445-B744-D0F76D51E0CF}"/>
                </a:ext>
              </a:extLst>
            </p:cNvPr>
            <p:cNvSpPr txBox="1"/>
            <p:nvPr/>
          </p:nvSpPr>
          <p:spPr>
            <a:xfrm>
              <a:off x="3486112" y="3119243"/>
              <a:ext cx="5065123" cy="285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highlight>
                    <a:srgbClr val="FFFFFF"/>
                  </a:highlight>
                </a:rPr>
                <a:t>The changing map of the world’s wine-growing regions.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2824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epa.gov/sites/production/files/styles/large/public/2018-04/total_by_sector_20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 bwMode="auto">
          <a:xfrm>
            <a:off x="3670784" y="1398757"/>
            <a:ext cx="4850432" cy="5007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U.S. Greenhouse Gas Emissions by</a:t>
            </a:r>
            <a:br>
              <a:rPr lang="en-GB" dirty="0"/>
            </a:br>
            <a:r>
              <a:rPr lang="en-GB" dirty="0"/>
              <a:t>Economic Sector in 2016</a:t>
            </a:r>
          </a:p>
        </p:txBody>
      </p:sp>
    </p:spTree>
    <p:extLst>
      <p:ext uri="{BB962C8B-B14F-4D97-AF65-F5344CB8AC3E}">
        <p14:creationId xmlns:p14="http://schemas.microsoft.com/office/powerpoint/2010/main" val="276340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618" y="216007"/>
            <a:ext cx="10587182" cy="1325563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much.</a:t>
            </a:r>
          </a:p>
          <a:p>
            <a:pPr lvl="1"/>
            <a:r>
              <a:rPr lang="en-US" sz="2800" dirty="0"/>
              <a:t>There may be other local impacts.</a:t>
            </a:r>
          </a:p>
          <a:p>
            <a:r>
              <a:rPr lang="en-US" sz="3200" dirty="0"/>
              <a:t>Gross emissions (greenhouse gas sources): how much greenhouse gases (incl. CO2) we put out.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forests.</a:t>
            </a:r>
          </a:p>
          <a:p>
            <a:pPr lvl="1"/>
            <a:r>
              <a:rPr lang="en-US" sz="2800" dirty="0"/>
              <a:t>Increase sinkage by planting trees, or other measures.</a:t>
            </a:r>
          </a:p>
        </p:txBody>
      </p:sp>
    </p:spTree>
    <p:extLst>
      <p:ext uri="{BB962C8B-B14F-4D97-AF65-F5344CB8AC3E}">
        <p14:creationId xmlns:p14="http://schemas.microsoft.com/office/powerpoint/2010/main" val="3887413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Global Abatement Cost Curve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5A1D3460-E4DE-DA4D-897A-FBDE4AA9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778" y="878788"/>
            <a:ext cx="8560443" cy="5325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813F37-6F4F-F647-B789-7FCF14841F10}"/>
              </a:ext>
            </a:extLst>
          </p:cNvPr>
          <p:cNvSpPr/>
          <p:nvPr/>
        </p:nvSpPr>
        <p:spPr>
          <a:xfrm>
            <a:off x="2300140" y="1451728"/>
            <a:ext cx="1762813" cy="358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64AB21-6992-734E-BE51-D075DF3AF252}"/>
              </a:ext>
            </a:extLst>
          </p:cNvPr>
          <p:cNvSpPr/>
          <p:nvPr/>
        </p:nvSpPr>
        <p:spPr>
          <a:xfrm>
            <a:off x="8010144" y="787264"/>
            <a:ext cx="2167097" cy="10226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17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659496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  <a:p>
            <a:pPr lvl="1"/>
            <a:r>
              <a:rPr lang="en-US" dirty="0"/>
              <a:t>Can achieve the same emissions goals at a lower cost!</a:t>
            </a:r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Put</a:t>
            </a:r>
            <a:r>
              <a:rPr lang="en-US" dirty="0"/>
              <a:t>ting a Price on Carbon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C8D9F6-C199-0149-B7ED-BB4CF9A7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865" y="1313338"/>
            <a:ext cx="7372327" cy="500589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3F0A12-A6FC-BB45-B12C-56E9CAC305BE}"/>
              </a:ext>
            </a:extLst>
          </p:cNvPr>
          <p:cNvCxnSpPr/>
          <p:nvPr/>
        </p:nvCxnSpPr>
        <p:spPr>
          <a:xfrm flipV="1">
            <a:off x="3284911" y="2814426"/>
            <a:ext cx="6393893" cy="3697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7B7FBC-F4C5-5742-86B6-05164383B120}"/>
              </a:ext>
            </a:extLst>
          </p:cNvPr>
          <p:cNvSpPr txBox="1"/>
          <p:nvPr/>
        </p:nvSpPr>
        <p:spPr>
          <a:xfrm>
            <a:off x="838200" y="2547257"/>
            <a:ext cx="2203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a Social Cost</a:t>
            </a:r>
          </a:p>
          <a:p>
            <a:r>
              <a:rPr lang="en-US" dirty="0"/>
              <a:t>Of Carbon of $50</a:t>
            </a:r>
          </a:p>
        </p:txBody>
      </p:sp>
    </p:spTree>
    <p:extLst>
      <p:ext uri="{BB962C8B-B14F-4D97-AF65-F5344CB8AC3E}">
        <p14:creationId xmlns:p14="http://schemas.microsoft.com/office/powerpoint/2010/main" val="28975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tax.</a:t>
            </a:r>
          </a:p>
          <a:p>
            <a:pPr>
              <a:spcAft>
                <a:spcPts val="1000"/>
              </a:spcAft>
            </a:pPr>
            <a:r>
              <a:rPr lang="en-US" dirty="0"/>
              <a:t>Q: What to do with the tax revenue?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99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0799-3A61-2E41-931A-2BADCB94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venue Dividend Eliminates </a:t>
            </a:r>
            <a:r>
              <a:rPr lang="en-US" dirty="0" err="1"/>
              <a:t>Regressivity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913F9-A1A4-D446-B39A-24BFA6B8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 descr="https://i.imgur.com/Evn2tB6.jpg">
            <a:extLst>
              <a:ext uri="{FF2B5EF4-FFF2-40B4-BE49-F238E27FC236}">
                <a16:creationId xmlns:a16="http://schemas.microsoft.com/office/drawing/2014/main" id="{9DC23053-1F91-CB4F-8A26-091A64703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76" y="868680"/>
            <a:ext cx="8442448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C7DE0-29DB-EE40-A7D4-A02E2B4FAC5A}"/>
              </a:ext>
            </a:extLst>
          </p:cNvPr>
          <p:cNvSpPr txBox="1"/>
          <p:nvPr/>
        </p:nvSpPr>
        <p:spPr>
          <a:xfrm>
            <a:off x="8636389" y="6488668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U.S. Treasury, 2017</a:t>
            </a:r>
          </a:p>
        </p:txBody>
      </p:sp>
    </p:spTree>
    <p:extLst>
      <p:ext uri="{BB962C8B-B14F-4D97-AF65-F5344CB8AC3E}">
        <p14:creationId xmlns:p14="http://schemas.microsoft.com/office/powerpoint/2010/main" val="352971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344"/>
            <a:ext cx="10515600" cy="50527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53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585+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66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polluters.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5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bon Tax and Cap &amp; Trade: the Differences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25475" y="1353758"/>
          <a:ext cx="1094105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765">
                  <a:extLst>
                    <a:ext uri="{9D8B030D-6E8A-4147-A177-3AD203B41FA5}">
                      <a16:colId xmlns:a16="http://schemas.microsoft.com/office/drawing/2014/main" val="539992745"/>
                    </a:ext>
                  </a:extLst>
                </a:gridCol>
                <a:gridCol w="4109314">
                  <a:extLst>
                    <a:ext uri="{9D8B030D-6E8A-4147-A177-3AD203B41FA5}">
                      <a16:colId xmlns:a16="http://schemas.microsoft.com/office/drawing/2014/main" val="3350363504"/>
                    </a:ext>
                  </a:extLst>
                </a:gridCol>
                <a:gridCol w="3920971">
                  <a:extLst>
                    <a:ext uri="{9D8B030D-6E8A-4147-A177-3AD203B41FA5}">
                      <a16:colId xmlns:a16="http://schemas.microsoft.com/office/drawing/2014/main" val="1552000764"/>
                    </a:ext>
                  </a:extLst>
                </a:gridCol>
              </a:tblGrid>
              <a:tr h="402374">
                <a:tc>
                  <a:txBody>
                    <a:bodyPr/>
                    <a:lstStyle/>
                    <a:p>
                      <a:pPr indent="-182880"/>
                      <a:endParaRPr lang="en-US" sz="2200" dirty="0"/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/>
                        <a:t>Carbon Tax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/>
                        <a:t>Cap &amp; Trade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06110"/>
                  </a:ext>
                </a:extLst>
              </a:tr>
              <a:tr h="402374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Carbon</a:t>
                      </a: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 Price</a:t>
                      </a:r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Certain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Uncertain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794287"/>
                  </a:ext>
                </a:extLst>
              </a:tr>
              <a:tr h="402374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Emissions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Uncertain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Certain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714105"/>
                  </a:ext>
                </a:extLst>
              </a:tr>
              <a:tr h="402374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Ease of Implementation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May be easier to implement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62518"/>
                  </a:ext>
                </a:extLst>
              </a:tr>
              <a:tr h="1586287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Additional concerns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45720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Always</a:t>
                      </a: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 generates revenue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May require legislation to change</a:t>
                      </a:r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May be more susceptible to lobbying</a:t>
                      </a:r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  <a:p>
                      <a:pPr indent="-45720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Only generates revenue if</a:t>
                      </a: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 government sells permits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Cap can be changed by regulator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2505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38C6762-7DE1-5445-9A98-046A842B4076}"/>
              </a:ext>
            </a:extLst>
          </p:cNvPr>
          <p:cNvSpPr/>
          <p:nvPr/>
        </p:nvSpPr>
        <p:spPr>
          <a:xfrm>
            <a:off x="501162" y="3050319"/>
            <a:ext cx="11262946" cy="192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D4395-0E5C-7948-9095-6A27E066EC21}"/>
              </a:ext>
            </a:extLst>
          </p:cNvPr>
          <p:cNvSpPr/>
          <p:nvPr/>
        </p:nvSpPr>
        <p:spPr>
          <a:xfrm>
            <a:off x="625475" y="2581830"/>
            <a:ext cx="11262946" cy="192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7A289D-593E-2544-A4A3-3F17A667EDDA}"/>
              </a:ext>
            </a:extLst>
          </p:cNvPr>
          <p:cNvSpPr/>
          <p:nvPr/>
        </p:nvSpPr>
        <p:spPr>
          <a:xfrm>
            <a:off x="625475" y="2196998"/>
            <a:ext cx="11262946" cy="192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AEDE4C-152D-144F-BED1-3D927F30968F}"/>
              </a:ext>
            </a:extLst>
          </p:cNvPr>
          <p:cNvSpPr/>
          <p:nvPr/>
        </p:nvSpPr>
        <p:spPr>
          <a:xfrm>
            <a:off x="625475" y="1891631"/>
            <a:ext cx="11262946" cy="1806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bon Tax and Cap &amp; Trade: the Differences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25475" y="1325563"/>
          <a:ext cx="10941050" cy="483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765">
                  <a:extLst>
                    <a:ext uri="{9D8B030D-6E8A-4147-A177-3AD203B41FA5}">
                      <a16:colId xmlns:a16="http://schemas.microsoft.com/office/drawing/2014/main" val="539992745"/>
                    </a:ext>
                  </a:extLst>
                </a:gridCol>
                <a:gridCol w="4109314">
                  <a:extLst>
                    <a:ext uri="{9D8B030D-6E8A-4147-A177-3AD203B41FA5}">
                      <a16:colId xmlns:a16="http://schemas.microsoft.com/office/drawing/2014/main" val="3350363504"/>
                    </a:ext>
                  </a:extLst>
                </a:gridCol>
                <a:gridCol w="3920971">
                  <a:extLst>
                    <a:ext uri="{9D8B030D-6E8A-4147-A177-3AD203B41FA5}">
                      <a16:colId xmlns:a16="http://schemas.microsoft.com/office/drawing/2014/main" val="1552000764"/>
                    </a:ext>
                  </a:extLst>
                </a:gridCol>
              </a:tblGrid>
              <a:tr h="514085">
                <a:tc>
                  <a:txBody>
                    <a:bodyPr/>
                    <a:lstStyle/>
                    <a:p>
                      <a:pPr indent="-182880"/>
                      <a:endParaRPr lang="en-US" sz="2200" dirty="0"/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/>
                        <a:t>Carbon Tax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/>
                        <a:t>Cap &amp; Trade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06110"/>
                  </a:ext>
                </a:extLst>
              </a:tr>
              <a:tr h="514085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Carbon</a:t>
                      </a: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 Price</a:t>
                      </a:r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Certain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Uncertain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794287"/>
                  </a:ext>
                </a:extLst>
              </a:tr>
              <a:tr h="514085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Emissions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Uncertain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Certain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714105"/>
                  </a:ext>
                </a:extLst>
              </a:tr>
              <a:tr h="514085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Ease of Implementation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May be easier to implement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82880"/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62518"/>
                  </a:ext>
                </a:extLst>
              </a:tr>
              <a:tr h="2129780">
                <a:tc>
                  <a:txBody>
                    <a:bodyPr/>
                    <a:lstStyle/>
                    <a:p>
                      <a:pPr indent="-18288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Additional concerns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45720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1) Always</a:t>
                      </a: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 generates revenue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2) May require legislation to change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3) Predictability</a:t>
                      </a:r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1) Susceptible to lobbying.</a:t>
                      </a:r>
                      <a:endParaRPr lang="en-US" sz="2200" dirty="0">
                        <a:solidFill>
                          <a:srgbClr val="2B414D"/>
                        </a:solidFill>
                      </a:endParaRPr>
                    </a:p>
                    <a:p>
                      <a:pPr indent="-457200"/>
                      <a:r>
                        <a:rPr lang="en-US" sz="2200" dirty="0">
                          <a:solidFill>
                            <a:srgbClr val="2B414D"/>
                          </a:solidFill>
                        </a:rPr>
                        <a:t>2) Only generates revenue if</a:t>
                      </a:r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 government sells permits.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3) Cap can be changed by regulator.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4) Less certainty over future.</a:t>
                      </a:r>
                    </a:p>
                    <a:p>
                      <a:pPr indent="-457200"/>
                      <a:r>
                        <a:rPr lang="en-US" sz="2200" baseline="0" dirty="0">
                          <a:solidFill>
                            <a:srgbClr val="2B414D"/>
                          </a:solidFill>
                        </a:rPr>
                        <a:t>5) Regulations reduce efficacy of Cap &amp; Trade</a:t>
                      </a:r>
                    </a:p>
                  </a:txBody>
                  <a:tcPr>
                    <a:solidFill>
                      <a:srgbClr val="0C4C8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2505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DB121F3-9FD2-EA41-AA5D-38D64DBE01AC}"/>
              </a:ext>
            </a:extLst>
          </p:cNvPr>
          <p:cNvSpPr/>
          <p:nvPr/>
        </p:nvSpPr>
        <p:spPr>
          <a:xfrm>
            <a:off x="7641771" y="5110843"/>
            <a:ext cx="3924754" cy="10447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B811-15B2-784C-BC9A-4A849ECC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3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Tha</a:t>
            </a:r>
            <a:r>
              <a:rPr lang="en-US" sz="3800" dirty="0"/>
              <a:t>t Last Thing: Cap and Trade vs. Carbon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C1EB6-561C-3240-8B96-9A1DCEC26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774"/>
            <a:ext cx="10515600" cy="47352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Emissions regulations and Cap and Trade can work at cross purposes.</a:t>
            </a:r>
          </a:p>
          <a:p>
            <a:pPr lvl="1"/>
            <a:r>
              <a:rPr lang="en-US" dirty="0"/>
              <a:t>Regulations that lower emissions from big polluters…</a:t>
            </a:r>
          </a:p>
          <a:p>
            <a:pPr lvl="2"/>
            <a:r>
              <a:rPr lang="en-US" dirty="0"/>
              <a:t>Lowers the demand for permits.</a:t>
            </a:r>
          </a:p>
          <a:p>
            <a:pPr lvl="2"/>
            <a:r>
              <a:rPr lang="en-US" dirty="0"/>
              <a:t>Lowers the price of permits.</a:t>
            </a:r>
          </a:p>
          <a:p>
            <a:pPr lvl="2"/>
            <a:r>
              <a:rPr lang="en-US" b="1" i="1" dirty="0"/>
              <a:t>Reduces incentives for other industries to cut emissions</a:t>
            </a:r>
            <a:r>
              <a:rPr lang="en-US" dirty="0"/>
              <a:t>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Regulations can undermine the effectiveness of Cap and Trade.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same is not true of a carbon tax.</a:t>
            </a:r>
          </a:p>
          <a:p>
            <a:pPr lvl="1"/>
            <a:r>
              <a:rPr lang="en-US" dirty="0"/>
              <a:t>Though regulations might cut tax revenue, revenue is not the goal of the carbon tax.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19018-4AF1-D242-AADA-D838945D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Tho</a:t>
            </a:r>
            <a:r>
              <a:rPr lang="en-US" dirty="0"/>
              <a:t>ughts on Regulation vs Market-Oriented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Equity.</a:t>
            </a:r>
          </a:p>
          <a:p>
            <a:pPr lvl="1"/>
            <a:r>
              <a:rPr lang="en-US" dirty="0"/>
              <a:t>Both types of policies are regressive.</a:t>
            </a:r>
          </a:p>
          <a:p>
            <a:pPr lvl="2"/>
            <a:r>
              <a:rPr lang="en-US" dirty="0"/>
              <a:t>Cap and Trade and a Carbon Tax can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Regulations do not.</a:t>
            </a:r>
          </a:p>
          <a:p>
            <a:r>
              <a:rPr lang="en-US" dirty="0"/>
              <a:t>Efficiency.</a:t>
            </a:r>
          </a:p>
          <a:p>
            <a:pPr lvl="1"/>
            <a:r>
              <a:rPr lang="en-US" dirty="0"/>
              <a:t>Market-oriented policies tend to achieve emissions reduction at much lower cost.</a:t>
            </a:r>
          </a:p>
          <a:p>
            <a:pPr lvl="2"/>
            <a:r>
              <a:rPr lang="en-US" dirty="0"/>
              <a:t>Example: CAFÉ Standards vs Carbon Tax</a:t>
            </a:r>
          </a:p>
          <a:p>
            <a:pPr lvl="3"/>
            <a:r>
              <a:rPr lang="en-US" dirty="0"/>
              <a:t>Tax is significantly more efficient.</a:t>
            </a:r>
          </a:p>
          <a:p>
            <a:pPr lvl="3"/>
            <a:r>
              <a:rPr lang="en-US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1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5F16-3993-A641-9880-4841211D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Effi</a:t>
            </a:r>
            <a:r>
              <a:rPr lang="en-US" dirty="0"/>
              <a:t>ciency: CAFÉ vs Carbon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0E49-4E8F-B747-88BA-B6ACF9B20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1329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CAFÉ = Corporate Average Fuel Efficiency</a:t>
            </a:r>
          </a:p>
          <a:p>
            <a:pPr lvl="1"/>
            <a:r>
              <a:rPr lang="en-US" dirty="0"/>
              <a:t>A fuel economy standard mandating that an </a:t>
            </a:r>
            <a:r>
              <a:rPr lang="en-US"/>
              <a:t>auto‐maker’s </a:t>
            </a:r>
            <a:r>
              <a:rPr lang="en-US" dirty="0"/>
              <a:t>vehicle fleet must meet minimum fuel economy standards.</a:t>
            </a:r>
          </a:p>
          <a:p>
            <a:pPr lvl="1"/>
            <a:endParaRPr lang="en-US" dirty="0"/>
          </a:p>
          <a:p>
            <a:r>
              <a:rPr lang="en-US" dirty="0"/>
              <a:t>Horse Race</a:t>
            </a:r>
          </a:p>
          <a:p>
            <a:pPr lvl="1"/>
            <a:r>
              <a:rPr lang="en-US" dirty="0"/>
              <a:t>Tax on fuel applies to ALL vehicles, not just new.</a:t>
            </a:r>
          </a:p>
          <a:p>
            <a:pPr lvl="1"/>
            <a:r>
              <a:rPr lang="en-US" dirty="0"/>
              <a:t>Rebound Effect:   </a:t>
            </a:r>
          </a:p>
          <a:p>
            <a:pPr lvl="2"/>
            <a:r>
              <a:rPr lang="en-US" dirty="0"/>
              <a:t>Driving a more efficient vehicle lowers the cost per mile driven</a:t>
            </a:r>
          </a:p>
          <a:p>
            <a:pPr lvl="3"/>
            <a:r>
              <a:rPr lang="en-US" sz="2400" dirty="0"/>
              <a:t>leading to more miles driven.</a:t>
            </a:r>
          </a:p>
          <a:p>
            <a:pPr lvl="1"/>
            <a:r>
              <a:rPr lang="en-US" dirty="0"/>
              <a:t>Slower turnover of inefficient vehicles: higher cost of new.</a:t>
            </a:r>
          </a:p>
          <a:p>
            <a:pPr lvl="1"/>
            <a:endParaRPr lang="en-US" dirty="0"/>
          </a:p>
          <a:p>
            <a:r>
              <a:rPr lang="en-US" dirty="0"/>
              <a:t>Summary</a:t>
            </a:r>
          </a:p>
          <a:p>
            <a:pPr lvl="1"/>
            <a:r>
              <a:rPr lang="en-US" dirty="0"/>
              <a:t>A given level of emission reductions </a:t>
            </a:r>
            <a:r>
              <a:rPr lang="en-US" b="1" dirty="0"/>
              <a:t>costs 3-14 times more with CAFÉ </a:t>
            </a:r>
            <a:r>
              <a:rPr lang="en-US" dirty="0"/>
              <a:t>standards than under a comparable carbon tax.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F984A-9770-9E48-BE22-1A122BB5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7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R&amp;D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</a:t>
            </a:r>
            <a:r>
              <a:rPr lang="en-US" i="1" dirty="0"/>
              <a:t>e.g</a:t>
            </a:r>
            <a:r>
              <a:rPr lang="en-US" dirty="0"/>
              <a:t>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952909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031" b="11687"/>
          <a:stretch/>
        </p:blipFill>
        <p:spPr>
          <a:xfrm>
            <a:off x="1484663" y="1765968"/>
            <a:ext cx="9279589" cy="4459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4C7F1-76DE-B445-8ABA-65E6EC918EB5}"/>
              </a:ext>
            </a:extLst>
          </p:cNvPr>
          <p:cNvSpPr txBox="1"/>
          <p:nvPr/>
        </p:nvSpPr>
        <p:spPr>
          <a:xfrm>
            <a:off x="3223572" y="6455165"/>
            <a:ext cx="4284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New Climate Economy Report, 2014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7DD0D7-9E1D-4216-99F4-14087A0A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160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Atla</a:t>
            </a:r>
            <a:r>
              <a:rPr lang="en-GB" dirty="0"/>
              <a:t>nta and Barcelona Have Similar Populations </a:t>
            </a:r>
            <a:br>
              <a:rPr lang="en-GB" dirty="0"/>
            </a:br>
            <a:r>
              <a:rPr lang="en-GB" dirty="0"/>
              <a:t>but Very Different Carbon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27BD23-E6B4-4608-882B-099395257CCA}"/>
              </a:ext>
            </a:extLst>
          </p:cNvPr>
          <p:cNvSpPr/>
          <p:nvPr/>
        </p:nvSpPr>
        <p:spPr>
          <a:xfrm>
            <a:off x="1730967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Atlanta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CBFBA-21C1-4C95-B0B0-D6C92E47D6C2}"/>
              </a:ext>
            </a:extLst>
          </p:cNvPr>
          <p:cNvSpPr/>
          <p:nvPr/>
        </p:nvSpPr>
        <p:spPr>
          <a:xfrm>
            <a:off x="6198458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386155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14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Cli</a:t>
            </a:r>
            <a:r>
              <a:rPr lang="en-GB" dirty="0"/>
              <a:t>mate Policies Across the World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80" y="1165252"/>
            <a:ext cx="10862640" cy="48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Trade Wars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80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System: 2012+</a:t>
            </a:r>
          </a:p>
        </p:txBody>
      </p:sp>
    </p:spTree>
    <p:extLst>
      <p:ext uri="{BB962C8B-B14F-4D97-AF65-F5344CB8AC3E}">
        <p14:creationId xmlns:p14="http://schemas.microsoft.com/office/powerpoint/2010/main" val="1863128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95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5F21FFA-6DFC-9449-8A4D-1D63A588DC8C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090056" y="1596698"/>
            <a:ext cx="8688977" cy="4677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/>
          <p:nvPr/>
        </p:nvCxnSpPr>
        <p:spPr>
          <a:xfrm flipV="1">
            <a:off x="6815586" y="1938625"/>
            <a:ext cx="0" cy="372533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6138368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Jon@NEEDelegation.prg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8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82"/>
            <a:ext cx="10515600" cy="46594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8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7774" y="1325563"/>
            <a:ext cx="5527914" cy="4351338"/>
          </a:xfrm>
        </p:spPr>
        <p:txBody>
          <a:bodyPr/>
          <a:lstStyle/>
          <a:p>
            <a:r>
              <a:rPr lang="en-US" dirty="0"/>
              <a:t>Economics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372877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Contribute to </a:t>
            </a:r>
            <a:br>
              <a:rPr lang="en-US" dirty="0"/>
            </a:br>
            <a:r>
              <a:rPr lang="en-US" dirty="0"/>
              <a:t>Thinking about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the damage and estimating the economic costs of fighting climate change.</a:t>
            </a:r>
          </a:p>
          <a:p>
            <a:r>
              <a:rPr lang="en-US" dirty="0"/>
              <a:t>By designing smart policies that minimize costs.</a:t>
            </a:r>
          </a:p>
          <a:p>
            <a:pPr lvl="1"/>
            <a:r>
              <a:rPr lang="en-US" dirty="0"/>
              <a:t>Balance economic growth with GHG emission mitigation.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0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Everything Is Simple, </a:t>
            </a:r>
            <a:br>
              <a:rPr lang="en-US" dirty="0"/>
            </a:br>
            <a:r>
              <a:rPr lang="en-US" dirty="0"/>
              <a:t>No Regulation Is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143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20256</TotalTime>
  <Words>2060</Words>
  <Application>Microsoft Macintosh PowerPoint</Application>
  <PresentationFormat>Widescreen</PresentationFormat>
  <Paragraphs>331</Paragraphs>
  <Slides>44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Arial Rounded MT Bold</vt:lpstr>
      <vt:lpstr>Calibri</vt:lpstr>
      <vt:lpstr>Courier New</vt:lpstr>
      <vt:lpstr>Custom Design</vt:lpstr>
      <vt:lpstr>Climate Change Economics  Jon Haveman, Ph.D. Executive Director, NEED</vt:lpstr>
      <vt:lpstr> National Economic Education Delegation</vt:lpstr>
      <vt:lpstr>Who Are We?</vt:lpstr>
      <vt:lpstr> Available NEED Topics Include:</vt:lpstr>
      <vt:lpstr>Credits and Disclaimer</vt:lpstr>
      <vt:lpstr>Outline</vt:lpstr>
      <vt:lpstr> How Can Economists Contribute to  Thinking about Climate Change?</vt:lpstr>
      <vt:lpstr>Economics of Climate Change</vt:lpstr>
      <vt:lpstr>When Everything Is Simple,  No Regulation Is Needed</vt:lpstr>
      <vt:lpstr>When Our Decisions Affect Others,  We Need Regulation</vt:lpstr>
      <vt:lpstr> Atmospheric CO2 Concentrations</vt:lpstr>
      <vt:lpstr> What Does That Do?</vt:lpstr>
      <vt:lpstr>What Does That Do?</vt:lpstr>
      <vt:lpstr>Global Warming Indicators</vt:lpstr>
      <vt:lpstr>How These Impacts Affect Humans</vt:lpstr>
      <vt:lpstr>A Climate Change Ladder</vt:lpstr>
      <vt:lpstr> How Economists Decide How Much to Fight  Climate Change: Cost Benefit Analysis</vt:lpstr>
      <vt:lpstr>Cost-Benefit Analysis of Fighting Climate  Change</vt:lpstr>
      <vt:lpstr>PowerPoint Presentation</vt:lpstr>
      <vt:lpstr>This is What Precisely Wrong Looks Like</vt:lpstr>
      <vt:lpstr>Reducing Emissions</vt:lpstr>
      <vt:lpstr>Total U.S. Greenhouse Gas Emissions by Economic Sector in 2016</vt:lpstr>
      <vt:lpstr>Global Net Emissions Are What We Care About</vt:lpstr>
      <vt:lpstr>Example Global Abatement Cost Curve</vt:lpstr>
      <vt:lpstr>Climate Change Policy</vt:lpstr>
      <vt:lpstr>Policies That Reduce Emissions Directly</vt:lpstr>
      <vt:lpstr>Putting a Price on Carbon</vt:lpstr>
      <vt:lpstr>How Does a Carbon Tax Work?</vt:lpstr>
      <vt:lpstr> Revenue Dividend Eliminates Regressivity</vt:lpstr>
      <vt:lpstr>How Does Cap and Trade Work?</vt:lpstr>
      <vt:lpstr>Carbon Tax and Cap &amp; Trade: the Differences</vt:lpstr>
      <vt:lpstr>Carbon Tax and Cap &amp; Trade: the Differences</vt:lpstr>
      <vt:lpstr>That Last Thing: Cap and Trade vs. Carbon Tax</vt:lpstr>
      <vt:lpstr>Thoughts on Regulation vs Market-Oriented</vt:lpstr>
      <vt:lpstr>Efficiency: CAFÉ vs Carbon Tax</vt:lpstr>
      <vt:lpstr>Examples of Other Policies that Reduce Emissions</vt:lpstr>
      <vt:lpstr>Atlanta and Barcelona Have Similar Populations  but Very Different Carbon Productivity</vt:lpstr>
      <vt:lpstr>Climate Change Policy in Action</vt:lpstr>
      <vt:lpstr>Climate Policies Across the World</vt:lpstr>
      <vt:lpstr>California’s Cap and Trade System: 2012+</vt:lpstr>
      <vt:lpstr>California’s AB32: Global Warming Solutions</vt:lpstr>
      <vt:lpstr>Change in California GDP, Population, and  GHG Emissions since 2000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300</cp:revision>
  <cp:lastPrinted>2021-03-26T17:43:52Z</cp:lastPrinted>
  <dcterms:created xsi:type="dcterms:W3CDTF">2017-05-03T22:30:38Z</dcterms:created>
  <dcterms:modified xsi:type="dcterms:W3CDTF">2021-03-26T17:43:56Z</dcterms:modified>
</cp:coreProperties>
</file>