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1216" r:id="rId2"/>
    <p:sldId id="4315" r:id="rId3"/>
    <p:sldId id="4002" r:id="rId4"/>
    <p:sldId id="4130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4319" r:id="rId16"/>
    <p:sldId id="413" r:id="rId17"/>
    <p:sldId id="4094" r:id="rId18"/>
    <p:sldId id="382" r:id="rId19"/>
    <p:sldId id="1108" r:id="rId20"/>
    <p:sldId id="4156" r:id="rId21"/>
    <p:sldId id="1120" r:id="rId22"/>
    <p:sldId id="4086" r:id="rId23"/>
    <p:sldId id="4088" r:id="rId24"/>
    <p:sldId id="4316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092" r:id="rId40"/>
    <p:sldId id="4093" r:id="rId41"/>
    <p:sldId id="384" r:id="rId42"/>
    <p:sldId id="427" r:id="rId43"/>
    <p:sldId id="1076" r:id="rId44"/>
    <p:sldId id="450" r:id="rId45"/>
    <p:sldId id="449" r:id="rId46"/>
    <p:sldId id="1088" r:id="rId47"/>
    <p:sldId id="1077" r:id="rId48"/>
    <p:sldId id="438" r:id="rId49"/>
    <p:sldId id="359" r:id="rId50"/>
    <p:sldId id="385" r:id="rId51"/>
    <p:sldId id="452" r:id="rId52"/>
    <p:sldId id="262" r:id="rId53"/>
    <p:sldId id="266" r:id="rId54"/>
    <p:sldId id="1090" r:id="rId55"/>
    <p:sldId id="4318" r:id="rId56"/>
    <p:sldId id="368" r:id="rId57"/>
    <p:sldId id="431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0" autoAdjust="0"/>
    <p:restoredTop sz="94831"/>
  </p:normalViewPr>
  <p:slideViewPr>
    <p:cSldViewPr snapToGrid="0" snapToObjects="1">
      <p:cViewPr varScale="1">
        <p:scale>
          <a:sx n="129" d="100"/>
          <a:sy n="129" d="100"/>
        </p:scale>
        <p:origin x="224" y="6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Nevada, Reno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62212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2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2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Regulations limiting pollution can have net benefits.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F618-3BC2-6341-82D5-517A4566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8688-A11D-A344-A16D-45331094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208" y="1325563"/>
            <a:ext cx="5075583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80EC-6A28-1344-8735-8B868CCC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6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92" y="1541570"/>
            <a:ext cx="52578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9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Reno.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6F8E1BC-4AF4-A345-A2A5-905C28C8B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7" y="1665980"/>
            <a:ext cx="7183020" cy="38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$230/car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$42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111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Pub</a:t>
            </a:r>
            <a:r>
              <a:rPr lang="en-US" dirty="0"/>
              <a:t>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829" y="1022090"/>
            <a:ext cx="729234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500"/>
              </a:spcAft>
            </a:pPr>
            <a:r>
              <a:rPr lang="en-US" dirty="0"/>
              <a:t>October 31:	US Safety net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November 14:	Economic Inequality</a:t>
            </a:r>
          </a:p>
          <a:p>
            <a:pPr lvl="1"/>
            <a:r>
              <a:rPr lang="en-US" b="1" dirty="0"/>
              <a:t>December 5:	Climate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6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much.</a:t>
            </a:r>
          </a:p>
          <a:p>
            <a:pPr lvl="1"/>
            <a:r>
              <a:rPr lang="en-US" sz="2800" dirty="0"/>
              <a:t>There may be other local impacts.</a:t>
            </a:r>
          </a:p>
          <a:p>
            <a:r>
              <a:rPr lang="en-US" sz="3200" dirty="0"/>
              <a:t>Gross emissions (greenhouse gas sources): how much greenhouse gases (including CO2) we put out.</a:t>
            </a:r>
          </a:p>
          <a:p>
            <a:r>
              <a:rPr lang="en-US" sz="3200" dirty="0"/>
              <a:t>Greenhouse gas sinks: ways to pull CO2 out of the air.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42" y="245824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6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65" y="245825"/>
            <a:ext cx="10587182" cy="7946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may have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B811-15B2-784C-BC9A-4A849EC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6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One</a:t>
            </a:r>
            <a:r>
              <a:rPr lang="en-US" sz="3800" dirty="0"/>
              <a:t> Thing: Cap and Trade vs.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C1EB6-561C-3240-8B96-9A1DCEC2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7352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Emissions regulations and Cap and Trade can work at cross purposes.</a:t>
            </a:r>
          </a:p>
          <a:p>
            <a:pPr lvl="1"/>
            <a:r>
              <a:rPr lang="en-US" dirty="0"/>
              <a:t>Regulations that lower emissions from big polluters…</a:t>
            </a:r>
          </a:p>
          <a:p>
            <a:pPr lvl="2"/>
            <a:r>
              <a:rPr lang="en-US" dirty="0"/>
              <a:t>Lower the demand for permits</a:t>
            </a:r>
          </a:p>
          <a:p>
            <a:pPr lvl="2"/>
            <a:r>
              <a:rPr lang="en-US" dirty="0"/>
              <a:t>Lowers the price of permits</a:t>
            </a:r>
          </a:p>
          <a:p>
            <a:pPr lvl="2"/>
            <a:r>
              <a:rPr lang="en-US" dirty="0"/>
              <a:t>Reduces incentives for other industries to cut emissions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Regulations can undermine the effectiveness of Cap and Trade.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same is not true of a carbon tax.</a:t>
            </a:r>
          </a:p>
          <a:p>
            <a:pPr lvl="1"/>
            <a:r>
              <a:rPr lang="en-US" dirty="0"/>
              <a:t>Though regulations might cut tax revenue, revenue is not the goal of the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9018-4AF1-D242-AADA-D838945D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56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auto‐maker’s 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1415118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79616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54" y="23830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57993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Nevada, Reno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December 5,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8359276" y="6396335"/>
            <a:ext cx="421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Dashboard: https://</a:t>
            </a:r>
            <a:r>
              <a:rPr lang="en-US" sz="1200" dirty="0" err="1">
                <a:solidFill>
                  <a:srgbClr val="2B414D"/>
                </a:solidFill>
              </a:rPr>
              <a:t>carbonpricingdashboard.worldbank.org</a:t>
            </a:r>
            <a:endParaRPr lang="en-US" sz="1200" dirty="0">
              <a:solidFill>
                <a:srgbClr val="2B414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50423" y="993963"/>
            <a:ext cx="9077281" cy="51306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BCED2-D95B-BD45-AB04-8DA38FD6AD2C}"/>
              </a:ext>
            </a:extLst>
          </p:cNvPr>
          <p:cNvSpPr/>
          <p:nvPr/>
        </p:nvSpPr>
        <p:spPr>
          <a:xfrm>
            <a:off x="1728605" y="1325563"/>
            <a:ext cx="509942" cy="125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1061-C4F1-644F-93D8-CB9AF3A0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Clim</a:t>
            </a:r>
            <a:r>
              <a:rPr lang="en-US" sz="3400" dirty="0"/>
              <a:t>ate Change in the IRA ($370 Billion)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BBB4-5B3C-8747-8530-A9414E577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Driving more demand for electric vehicles (EVs), low-carbon materials/construction and clean technologies.</a:t>
            </a:r>
          </a:p>
          <a:p>
            <a:pPr>
              <a:spcAft>
                <a:spcPts val="1000"/>
              </a:spcAft>
            </a:pPr>
            <a:r>
              <a:rPr lang="en-US" dirty="0"/>
              <a:t>Increasing growth of renewable energy through extensions of tax credits and increases in funding.</a:t>
            </a:r>
          </a:p>
          <a:p>
            <a:pPr>
              <a:spcAft>
                <a:spcPts val="1000"/>
              </a:spcAft>
            </a:pPr>
            <a:r>
              <a:rPr lang="en-US" dirty="0"/>
              <a:t>Spurring innovation through research and development (R&amp;D) of clean technology and low-carbon materials.</a:t>
            </a:r>
          </a:p>
          <a:p>
            <a:r>
              <a:rPr lang="en-US" dirty="0"/>
              <a:t>Creating demand for low-carbon products in construction of federal buildings and transportation projects.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49581-7047-1F4D-8DC5-71CB1EF1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40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2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297" y="1325563"/>
            <a:ext cx="4937406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3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15047</TotalTime>
  <Words>2633</Words>
  <Application>Microsoft Macintosh PowerPoint</Application>
  <PresentationFormat>Widescreen</PresentationFormat>
  <Paragraphs>383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A Climate Change Ladder</vt:lpstr>
      <vt:lpstr>The Atmospheric Greenhouse Effect</vt:lpstr>
      <vt:lpstr> Atmospheric CO2 Concentrations Up To Now</vt:lpstr>
      <vt:lpstr>Greenhouse Gas Emissions 1990-2019</vt:lpstr>
      <vt:lpstr>What Do Greenhouse Gas Emissions  Do to the Planet?</vt:lpstr>
      <vt:lpstr>These Changes Are Already Underway</vt:lpstr>
      <vt:lpstr>How Damages Will Vary Globally: Mortality as an Example</vt:lpstr>
      <vt:lpstr>Impacts of Climate Change</vt:lpstr>
      <vt:lpstr>How Climate Change Affects Humans</vt:lpstr>
      <vt:lpstr>Social Cost of Carbon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One Thing: Cap and Trade vs. Carbon Tax</vt:lpstr>
      <vt:lpstr>Efficiency: CAFÉ vs Carbon Tax</vt:lpstr>
      <vt:lpstr>Examples of Other Policies that Reduce Emissions</vt:lpstr>
      <vt:lpstr>Atlanta and Barcelona Have Similar Populations  but Very Different Carbon Productivity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Climate Change in the IRA ($370 Billion)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316</cp:revision>
  <cp:lastPrinted>2022-12-05T19:30:31Z</cp:lastPrinted>
  <dcterms:created xsi:type="dcterms:W3CDTF">2017-05-03T22:30:38Z</dcterms:created>
  <dcterms:modified xsi:type="dcterms:W3CDTF">2022-12-05T19:48:21Z</dcterms:modified>
</cp:coreProperties>
</file>