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9"/>
  </p:notesMasterIdLst>
  <p:sldIdLst>
    <p:sldId id="1026" r:id="rId2"/>
    <p:sldId id="4001" r:id="rId3"/>
    <p:sldId id="436" r:id="rId4"/>
    <p:sldId id="434" r:id="rId5"/>
    <p:sldId id="327" r:id="rId6"/>
    <p:sldId id="415" r:id="rId7"/>
    <p:sldId id="383" r:id="rId8"/>
    <p:sldId id="430" r:id="rId9"/>
    <p:sldId id="1113" r:id="rId10"/>
    <p:sldId id="400" r:id="rId11"/>
    <p:sldId id="1072" r:id="rId12"/>
    <p:sldId id="389" r:id="rId13"/>
    <p:sldId id="4087" r:id="rId14"/>
    <p:sldId id="1107" r:id="rId15"/>
    <p:sldId id="413" r:id="rId16"/>
    <p:sldId id="4094" r:id="rId17"/>
    <p:sldId id="382" r:id="rId18"/>
    <p:sldId id="1122" r:id="rId19"/>
    <p:sldId id="1108" r:id="rId20"/>
    <p:sldId id="4156" r:id="rId21"/>
    <p:sldId id="4086" r:id="rId22"/>
    <p:sldId id="4088" r:id="rId23"/>
    <p:sldId id="433" r:id="rId24"/>
    <p:sldId id="1120" r:id="rId25"/>
    <p:sldId id="1121" r:id="rId26"/>
    <p:sldId id="420" r:id="rId27"/>
    <p:sldId id="402" r:id="rId28"/>
    <p:sldId id="432" r:id="rId29"/>
    <p:sldId id="390" r:id="rId30"/>
    <p:sldId id="1110" r:id="rId31"/>
    <p:sldId id="1119" r:id="rId32"/>
    <p:sldId id="1116" r:id="rId33"/>
    <p:sldId id="1118" r:id="rId34"/>
    <p:sldId id="4095" r:id="rId35"/>
    <p:sldId id="394" r:id="rId36"/>
    <p:sldId id="4090" r:id="rId37"/>
    <p:sldId id="4091" r:id="rId38"/>
    <p:sldId id="422" r:id="rId39"/>
    <p:sldId id="4153" r:id="rId40"/>
    <p:sldId id="4155" r:id="rId41"/>
    <p:sldId id="4092" r:id="rId42"/>
    <p:sldId id="4093" r:id="rId43"/>
    <p:sldId id="384" r:id="rId44"/>
    <p:sldId id="427" r:id="rId45"/>
    <p:sldId id="1076" r:id="rId46"/>
    <p:sldId id="450" r:id="rId47"/>
    <p:sldId id="449" r:id="rId48"/>
    <p:sldId id="438" r:id="rId49"/>
    <p:sldId id="385" r:id="rId50"/>
    <p:sldId id="452" r:id="rId51"/>
    <p:sldId id="262" r:id="rId52"/>
    <p:sldId id="266" r:id="rId53"/>
    <p:sldId id="1090" r:id="rId54"/>
    <p:sldId id="1114" r:id="rId55"/>
    <p:sldId id="368" r:id="rId56"/>
    <p:sldId id="4070" r:id="rId57"/>
    <p:sldId id="1197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44" autoAdjust="0"/>
    <p:restoredTop sz="94718"/>
  </p:normalViewPr>
  <p:slideViewPr>
    <p:cSldViewPr snapToGrid="0" snapToObjects="1">
      <p:cViewPr varScale="1">
        <p:scale>
          <a:sx n="115" d="100"/>
          <a:sy n="115" d="100"/>
        </p:scale>
        <p:origin x="208" y="2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6/27/22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65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7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96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95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49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Could be one</a:t>
            </a:r>
            <a:r>
              <a:rPr lang="en-US" baseline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62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Could be one</a:t>
            </a:r>
            <a:r>
              <a:rPr lang="en-US" baseline="0" dirty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74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67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09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25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77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37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https://www.ipcc.ch/report/ar6/wg3/ Summary for Policymakers Figure SPM.2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5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11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U.S. Energy Information Administration,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 Energy Outlook 2020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(AEO2020) Reference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723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921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10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366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159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97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139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09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444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680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737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725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089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/>
              <a:t>: https://ww3.arb.ca.gov/cc/inventory/pubs/reports/2000_2019/ghg_inventory_trends_00-19.pdf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157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449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4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38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50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33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https://www.ipcc.ch/report/ar6/wg3/ Summary for Policymakers Figure SPM.1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54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30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http://berkeleyearth.lbl.gov/city-list/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55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erkeleyearth.lbl.gov/city-list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Summer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Kentucky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June-July,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684961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03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1227893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3242729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029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769674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21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315272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870E4-E48E-4589-93D5-23A7094D8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164" y="974674"/>
            <a:ext cx="7079672" cy="522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72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5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</a:t>
            </a:r>
            <a:r>
              <a:rPr lang="en-GB" dirty="0"/>
              <a:t>eenhouse Gas Emissions 1990-2019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F60B-ED6F-4219-8D4E-6179A4F8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1049909"/>
            <a:ext cx="8880764" cy="475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9C70-650B-47B3-894F-03A14140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87" y="1489364"/>
            <a:ext cx="215261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65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2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Trajectories into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1BAD-7F0F-47F8-8C74-B7798F60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0" y="1036321"/>
            <a:ext cx="9305000" cy="4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1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2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5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700" y="203473"/>
            <a:ext cx="10515600" cy="91181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</a:t>
            </a:r>
            <a:r>
              <a:rPr lang="en-GB" dirty="0"/>
              <a:t>ese Changes Are Already Underway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D5052C-9535-46DE-B61B-77743A390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381" y="1015726"/>
            <a:ext cx="6853566" cy="566651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704" y="1665980"/>
            <a:ext cx="4637223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  <a:hlinkClick r:id="rId4"/>
              </a:rPr>
              <a:t>http://berkeleyearth.lbl.gov/city-list/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 to see the temperature history of a city!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Here’s Louisville, KY.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66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422088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861653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42"/>
            <a:ext cx="618490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emissions.</a:t>
            </a:r>
          </a:p>
          <a:p>
            <a:pPr>
              <a:spcAft>
                <a:spcPts val="1000"/>
              </a:spcAft>
            </a:pPr>
            <a:r>
              <a:rPr lang="en-US" dirty="0"/>
              <a:t>Current EPA estimate: ~$51 per metric ton of CO</a:t>
            </a:r>
            <a:r>
              <a:rPr lang="en-US" baseline="-25000" dirty="0"/>
              <a:t>2</a:t>
            </a:r>
            <a:r>
              <a:rPr lang="en-US" dirty="0"/>
              <a:t> (but estimates vary a lot!)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$32 Billion for all vehicles in the US.</a:t>
            </a:r>
          </a:p>
          <a:p>
            <a:r>
              <a:rPr lang="en-US" dirty="0"/>
              <a:t>Social cost of carbon will increase over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218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64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10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81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1809504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6040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35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36632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dirty="0"/>
              <a:t>Week 1 (6/15): 	Trade and Globalization (Alan Deardorff, University of Michigan)</a:t>
            </a:r>
          </a:p>
          <a:p>
            <a:pPr lvl="1"/>
            <a:r>
              <a:rPr lang="en-US" b="1" dirty="0"/>
              <a:t>Week 2 (6/22): 	Climate Change (Sarah Jacobson, Williams College)</a:t>
            </a:r>
          </a:p>
          <a:p>
            <a:pPr lvl="1"/>
            <a:r>
              <a:rPr lang="en-US" dirty="0"/>
              <a:t>Week 3 (6/29): 	The Federal Debt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/>
            <a:r>
              <a:rPr lang="en-US" dirty="0"/>
              <a:t>Week 4 (7/6): 	Economic Inequality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/>
            <a:r>
              <a:rPr lang="en-US" dirty="0"/>
              <a:t>Week 5 (7/13):	The Black-White Wealth Gap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/>
            <a:r>
              <a:rPr lang="en-US" dirty="0"/>
              <a:t>Week 6 (7/20):	Trade Deficits and Exchange Rates (Alan Deardorff, University of Michigan)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921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3887413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72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62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1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This Look Per Capita (Per Person)?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2C105-1A53-44E4-909F-30766EE6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5" y="953190"/>
            <a:ext cx="5597238" cy="5588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92FBB-0EB1-487C-B20B-711CD2CE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08" y="2090737"/>
            <a:ext cx="2990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089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US Greenhouse Gas Emissions </a:t>
            </a:r>
            <a:br>
              <a:rPr lang="en-GB" dirty="0"/>
            </a:br>
            <a:r>
              <a:rPr lang="en-GB" dirty="0"/>
              <a:t>by Economic Sector in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34996-3947-4284-AD0C-CCDAAE30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06" y="1529143"/>
            <a:ext cx="4778188" cy="52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04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8F9EF2-F243-45E4-937D-7E93CE5E1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255" y="838200"/>
            <a:ext cx="4337490" cy="55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787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4690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09327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8720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172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7" y="187036"/>
            <a:ext cx="10515600" cy="101830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528B0-4465-40BC-81DB-9F76D916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655" y="845532"/>
            <a:ext cx="8506690" cy="5166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60360-277D-4762-BE19-8A6F694E3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594" y="3969325"/>
            <a:ext cx="2624105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87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Williams </a:t>
            </a:r>
            <a:r>
              <a:rPr lang="en-US" sz="2400" dirty="0">
                <a:solidFill>
                  <a:schemeClr val="bg1"/>
                </a:solidFill>
              </a:rPr>
              <a:t>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University of Kentucky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chemeClr val="tx1"/>
                </a:solidFill>
              </a:rPr>
              <a:t>June 22, </a:t>
            </a:r>
            <a:r>
              <a:rPr lang="en-US" sz="1800" dirty="0">
                <a:solidFill>
                  <a:schemeClr val="tx1"/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6793355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9" y="187037"/>
            <a:ext cx="10515600" cy="92123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A34902-FFBC-48B9-8E03-AC73373B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2" y="1115197"/>
            <a:ext cx="8950036" cy="50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326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061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sts and Barriers Can Be Difficult to Assess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</a:t>
            </a:r>
          </a:p>
          <a:p>
            <a:pPr lvl="1"/>
            <a:r>
              <a:rPr lang="en-US" sz="2800" dirty="0"/>
              <a:t>Costs of renewables have been dropping fast</a:t>
            </a:r>
          </a:p>
          <a:p>
            <a:r>
              <a:rPr lang="en-US" sz="3200" dirty="0"/>
              <a:t>Investments in research and development and infrastructure (e.g., EV charging) can lower future costs</a:t>
            </a:r>
          </a:p>
          <a:p>
            <a:r>
              <a:rPr lang="en-US" sz="3200" dirty="0"/>
              <a:t>Barrier to expanding renewable energy: intermittency</a:t>
            </a:r>
          </a:p>
          <a:p>
            <a:pPr lvl="1"/>
            <a:r>
              <a:rPr lang="en-US" sz="2800" dirty="0"/>
              <a:t>Battery technology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452376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</a:t>
            </a:r>
          </a:p>
          <a:p>
            <a:r>
              <a:rPr lang="en-US" sz="3200" dirty="0"/>
              <a:t>Carbon capture: captures CO2 emissions and stores them or “utilizes” them (for energy, pressure, etc.)</a:t>
            </a:r>
          </a:p>
          <a:p>
            <a:pPr lvl="1"/>
            <a:r>
              <a:rPr lang="en-US" sz="2800" dirty="0"/>
              <a:t>Not yet proven at scale</a:t>
            </a:r>
          </a:p>
          <a:p>
            <a:r>
              <a:rPr lang="en-US" sz="3200" dirty="0"/>
              <a:t>Solar geoengineering: make the atmosphere reflect more light to regain earlier thermal balance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17768371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23670064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37335099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4732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2994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6255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9529090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4013689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539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CAB06-3FE1-4F29-A1D0-D09ED64F8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936"/>
            <a:ext cx="12192000" cy="58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843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2012</a:t>
            </a:r>
          </a:p>
        </p:txBody>
      </p:sp>
    </p:spTree>
    <p:extLst>
      <p:ext uri="{BB962C8B-B14F-4D97-AF65-F5344CB8AC3E}">
        <p14:creationId xmlns:p14="http://schemas.microsoft.com/office/powerpoint/2010/main" val="18631282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6959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ABF91-03B8-40ED-A521-4EBA7EE05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3" y="1492627"/>
            <a:ext cx="9711534" cy="4625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371833" y="1687606"/>
            <a:ext cx="0" cy="381909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728232" y="141203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502111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</a:t>
            </a:r>
            <a:r>
              <a:rPr lang="en-GB" dirty="0"/>
              <a:t>jected trends in California’s emissions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756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22464925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Federal Debt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42" y="840163"/>
            <a:ext cx="7236515" cy="5427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2767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Jacobson, Ph.D.</a:t>
            </a:r>
          </a:p>
          <a:p>
            <a:pPr marL="0" indent="0" algn="ctr">
              <a:buNone/>
            </a:pPr>
            <a:r>
              <a:rPr lang="en-US" dirty="0"/>
              <a:t>saj2@williams.edu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291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3728775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88649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39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32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143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11504</TotalTime>
  <Words>2475</Words>
  <Application>Microsoft Macintosh PowerPoint</Application>
  <PresentationFormat>Widescreen</PresentationFormat>
  <Paragraphs>356</Paragraphs>
  <Slides>57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Courier New</vt:lpstr>
      <vt:lpstr>Times New Roman</vt:lpstr>
      <vt:lpstr>Custom Design</vt:lpstr>
      <vt:lpstr>PowerPoint Presentation</vt:lpstr>
      <vt:lpstr> Available NEED Topics Include:</vt:lpstr>
      <vt:lpstr> Course Outline</vt:lpstr>
      <vt:lpstr>Climate Change Economics Sarah Jacobson, Ph.D. Williams College</vt:lpstr>
      <vt:lpstr>Credits and Disclaimer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Climate Change</vt:lpstr>
      <vt:lpstr>  A  Climate Change Ladder</vt:lpstr>
      <vt:lpstr>The Atmospheric Greenhouse Effect</vt:lpstr>
      <vt:lpstr> Atmospheric CO2 Concentrations Up To Now</vt:lpstr>
      <vt:lpstr>Greenhouse Gas Emissions 1990-2019</vt:lpstr>
      <vt:lpstr>Emissions Trajectories into the Future</vt:lpstr>
      <vt:lpstr>What Do Greenhouse Gas Emissions  Do to the Planet?</vt:lpstr>
      <vt:lpstr>These Changes Are Already Underway</vt:lpstr>
      <vt:lpstr>Impacts of Climate Change</vt:lpstr>
      <vt:lpstr>How Climate Change Affects Humans</vt:lpstr>
      <vt:lpstr>Social Cost of Carbon</vt:lpstr>
      <vt:lpstr>How Damages Will Vary Globally: Mortality as an Example</vt:lpstr>
      <vt:lpstr>How Damages Will Vary in the US</vt:lpstr>
      <vt:lpstr> Adaptation Reduces Damages</vt:lpstr>
      <vt:lpstr>Individual-Level Adaptation</vt:lpstr>
      <vt:lpstr> Public Adaptation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How Does This Look Per Capita (Per Person)?</vt:lpstr>
      <vt:lpstr>Total US Greenhouse Gas Emissions  by Economic Sector in 2020</vt:lpstr>
      <vt:lpstr>US Electricity Sources</vt:lpstr>
      <vt:lpstr>Which Emissions Should We Cut?</vt:lpstr>
      <vt:lpstr>Example Abatement Cost Curve          (Don’t trust these numbers, this is just to show the idea)</vt:lpstr>
      <vt:lpstr>Newer Estimated Abatement Cost Curve</vt:lpstr>
      <vt:lpstr>Newer Estimated Abatement Cost Curve</vt:lpstr>
      <vt:lpstr>Costs and Barriers Can Be Difficult to Assess</vt:lpstr>
      <vt:lpstr>Geoengineering and Carbon Capture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Examples of Other Policies that Reduce Emissions</vt:lpstr>
      <vt:lpstr>Climate Change Policy in Action</vt:lpstr>
      <vt:lpstr>Incentive-Based Climate Policies Right Now</vt:lpstr>
      <vt:lpstr>California’s Cap and Trade System Since 2012</vt:lpstr>
      <vt:lpstr>California’s AB32: Global Warming Solutions</vt:lpstr>
      <vt:lpstr>Change in California GDP, Population, and  GHG Emissions since 2000</vt:lpstr>
      <vt:lpstr>Projected trends in California’s emissions</vt:lpstr>
      <vt:lpstr> Summary</vt:lpstr>
      <vt:lpstr>The Federal Debt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252</cp:revision>
  <cp:lastPrinted>2022-03-31T21:23:13Z</cp:lastPrinted>
  <dcterms:created xsi:type="dcterms:W3CDTF">2017-05-03T22:30:38Z</dcterms:created>
  <dcterms:modified xsi:type="dcterms:W3CDTF">2022-06-27T19:02:36Z</dcterms:modified>
</cp:coreProperties>
</file>