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1"/>
  </p:notesMasterIdLst>
  <p:sldIdLst>
    <p:sldId id="4157" r:id="rId2"/>
    <p:sldId id="4158" r:id="rId3"/>
    <p:sldId id="4084" r:id="rId4"/>
    <p:sldId id="434" r:id="rId5"/>
    <p:sldId id="327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087" r:id="rId14"/>
    <p:sldId id="1107" r:id="rId15"/>
    <p:sldId id="413" r:id="rId16"/>
    <p:sldId id="4094" r:id="rId17"/>
    <p:sldId id="382" r:id="rId18"/>
    <p:sldId id="1122" r:id="rId19"/>
    <p:sldId id="1108" r:id="rId20"/>
    <p:sldId id="4156" r:id="rId21"/>
    <p:sldId id="4086" r:id="rId22"/>
    <p:sldId id="4088" r:id="rId23"/>
    <p:sldId id="433" r:id="rId24"/>
    <p:sldId id="1120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090" r:id="rId37"/>
    <p:sldId id="4091" r:id="rId38"/>
    <p:sldId id="422" r:id="rId39"/>
    <p:sldId id="4092" r:id="rId40"/>
    <p:sldId id="4093" r:id="rId41"/>
    <p:sldId id="384" r:id="rId42"/>
    <p:sldId id="427" r:id="rId43"/>
    <p:sldId id="1076" r:id="rId44"/>
    <p:sldId id="450" r:id="rId45"/>
    <p:sldId id="449" r:id="rId46"/>
    <p:sldId id="443" r:id="rId47"/>
    <p:sldId id="438" r:id="rId48"/>
    <p:sldId id="1077" r:id="rId49"/>
    <p:sldId id="359" r:id="rId50"/>
    <p:sldId id="385" r:id="rId51"/>
    <p:sldId id="452" r:id="rId52"/>
    <p:sldId id="262" r:id="rId53"/>
    <p:sldId id="266" r:id="rId54"/>
    <p:sldId id="1593" r:id="rId55"/>
    <p:sldId id="1090" r:id="rId56"/>
    <p:sldId id="1114" r:id="rId57"/>
    <p:sldId id="368" r:id="rId58"/>
    <p:sldId id="4101" r:id="rId59"/>
    <p:sldId id="412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 autoAdjust="0"/>
    <p:restoredTop sz="94648"/>
  </p:normalViewPr>
  <p:slideViewPr>
    <p:cSldViewPr snapToGrid="0" snapToObjects="1">
      <p:cViewPr varScale="1">
        <p:scale>
          <a:sx n="115" d="100"/>
          <a:sy n="115" d="100"/>
        </p:scale>
        <p:origin x="208" y="2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65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96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5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49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2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7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9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7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3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2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2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7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3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Shana</a:t>
            </a:r>
            <a:r>
              <a:rPr lang="en-US" baseline="0" dirty="0"/>
              <a:t>: perhaps another infographic is beneficial here. Reintroduce the original cost graph. Fade out the costs and leave the MAC. Then introduce a price. If it’s cheaper to abate, then firms will do that, otherwise they will buy a permit or pay the tax. I know this is super simplified. I introduce specifics at the start of the emissions trading section and the tax section below.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7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4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New Climate Economy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1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3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5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Summer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Emory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June-July,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94004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the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090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6967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22" y="24516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C</a:t>
            </a:r>
            <a:r>
              <a:rPr lang="en-US" dirty="0"/>
              <a:t>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1527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23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Gre</a:t>
            </a:r>
            <a:r>
              <a:rPr lang="en-GB" dirty="0"/>
              <a:t>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6746488" y="6463668"/>
            <a:ext cx="509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https://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www.nature.com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/articles/s41467-021-24487-w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69AB48C-8D47-68A3-C3EF-707A1E9F4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067" y="994874"/>
            <a:ext cx="8361866" cy="52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61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00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</a:t>
            </a:r>
            <a:r>
              <a:rPr lang="en-GB" dirty="0"/>
              <a:t>ese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704" y="1665980"/>
            <a:ext cx="4637223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 city!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Atlanta, GA.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0FABA-CD63-3246-84D0-BEF377E73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871" y="1795740"/>
            <a:ext cx="7187278" cy="40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6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422088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218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04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5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93066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(6/30): 	US Economic Update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(7/7): 	The U.S. 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(7/14): 	Climate Change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(7/21): 	Economic Inequality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(8/4):	The Black-White Wealth Gap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(8/11):	Discriminatory Policies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7 (8/18):	Cryptocurrencies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77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72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2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1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8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8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69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76" y="25804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technology.</a:t>
            </a:r>
          </a:p>
          <a:p>
            <a:pPr lvl="1"/>
            <a:r>
              <a:rPr lang="en-US" sz="2800" dirty="0"/>
              <a:t>Costs of renewables have been dropping fast.</a:t>
            </a:r>
          </a:p>
          <a:p>
            <a:r>
              <a:rPr lang="en-US" sz="3200" dirty="0"/>
              <a:t>Investments in research and development and infrastructure (e.g., EV charging) can lower future costs.</a:t>
            </a:r>
          </a:p>
          <a:p>
            <a:r>
              <a:rPr lang="en-US" sz="3200" dirty="0"/>
              <a:t>Barrier to expanding renewable energy: intermittency.</a:t>
            </a:r>
          </a:p>
          <a:p>
            <a:pPr lvl="1"/>
            <a:r>
              <a:rPr lang="en-US" sz="2800" dirty="0"/>
              <a:t>Battery technology under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4523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Jon </a:t>
            </a:r>
            <a:r>
              <a:rPr lang="en-US" sz="2400" dirty="0" err="1">
                <a:solidFill>
                  <a:schemeClr val="bg1"/>
                </a:solidFill>
              </a:rPr>
              <a:t>Haveman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Emory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July 14, 2022</a:t>
            </a:r>
          </a:p>
        </p:txBody>
      </p:sp>
    </p:spTree>
    <p:extLst>
      <p:ext uri="{BB962C8B-B14F-4D97-AF65-F5344CB8AC3E}">
        <p14:creationId xmlns:p14="http://schemas.microsoft.com/office/powerpoint/2010/main" val="3679335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emissions.</a:t>
            </a:r>
          </a:p>
          <a:p>
            <a:r>
              <a:rPr lang="en-US" sz="3200" dirty="0"/>
              <a:t>Carbon capture: captures CO2 emissions and stores them or “utilizes” them (for energy, pressure, etc.).</a:t>
            </a:r>
          </a:p>
          <a:p>
            <a:pPr lvl="1"/>
            <a:r>
              <a:rPr lang="en-US" sz="2800" dirty="0"/>
              <a:t>Not yet proven at scale.</a:t>
            </a:r>
          </a:p>
          <a:p>
            <a:r>
              <a:rPr lang="en-US" sz="3200" dirty="0"/>
              <a:t>Solar geoengineering: make the atmosphere reflect more light to regain earlier thermal balance.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76837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may have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</a:t>
            </a:r>
            <a:r>
              <a:rPr lang="en-US" dirty="0"/>
              <a:t>ting a Price on Carbon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C8D9F6-C199-0149-B7ED-BB4CF9A7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65" y="1313338"/>
            <a:ext cx="7372327" cy="500589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3F0A12-A6FC-BB45-B12C-56E9CAC305BE}"/>
              </a:ext>
            </a:extLst>
          </p:cNvPr>
          <p:cNvCxnSpPr/>
          <p:nvPr/>
        </p:nvCxnSpPr>
        <p:spPr>
          <a:xfrm flipV="1">
            <a:off x="3284911" y="2814426"/>
            <a:ext cx="6393893" cy="3697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7B7FBC-F4C5-5742-86B6-05164383B120}"/>
              </a:ext>
            </a:extLst>
          </p:cNvPr>
          <p:cNvSpPr txBox="1"/>
          <p:nvPr/>
        </p:nvSpPr>
        <p:spPr>
          <a:xfrm>
            <a:off x="838200" y="2547257"/>
            <a:ext cx="220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a Social Cost</a:t>
            </a:r>
          </a:p>
          <a:p>
            <a:r>
              <a:rPr lang="en-US" dirty="0"/>
              <a:t>Of Carbon of $50</a:t>
            </a:r>
          </a:p>
        </p:txBody>
      </p:sp>
    </p:spTree>
    <p:extLst>
      <p:ext uri="{BB962C8B-B14F-4D97-AF65-F5344CB8AC3E}">
        <p14:creationId xmlns:p14="http://schemas.microsoft.com/office/powerpoint/2010/main" val="379401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94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F16-3993-A641-9880-4841211D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Effi</a:t>
            </a:r>
            <a:r>
              <a:rPr lang="en-US" dirty="0"/>
              <a:t>ciency: CAFÉ vs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0E49-4E8F-B747-88BA-B6ACF9B2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132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CAFÉ = Corporate Average Fuel Efficiency</a:t>
            </a:r>
          </a:p>
          <a:p>
            <a:pPr lvl="1"/>
            <a:r>
              <a:rPr lang="en-US" dirty="0"/>
              <a:t>A fuel economy standard mandating that an auto‐maker’s vehicle fleet must meet minimum fuel economy standards.</a:t>
            </a:r>
          </a:p>
          <a:p>
            <a:pPr lvl="1"/>
            <a:endParaRPr lang="en-US" dirty="0"/>
          </a:p>
          <a:p>
            <a:r>
              <a:rPr lang="en-US" dirty="0"/>
              <a:t>Horse Race</a:t>
            </a:r>
          </a:p>
          <a:p>
            <a:pPr lvl="1"/>
            <a:r>
              <a:rPr lang="en-US" dirty="0"/>
              <a:t>Tax on fuel applies to ALL vehicles, not just new.</a:t>
            </a:r>
          </a:p>
          <a:p>
            <a:pPr lvl="1"/>
            <a:r>
              <a:rPr lang="en-US" dirty="0"/>
              <a:t>Rebound Effect:   </a:t>
            </a:r>
          </a:p>
          <a:p>
            <a:pPr lvl="2"/>
            <a:r>
              <a:rPr lang="en-US" dirty="0"/>
              <a:t>Driving a more efficient vehicle lowers the cost per mile driven,</a:t>
            </a:r>
          </a:p>
          <a:p>
            <a:pPr lvl="3"/>
            <a:r>
              <a:rPr lang="en-US" sz="2400" dirty="0"/>
              <a:t>leading to more miles driven.</a:t>
            </a:r>
          </a:p>
          <a:p>
            <a:pPr lvl="1"/>
            <a:r>
              <a:rPr lang="en-US" dirty="0"/>
              <a:t>Slower turnover of inefficient vehicles: higher cost of new.</a:t>
            </a:r>
          </a:p>
          <a:p>
            <a:pPr lvl="1"/>
            <a:endParaRPr lang="en-US" dirty="0"/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 given level of emission reductions </a:t>
            </a:r>
            <a:r>
              <a:rPr lang="en-US" b="1" dirty="0"/>
              <a:t>costs 3-14 times more with CAFÉ </a:t>
            </a:r>
            <a:r>
              <a:rPr lang="en-US" dirty="0"/>
              <a:t>standards than under a comparable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F984A-9770-9E48-BE22-1A122BB5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031" b="11687"/>
          <a:stretch/>
        </p:blipFill>
        <p:spPr>
          <a:xfrm>
            <a:off x="1484663" y="1765968"/>
            <a:ext cx="9279589" cy="4459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4C7F1-76DE-B445-8ABA-65E6EC918EB5}"/>
              </a:ext>
            </a:extLst>
          </p:cNvPr>
          <p:cNvSpPr txBox="1"/>
          <p:nvPr/>
        </p:nvSpPr>
        <p:spPr>
          <a:xfrm>
            <a:off x="3223572" y="6455165"/>
            <a:ext cx="4284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New Climate Economy Report, 2014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DD0D7-9E1D-4216-99F4-14087A0A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Atla</a:t>
            </a:r>
            <a:r>
              <a:rPr lang="en-GB" dirty="0"/>
              <a:t>nta and Barcelona Have Similar Populations </a:t>
            </a:r>
            <a:br>
              <a:rPr lang="en-GB" dirty="0"/>
            </a:br>
            <a:r>
              <a:rPr lang="en-GB" dirty="0"/>
              <a:t>but Very Different Carbon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7BD23-E6B4-4608-882B-099395257CCA}"/>
              </a:ext>
            </a:extLst>
          </p:cNvPr>
          <p:cNvSpPr/>
          <p:nvPr/>
        </p:nvSpPr>
        <p:spPr>
          <a:xfrm>
            <a:off x="1730967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Atlanta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CBFBA-21C1-4C95-B0B0-D6C92E47D6C2}"/>
              </a:ext>
            </a:extLst>
          </p:cNvPr>
          <p:cNvSpPr/>
          <p:nvPr/>
        </p:nvSpPr>
        <p:spPr>
          <a:xfrm>
            <a:off x="6198458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154437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53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7EBB-8055-6347-A890-5D228C3F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</a:t>
            </a:r>
            <a:r>
              <a:rPr lang="en-US" dirty="0"/>
              <a:t> Relative to Goals: How Are We Doing?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4CA9C-B620-384D-AA8C-60B8381A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863F9-1A02-A645-AB78-B2DE8872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44" y="1094502"/>
            <a:ext cx="8485711" cy="51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66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3632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5472213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02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02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11556</TotalTime>
  <Words>2632</Words>
  <Application>Microsoft Macintosh PowerPoint</Application>
  <PresentationFormat>Widescreen</PresentationFormat>
  <Paragraphs>381</Paragraphs>
  <Slides>59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Climate Change Economics Jon Haveman, Ph.D. NEED</vt:lpstr>
      <vt:lpstr>Credits and Disclaimer</vt:lpstr>
      <vt:lpstr>Outline</vt:lpstr>
      <vt:lpstr>Economic Building Blocks</vt:lpstr>
      <vt:lpstr>How Can Economists Help  Fight Climate Change?</vt:lpstr>
      <vt:lpstr>Econ 101: When Everything Is Simple,  No Regulation Is Needed for Efficiency</vt:lpstr>
      <vt:lpstr>When Our Decisions Affect Others,  We Need Regulation</vt:lpstr>
      <vt:lpstr>How Economists Decide How Much to Fight  Climate Change: Cost Benefit Analysis</vt:lpstr>
      <vt:lpstr>Cost-Benefit Analysis of  Fighting Climate Change</vt:lpstr>
      <vt:lpstr>Climate Change</vt:lpstr>
      <vt:lpstr>  A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Putting a Price on Carbon</vt:lpstr>
      <vt:lpstr>Examples of Other Policies that Reduce Emissions</vt:lpstr>
      <vt:lpstr>Efficiency: CAFÉ vs Carbon Tax</vt:lpstr>
      <vt:lpstr>Atlanta and Barcelona Have Similar Populations  but Very Different Carbon Productivity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CA Relative to Goals: How Are We Doing?</vt:lpstr>
      <vt:lpstr>Change in California GDP, Population, and  GHG Emissions since 2000</vt:lpstr>
      <vt:lpstr>Projected trends in California’s emissions</vt:lpstr>
      <vt:lpstr> Summary</vt:lpstr>
      <vt:lpstr>Income Inequality: Share of Top 10%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258</cp:revision>
  <cp:lastPrinted>2022-03-31T21:23:13Z</cp:lastPrinted>
  <dcterms:created xsi:type="dcterms:W3CDTF">2017-05-03T22:30:38Z</dcterms:created>
  <dcterms:modified xsi:type="dcterms:W3CDTF">2022-07-14T14:54:50Z</dcterms:modified>
</cp:coreProperties>
</file>