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9"/>
  </p:notesMasterIdLst>
  <p:sldIdLst>
    <p:sldId id="4536" r:id="rId2"/>
    <p:sldId id="4001" r:id="rId3"/>
    <p:sldId id="4535" r:id="rId4"/>
    <p:sldId id="4538" r:id="rId5"/>
    <p:sldId id="327" r:id="rId6"/>
    <p:sldId id="415" r:id="rId7"/>
    <p:sldId id="383" r:id="rId8"/>
    <p:sldId id="430" r:id="rId9"/>
    <p:sldId id="1113" r:id="rId10"/>
    <p:sldId id="400" r:id="rId11"/>
    <p:sldId id="1072" r:id="rId12"/>
    <p:sldId id="389" r:id="rId13"/>
    <p:sldId id="4087" r:id="rId14"/>
    <p:sldId id="4539" r:id="rId15"/>
    <p:sldId id="413" r:id="rId16"/>
    <p:sldId id="382" r:id="rId17"/>
    <p:sldId id="4094" r:id="rId18"/>
    <p:sldId id="4537" r:id="rId19"/>
    <p:sldId id="4156" r:id="rId20"/>
    <p:sldId id="4540" r:id="rId21"/>
    <p:sldId id="4086" r:id="rId22"/>
    <p:sldId id="436" r:id="rId23"/>
    <p:sldId id="433" r:id="rId24"/>
    <p:sldId id="1120" r:id="rId25"/>
    <p:sldId id="1121" r:id="rId26"/>
    <p:sldId id="420" r:id="rId27"/>
    <p:sldId id="402" r:id="rId28"/>
    <p:sldId id="432" r:id="rId29"/>
    <p:sldId id="390" r:id="rId30"/>
    <p:sldId id="1110" r:id="rId31"/>
    <p:sldId id="1119" r:id="rId32"/>
    <p:sldId id="1116" r:id="rId33"/>
    <p:sldId id="1118" r:id="rId34"/>
    <p:sldId id="4095" r:id="rId35"/>
    <p:sldId id="394" r:id="rId36"/>
    <p:sldId id="4545" r:id="rId37"/>
    <p:sldId id="4091" r:id="rId38"/>
    <p:sldId id="422" r:id="rId39"/>
    <p:sldId id="4092" r:id="rId40"/>
    <p:sldId id="4093" r:id="rId41"/>
    <p:sldId id="384" r:id="rId42"/>
    <p:sldId id="427" r:id="rId43"/>
    <p:sldId id="450" r:id="rId44"/>
    <p:sldId id="449" r:id="rId45"/>
    <p:sldId id="1088" r:id="rId46"/>
    <p:sldId id="4096" r:id="rId47"/>
    <p:sldId id="4541" r:id="rId48"/>
    <p:sldId id="1077" r:id="rId49"/>
    <p:sldId id="1093" r:id="rId50"/>
    <p:sldId id="455" r:id="rId51"/>
    <p:sldId id="438" r:id="rId52"/>
    <p:sldId id="359" r:id="rId53"/>
    <p:sldId id="385" r:id="rId54"/>
    <p:sldId id="452" r:id="rId55"/>
    <p:sldId id="262" r:id="rId56"/>
    <p:sldId id="266" r:id="rId57"/>
    <p:sldId id="1090" r:id="rId58"/>
    <p:sldId id="4544" r:id="rId59"/>
    <p:sldId id="297" r:id="rId60"/>
    <p:sldId id="4542" r:id="rId61"/>
    <p:sldId id="4543" r:id="rId62"/>
    <p:sldId id="439" r:id="rId63"/>
    <p:sldId id="441" r:id="rId64"/>
    <p:sldId id="437" r:id="rId65"/>
    <p:sldId id="368" r:id="rId66"/>
    <p:sldId id="1204" r:id="rId67"/>
    <p:sldId id="4317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2" autoAdjust="0"/>
    <p:restoredTop sz="88732" autoAdjust="0"/>
  </p:normalViewPr>
  <p:slideViewPr>
    <p:cSldViewPr snapToGrid="0" snapToObjects="1">
      <p:cViewPr varScale="1">
        <p:scale>
          <a:sx n="109" d="100"/>
          <a:sy n="109" d="100"/>
        </p:scale>
        <p:origin x="904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2" d="100"/>
        <a:sy n="172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5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New Climate Economy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88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https://ww2.arb.ca.gov/ghg-inventory-data “California Greenhouse Gas Emissions for 2000 to 2020, Trends of Emissions and Other Indicators”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353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New: https://showyourstripes.info/</a:t>
            </a:r>
          </a:p>
          <a:p>
            <a:r>
              <a:rPr lang="en-US" dirty="0"/>
              <a:t>Old: 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could be a series of slides with pictures for each one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howyourstripes.inf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https://cms.qz.com/wp-content/uploads/2017/10/wine-growing-regions-europe-usa.png?w=940&amp;strip=all&amp;quality=75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tiff"/><Relationship Id="rId7" Type="http://schemas.openxmlformats.org/officeDocument/2006/relationships/image" Target="../media/image46.jpg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tiff"/><Relationship Id="rId11" Type="http://schemas.openxmlformats.org/officeDocument/2006/relationships/image" Target="../media/image50.jpg"/><Relationship Id="rId5" Type="http://schemas.openxmlformats.org/officeDocument/2006/relationships/image" Target="../media/image44.tiff"/><Relationship Id="rId10" Type="http://schemas.openxmlformats.org/officeDocument/2006/relationships/image" Target="../media/image49.jpg"/><Relationship Id="rId4" Type="http://schemas.openxmlformats.org/officeDocument/2006/relationships/image" Target="../media/image43.tiff"/><Relationship Id="rId9" Type="http://schemas.openxmlformats.org/officeDocument/2006/relationships/image" Target="../media/image48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Fall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Dominican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Fall,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20544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615B-6F50-8672-EF17-5DED8795A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4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 C</a:t>
            </a:r>
            <a:r>
              <a:rPr lang="en-US" dirty="0"/>
              <a:t>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DFE51-FEA6-A711-43B6-0C27E1D63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7677" y="1488669"/>
            <a:ext cx="5257800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E8947-0297-F224-8A15-4C6AD16DA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218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9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Gre</a:t>
            </a:r>
            <a:r>
              <a:rPr lang="en-GB" dirty="0"/>
              <a:t>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1026" name="Picture 2" descr="https://gml.noaa.gov/webdata/ccgg/trends/co2_data_mlo.png">
            <a:extLst>
              <a:ext uri="{FF2B5EF4-FFF2-40B4-BE49-F238E27FC236}">
                <a16:creationId xmlns:a16="http://schemas.microsoft.com/office/drawing/2014/main" id="{4F26B6C7-2FB2-4E04-980A-76DB6C864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426" y="961846"/>
            <a:ext cx="6993148" cy="524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92" y="1541570"/>
            <a:ext cx="52578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952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04" y="203473"/>
            <a:ext cx="10515600" cy="911818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The</a:t>
            </a:r>
            <a:r>
              <a:rPr lang="en-GB"/>
              <a:t>se </a:t>
            </a:r>
            <a:r>
              <a:rPr lang="en-GB" dirty="0"/>
              <a:t>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288" y="1046672"/>
            <a:ext cx="5892800" cy="2432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https://showyourstripes.info/</a:t>
            </a:r>
            <a:r>
              <a:rPr lang="en-GB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r>
              <a:rPr lang="en-GB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>
                <a:latin typeface="Calibri" panose="020F0502020204030204" pitchFamily="34" charset="0"/>
                <a:ea typeface="+mj-ea"/>
                <a:cs typeface="+mj-cs"/>
              </a:rPr>
              <a:t>WA!</a:t>
            </a:r>
            <a:endParaRPr lang="en-US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screen shot of a graph&#10;&#10;Description automatically generated">
            <a:extLst>
              <a:ext uri="{FF2B5EF4-FFF2-40B4-BE49-F238E27FC236}">
                <a16:creationId xmlns:a16="http://schemas.microsoft.com/office/drawing/2014/main" id="{C9778B09-4D76-1A55-37D7-F69C31937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12" y="1958490"/>
            <a:ext cx="7772400" cy="43352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15FC4E-9A29-DFEC-53BB-CFA0F0B61A80}"/>
              </a:ext>
            </a:extLst>
          </p:cNvPr>
          <p:cNvSpPr/>
          <p:nvPr/>
        </p:nvSpPr>
        <p:spPr>
          <a:xfrm>
            <a:off x="10416209" y="4903304"/>
            <a:ext cx="1066503" cy="10071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CA158-AF59-DBA3-0F4D-F13B5059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# of </a:t>
            </a:r>
            <a:r>
              <a:rPr lang="en-US" dirty="0"/>
              <a:t>Billion $ Storms</a:t>
            </a:r>
          </a:p>
        </p:txBody>
      </p:sp>
      <p:pic>
        <p:nvPicPr>
          <p:cNvPr id="6" name="Content Placeholder 5" descr="A graph of a disaster&#10;&#10;Description automatically generated with medium confidence">
            <a:extLst>
              <a:ext uri="{FF2B5EF4-FFF2-40B4-BE49-F238E27FC236}">
                <a16:creationId xmlns:a16="http://schemas.microsoft.com/office/drawing/2014/main" id="{9F9EC528-AC55-023D-9043-048920D22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674" y="1086678"/>
            <a:ext cx="10166774" cy="51265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E9D13-8869-FE64-2E1D-A47CB49B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A20D3A-2CA1-B939-5F09-0CD74DC2EFA4}"/>
              </a:ext>
            </a:extLst>
          </p:cNvPr>
          <p:cNvSpPr txBox="1"/>
          <p:nvPr/>
        </p:nvSpPr>
        <p:spPr>
          <a:xfrm>
            <a:off x="10919793" y="26636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355178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These Impacts Affect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277136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BF663D-B55C-3F41-9118-16BF674986A8}"/>
              </a:ext>
            </a:extLst>
          </p:cNvPr>
          <p:cNvSpPr/>
          <p:nvPr/>
        </p:nvSpPr>
        <p:spPr>
          <a:xfrm>
            <a:off x="838200" y="1665980"/>
            <a:ext cx="2462048" cy="5342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20AD58-A785-4245-A6B6-24643F70A708}"/>
              </a:ext>
            </a:extLst>
          </p:cNvPr>
          <p:cNvSpPr/>
          <p:nvPr/>
        </p:nvSpPr>
        <p:spPr>
          <a:xfrm>
            <a:off x="838200" y="2200275"/>
            <a:ext cx="2462048" cy="5342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6D252C-39B9-9D47-9511-A73D2BBEC727}"/>
              </a:ext>
            </a:extLst>
          </p:cNvPr>
          <p:cNvSpPr/>
          <p:nvPr/>
        </p:nvSpPr>
        <p:spPr>
          <a:xfrm>
            <a:off x="838200" y="2734570"/>
            <a:ext cx="2990850" cy="5342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C56C7C-5051-9845-829C-114AFDCF9BE1}"/>
              </a:ext>
            </a:extLst>
          </p:cNvPr>
          <p:cNvSpPr/>
          <p:nvPr/>
        </p:nvSpPr>
        <p:spPr>
          <a:xfrm>
            <a:off x="6148552" y="2295342"/>
            <a:ext cx="2462048" cy="5342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F0C8AE-C61C-5047-A3B3-7234EAA70BA7}"/>
              </a:ext>
            </a:extLst>
          </p:cNvPr>
          <p:cNvSpPr/>
          <p:nvPr/>
        </p:nvSpPr>
        <p:spPr>
          <a:xfrm>
            <a:off x="6172200" y="4759569"/>
            <a:ext cx="5277136" cy="9261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5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1"/>
            <a:ext cx="6184900" cy="461183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endParaRPr lang="en-US" dirty="0"/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 for an avg driver.</a:t>
            </a:r>
          </a:p>
          <a:p>
            <a:r>
              <a:rPr lang="en-US" dirty="0"/>
              <a:t>But in 2022 they put forward a proposal to raise it to $190! </a:t>
            </a:r>
          </a:p>
          <a:p>
            <a:r>
              <a:rPr lang="en-US" dirty="0"/>
              <a:t>Cost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(11/1):   Economic Update (Geoffrey Woglom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 (11/8): 	Healthcare Economics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(11/15): Climate Change Economics (Jon </a:t>
            </a:r>
            <a:r>
              <a:rPr lang="en-US" b="1" dirty="0" err="1"/>
              <a:t>Haveman</a:t>
            </a:r>
            <a:r>
              <a:rPr lang="en-US" b="1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(11/22):	Autonomous Vehicles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96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8C03A0-0777-4ED1-84BC-7A21D8FBA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730" y="1541258"/>
            <a:ext cx="4530540" cy="520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5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4A1A1-1814-84B7-F7A2-D9F0CFEC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04BF2-BC8D-5518-ECCD-A03BF42B6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68120-3816-CC7C-9042-99D18479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ED95BF-5EE8-A808-8741-8CE8AFC7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89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142985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39" y="172588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26" y="1249803"/>
            <a:ext cx="7602748" cy="55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254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OLLI – Dominican University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tx1"/>
                </a:solidFill>
              </a:rPr>
              <a:t>November 15, 2023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809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scale, but getting there.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5B811-15B2-784C-BC9A-4A849ECC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6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One</a:t>
            </a:r>
            <a:r>
              <a:rPr lang="en-US" sz="3800" dirty="0"/>
              <a:t> Thing: Cap and Trade vs. Carbon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C1EB6-561C-3240-8B96-9A1DCEC26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6774"/>
            <a:ext cx="10515600" cy="47352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Emissions regulations and Cap and Trade can work at cross purposes.</a:t>
            </a:r>
          </a:p>
          <a:p>
            <a:pPr lvl="1"/>
            <a:r>
              <a:rPr lang="en-US" dirty="0"/>
              <a:t>Regulations that lower emissions from big polluters…</a:t>
            </a:r>
          </a:p>
          <a:p>
            <a:pPr lvl="2"/>
            <a:r>
              <a:rPr lang="en-US" dirty="0"/>
              <a:t>Lower the demand for permits</a:t>
            </a:r>
          </a:p>
          <a:p>
            <a:pPr lvl="2"/>
            <a:r>
              <a:rPr lang="en-US" dirty="0"/>
              <a:t>Lowers the price of permits</a:t>
            </a:r>
          </a:p>
          <a:p>
            <a:pPr lvl="2"/>
            <a:r>
              <a:rPr lang="en-US" dirty="0"/>
              <a:t>Reduces incentives for other industries to cut emissions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Regulations can undermine the effectiveness of Cap and Trade.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same is not true of a carbon tax.</a:t>
            </a:r>
          </a:p>
          <a:p>
            <a:pPr lvl="1"/>
            <a:r>
              <a:rPr lang="en-US" dirty="0"/>
              <a:t>Though regulations might cut tax revenue, revenue is not the goal of the carbon tax.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19018-4AF1-D242-AADA-D838945D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7082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8B097-D254-8044-90C7-46D61252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h Policies are Work Through Prices</a:t>
            </a:r>
          </a:p>
        </p:txBody>
      </p:sp>
      <p:pic>
        <p:nvPicPr>
          <p:cNvPr id="6" name="Content Placeholder 5" descr="A picture containing text, person, standing, posing&#10;&#10;Description automatically generated">
            <a:extLst>
              <a:ext uri="{FF2B5EF4-FFF2-40B4-BE49-F238E27FC236}">
                <a16:creationId xmlns:a16="http://schemas.microsoft.com/office/drawing/2014/main" id="{A8922AF9-BF41-864F-BDD7-3A766677F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12" y="1090898"/>
            <a:ext cx="9320025" cy="51393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F5902-306E-644D-9E86-4686B491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48373-7057-DD47-9893-F8C5F4BC4F47}"/>
              </a:ext>
            </a:extLst>
          </p:cNvPr>
          <p:cNvSpPr txBox="1"/>
          <p:nvPr/>
        </p:nvSpPr>
        <p:spPr>
          <a:xfrm>
            <a:off x="5540415" y="6412788"/>
            <a:ext cx="607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video: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=XHK1OBSBpwc</a:t>
            </a:r>
          </a:p>
        </p:txBody>
      </p:sp>
    </p:spTree>
    <p:extLst>
      <p:ext uri="{BB962C8B-B14F-4D97-AF65-F5344CB8AC3E}">
        <p14:creationId xmlns:p14="http://schemas.microsoft.com/office/powerpoint/2010/main" val="25831812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Tho</a:t>
            </a:r>
            <a:r>
              <a:rPr lang="en-US" dirty="0"/>
              <a:t>ughts on Regulation vs Market-Oriented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Equity.</a:t>
            </a:r>
          </a:p>
          <a:p>
            <a:pPr lvl="1"/>
            <a:r>
              <a:rPr lang="en-US" dirty="0"/>
              <a:t>Both types of policies might be regressive.</a:t>
            </a:r>
          </a:p>
          <a:p>
            <a:pPr lvl="2"/>
            <a:r>
              <a:rPr lang="en-US" dirty="0"/>
              <a:t>Cap and Trade and a Carbon Tax can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Regulations do not.</a:t>
            </a:r>
          </a:p>
          <a:p>
            <a:r>
              <a:rPr lang="en-US" dirty="0"/>
              <a:t>Efficiency.</a:t>
            </a:r>
          </a:p>
          <a:p>
            <a:pPr lvl="1"/>
            <a:r>
              <a:rPr lang="en-US" dirty="0"/>
              <a:t>Market-oriented policies tend to achieve emissions reduction at much lower cost.</a:t>
            </a:r>
          </a:p>
          <a:p>
            <a:pPr lvl="2"/>
            <a:r>
              <a:rPr lang="en-US" dirty="0"/>
              <a:t>Example: CAFÉ Standards vs Carbon Tax</a:t>
            </a:r>
          </a:p>
          <a:p>
            <a:pPr lvl="3"/>
            <a:r>
              <a:rPr lang="en-US" dirty="0"/>
              <a:t>Tax is significantly more efficient.</a:t>
            </a:r>
          </a:p>
          <a:p>
            <a:pPr lvl="3"/>
            <a:r>
              <a:rPr lang="en-US" dirty="0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90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5F16-3993-A641-9880-4841211D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Effi</a:t>
            </a:r>
            <a:r>
              <a:rPr lang="en-US" dirty="0"/>
              <a:t>ciency: CAFÉ vs Carbon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40E49-4E8F-B747-88BA-B6ACF9B20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1329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CAFÉ = Corporate Average Fuel Efficiency</a:t>
            </a:r>
          </a:p>
          <a:p>
            <a:pPr lvl="1"/>
            <a:r>
              <a:rPr lang="en-US" dirty="0"/>
              <a:t>A fuel economy standard mandating that an auto‐maker’s vehicle fleet must meet minimum fuel economy standards.</a:t>
            </a:r>
          </a:p>
          <a:p>
            <a:pPr lvl="1"/>
            <a:endParaRPr lang="en-US" dirty="0"/>
          </a:p>
          <a:p>
            <a:r>
              <a:rPr lang="en-US" dirty="0"/>
              <a:t>Horse Race</a:t>
            </a:r>
          </a:p>
          <a:p>
            <a:pPr lvl="1"/>
            <a:r>
              <a:rPr lang="en-US" dirty="0"/>
              <a:t>Tax on fuel applies to ALL vehicles, not just new.</a:t>
            </a:r>
          </a:p>
          <a:p>
            <a:pPr lvl="1"/>
            <a:r>
              <a:rPr lang="en-US" dirty="0"/>
              <a:t>Rebound Effect:   </a:t>
            </a:r>
          </a:p>
          <a:p>
            <a:pPr lvl="2"/>
            <a:r>
              <a:rPr lang="en-US" dirty="0"/>
              <a:t>Driving a more efficient vehicle lowers the cost per mile driven</a:t>
            </a:r>
          </a:p>
          <a:p>
            <a:pPr lvl="3"/>
            <a:r>
              <a:rPr lang="en-US" sz="2400" dirty="0"/>
              <a:t>leading to more miles driven.</a:t>
            </a:r>
          </a:p>
          <a:p>
            <a:pPr lvl="1"/>
            <a:r>
              <a:rPr lang="en-US" dirty="0"/>
              <a:t>Slower turnover of inefficient vehicles: higher cost of new.</a:t>
            </a:r>
          </a:p>
          <a:p>
            <a:pPr lvl="1"/>
            <a:endParaRPr lang="en-US" dirty="0"/>
          </a:p>
          <a:p>
            <a:r>
              <a:rPr lang="en-US" dirty="0"/>
              <a:t>Summary</a:t>
            </a:r>
          </a:p>
          <a:p>
            <a:pPr lvl="1"/>
            <a:r>
              <a:rPr lang="en-US" dirty="0"/>
              <a:t>A given level of emission reductions </a:t>
            </a:r>
            <a:r>
              <a:rPr lang="en-US" b="1" dirty="0"/>
              <a:t>costs 3-14 times more with CAFÉ </a:t>
            </a:r>
            <a:r>
              <a:rPr lang="en-US" dirty="0"/>
              <a:t>standards than under a comparable carbon tax.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F984A-9770-9E48-BE22-1A122BB5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2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bon Prices: the Good and Bad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730"/>
            <a:ext cx="6910754" cy="4351338"/>
          </a:xfrm>
        </p:spPr>
        <p:txBody>
          <a:bodyPr>
            <a:normAutofit/>
          </a:bodyPr>
          <a:lstStyle/>
          <a:p>
            <a:r>
              <a:rPr lang="en-US" dirty="0"/>
              <a:t>Good:</a:t>
            </a:r>
          </a:p>
          <a:p>
            <a:pPr lvl="1"/>
            <a:r>
              <a:rPr lang="en-US" dirty="0"/>
              <a:t>Provide price signal to lower emissions.</a:t>
            </a:r>
          </a:p>
          <a:p>
            <a:pPr lvl="1"/>
            <a:r>
              <a:rPr lang="en-US" dirty="0"/>
              <a:t>They yield low-cost reductions in emissions.</a:t>
            </a:r>
          </a:p>
          <a:p>
            <a:pPr lvl="1"/>
            <a:r>
              <a:rPr lang="en-US" dirty="0"/>
              <a:t>They spur innovation in </a:t>
            </a:r>
            <a:r>
              <a:rPr lang="en-US"/>
              <a:t>clean technologies.</a:t>
            </a:r>
            <a:endParaRPr lang="en-US" dirty="0"/>
          </a:p>
          <a:p>
            <a:r>
              <a:rPr lang="en-US" dirty="0"/>
              <a:t>Bad:</a:t>
            </a:r>
          </a:p>
          <a:p>
            <a:pPr lvl="1"/>
            <a:r>
              <a:rPr lang="en-US" dirty="0"/>
              <a:t>Firms might leave to flee regulation.</a:t>
            </a:r>
          </a:p>
          <a:p>
            <a:pPr lvl="1"/>
            <a:r>
              <a:rPr lang="en-US" dirty="0"/>
              <a:t>It is necessary to monitor emissions.</a:t>
            </a:r>
          </a:p>
          <a:p>
            <a:pPr lvl="1"/>
            <a:r>
              <a:rPr lang="en-US" dirty="0"/>
              <a:t>Potentially regressive </a:t>
            </a:r>
          </a:p>
          <a:p>
            <a:pPr lvl="2"/>
            <a:r>
              <a:rPr lang="en-US" dirty="0"/>
              <a:t>Costs may weigh more heavily on low-income households.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E5945-8E95-4D19-91F6-F5AE69640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600" y="2066924"/>
            <a:ext cx="3441700" cy="25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139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0799-3A61-2E41-931A-2BADCB943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82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Rev</a:t>
            </a:r>
            <a:r>
              <a:rPr lang="en-US" dirty="0"/>
              <a:t>enue Dividend Eliminates </a:t>
            </a:r>
            <a:r>
              <a:rPr lang="en-US" dirty="0" err="1"/>
              <a:t>Regressivity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913F9-A1A4-D446-B39A-24BFA6B8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5" name="Picture 4" descr="https://i.imgur.com/Evn2tB6.jpg">
            <a:extLst>
              <a:ext uri="{FF2B5EF4-FFF2-40B4-BE49-F238E27FC236}">
                <a16:creationId xmlns:a16="http://schemas.microsoft.com/office/drawing/2014/main" id="{9DC23053-1F91-CB4F-8A26-091A64703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76" y="868680"/>
            <a:ext cx="8442448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7C7DE0-29DB-EE40-A7D4-A02E2B4FAC5A}"/>
              </a:ext>
            </a:extLst>
          </p:cNvPr>
          <p:cNvSpPr txBox="1"/>
          <p:nvPr/>
        </p:nvSpPr>
        <p:spPr>
          <a:xfrm>
            <a:off x="8636389" y="6488668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U.S. Treasury, 2017</a:t>
            </a:r>
          </a:p>
        </p:txBody>
      </p:sp>
    </p:spTree>
    <p:extLst>
      <p:ext uri="{BB962C8B-B14F-4D97-AF65-F5344CB8AC3E}">
        <p14:creationId xmlns:p14="http://schemas.microsoft.com/office/powerpoint/2010/main" val="39758756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031" b="11687"/>
          <a:stretch/>
        </p:blipFill>
        <p:spPr>
          <a:xfrm>
            <a:off x="1484663" y="1779616"/>
            <a:ext cx="9279589" cy="44594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04C7F1-76DE-B445-8ABA-65E6EC918EB5}"/>
              </a:ext>
            </a:extLst>
          </p:cNvPr>
          <p:cNvSpPr txBox="1"/>
          <p:nvPr/>
        </p:nvSpPr>
        <p:spPr>
          <a:xfrm>
            <a:off x="3223572" y="6455165"/>
            <a:ext cx="4284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New Climate Economy Report, 2014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7DD0D7-9E1D-4216-99F4-14087A0A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54" y="238309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Atla</a:t>
            </a:r>
            <a:r>
              <a:rPr lang="en-GB" dirty="0"/>
              <a:t>nta and Barcelona Have Similar Populations </a:t>
            </a:r>
            <a:br>
              <a:rPr lang="en-GB" dirty="0"/>
            </a:br>
            <a:r>
              <a:rPr lang="en-GB" dirty="0"/>
              <a:t>but Very Different Carbon Productivity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27BD23-E6B4-4608-882B-099395257CCA}"/>
              </a:ext>
            </a:extLst>
          </p:cNvPr>
          <p:cNvSpPr/>
          <p:nvPr/>
        </p:nvSpPr>
        <p:spPr>
          <a:xfrm>
            <a:off x="1730967" y="1663222"/>
            <a:ext cx="4347615" cy="431609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Atlanta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6CBFBA-21C1-4C95-B0B0-D6C92E47D6C2}"/>
              </a:ext>
            </a:extLst>
          </p:cNvPr>
          <p:cNvSpPr/>
          <p:nvPr/>
        </p:nvSpPr>
        <p:spPr>
          <a:xfrm>
            <a:off x="6198458" y="1663222"/>
            <a:ext cx="4347615" cy="431609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Barcelona</a:t>
            </a:r>
          </a:p>
        </p:txBody>
      </p:sp>
    </p:spTree>
    <p:extLst>
      <p:ext uri="{BB962C8B-B14F-4D97-AF65-F5344CB8AC3E}">
        <p14:creationId xmlns:p14="http://schemas.microsoft.com/office/powerpoint/2010/main" val="5799310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760C6-2844-47E6-9B9D-7A7145017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1" y="984970"/>
            <a:ext cx="11202838" cy="529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2"/>
            <a:r>
              <a:rPr lang="en-US" dirty="0"/>
              <a:t>Was 14% under in 2020. Success!</a:t>
            </a:r>
          </a:p>
          <a:p>
            <a:pPr lvl="1"/>
            <a:r>
              <a:rPr lang="en-US" dirty="0"/>
              <a:t>A 48%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50D610-11D1-4921-AE9C-F421743C8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94" y="1498124"/>
            <a:ext cx="10254012" cy="4678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37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181840" y="1781364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613213" y="1541570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8DE2E-6B17-80A2-7784-A79CC608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Concern: So much uncertainty…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3EC8E-86D2-71AE-3D88-23C46F7D3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F3DE9-1FF0-C711-BBD5-5373D4A1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453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271" y="933064"/>
            <a:ext cx="9149144" cy="56705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9709" y="563730"/>
            <a:ext cx="4584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u="none" strike="noStrike" baseline="0" dirty="0">
                <a:solidFill>
                  <a:srgbClr val="CC0000"/>
                </a:solidFill>
                <a:latin typeface="Calibri" panose="020F0502020204030204" pitchFamily="34" charset="0"/>
              </a:rPr>
              <a:t>Present Value of a Future $100 Cost or Benefit</a:t>
            </a:r>
            <a:endParaRPr lang="en-US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D72E60-89FA-4571-8280-E6BB6DB16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24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6A9EA36-33FC-4C09-A76D-DBD404B6A16C}"/>
              </a:ext>
            </a:extLst>
          </p:cNvPr>
          <p:cNvGrpSpPr/>
          <p:nvPr/>
        </p:nvGrpSpPr>
        <p:grpSpPr>
          <a:xfrm>
            <a:off x="1258445" y="4172462"/>
            <a:ext cx="9169542" cy="2575081"/>
            <a:chOff x="1258445" y="2038859"/>
            <a:chExt cx="9169542" cy="25750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C07B61-D39E-4E06-8B98-C45A786C1866}"/>
                </a:ext>
              </a:extLst>
            </p:cNvPr>
            <p:cNvSpPr txBox="1">
              <a:spLocks/>
            </p:cNvSpPr>
            <p:nvPr/>
          </p:nvSpPr>
          <p:spPr>
            <a:xfrm>
              <a:off x="1764012" y="2244060"/>
              <a:ext cx="8663975" cy="2369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</a:rPr>
                <a:t>It is better to be roughly right</a:t>
              </a:r>
            </a:p>
            <a:p>
              <a:pPr algn="ctr"/>
              <a:r>
                <a:rPr lang="en-GB" sz="5400" b="1" dirty="0">
                  <a:solidFill>
                    <a:schemeClr val="bg1"/>
                  </a:solidFill>
                </a:rPr>
                <a:t>than precisely wrong.</a:t>
              </a:r>
            </a:p>
            <a:p>
              <a:pPr algn="ctr"/>
              <a:r>
                <a:rPr lang="en-GB" sz="4000" dirty="0">
                  <a:solidFill>
                    <a:schemeClr val="bg1"/>
                  </a:solidFill>
                </a:rPr>
                <a:t>- John Maynard Keynes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27AFA3-313F-4A08-9D4D-8F67DB582215}"/>
                </a:ext>
              </a:extLst>
            </p:cNvPr>
            <p:cNvSpPr/>
            <p:nvPr/>
          </p:nvSpPr>
          <p:spPr>
            <a:xfrm>
              <a:off x="1258445" y="2038859"/>
              <a:ext cx="8270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“</a:t>
              </a:r>
              <a:endParaRPr lang="en-GB" sz="8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1C6AC0-D7B4-43A6-8806-9B97F9D46689}"/>
                </a:ext>
              </a:extLst>
            </p:cNvPr>
            <p:cNvSpPr/>
            <p:nvPr/>
          </p:nvSpPr>
          <p:spPr>
            <a:xfrm rot="10800000">
              <a:off x="8903310" y="2516743"/>
              <a:ext cx="8270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“</a:t>
              </a:r>
              <a:endParaRPr lang="en-GB" sz="8000" dirty="0"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2482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80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CF7BF-E0E6-FA4C-B410-686B9CA2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s is What Precisely Wrong Looks Like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4CA68-1BE9-D24C-B052-995B9183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27D0F2-1A91-834B-84D8-BEAE0E209171}"/>
              </a:ext>
            </a:extLst>
          </p:cNvPr>
          <p:cNvGrpSpPr/>
          <p:nvPr/>
        </p:nvGrpSpPr>
        <p:grpSpPr>
          <a:xfrm>
            <a:off x="1520042" y="1094730"/>
            <a:ext cx="9833757" cy="5294374"/>
            <a:chOff x="2654291" y="3119243"/>
            <a:chExt cx="7035818" cy="3269861"/>
          </a:xfrm>
        </p:grpSpPr>
        <p:pic>
          <p:nvPicPr>
            <p:cNvPr id="6" name="Picture 1" descr="https://cms.qz.com/wp-content/uploads/2017/10/wine-growing-regions-europe-usa.png?w=940&amp;strip=all&amp;quality=75">
              <a:extLst>
                <a:ext uri="{FF2B5EF4-FFF2-40B4-BE49-F238E27FC236}">
                  <a16:creationId xmlns:a16="http://schemas.microsoft.com/office/drawing/2014/main" id="{48A8B438-65EB-8647-8C66-EB3D413E8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291" y="3412412"/>
              <a:ext cx="7035818" cy="2976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0B086C-8030-B445-B744-D0F76D51E0CF}"/>
                </a:ext>
              </a:extLst>
            </p:cNvPr>
            <p:cNvSpPr txBox="1"/>
            <p:nvPr/>
          </p:nvSpPr>
          <p:spPr>
            <a:xfrm>
              <a:off x="3486112" y="3119243"/>
              <a:ext cx="5065123" cy="285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highlight>
                    <a:srgbClr val="FFFFFF"/>
                  </a:highlight>
                </a:rPr>
                <a:t>The changing map of the world’s wine-growing regions.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3166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CF7BF-E0E6-FA4C-B410-686B9CA2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s is What Precisely Wrong Looks Like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4CA68-1BE9-D24C-B052-995B9183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C62DC22E-A19E-284E-98C1-D370A8AD8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1219200"/>
            <a:ext cx="82169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2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CF7BF-E0E6-FA4C-B410-686B9CA2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s is What Precisely Wrong Looks Like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4CA68-1BE9-D24C-B052-995B9183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70CBEB-2F4B-B249-91AE-3AC167195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06" y="1206499"/>
            <a:ext cx="8251069" cy="491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62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4B74-060C-564F-81B1-AD43A260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s is What Precisely Wrong Looks Like</a:t>
            </a:r>
          </a:p>
        </p:txBody>
      </p:sp>
      <p:pic>
        <p:nvPicPr>
          <p:cNvPr id="6" name="Content Placeholder 5" descr="A picture containing outdoor&#10;&#10;Description automatically generated">
            <a:extLst>
              <a:ext uri="{FF2B5EF4-FFF2-40B4-BE49-F238E27FC236}">
                <a16:creationId xmlns:a16="http://schemas.microsoft.com/office/drawing/2014/main" id="{B8D2BAD2-4EA5-5547-933D-768B22BD4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607" y="1052286"/>
            <a:ext cx="7545318" cy="48690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D9DE2-230D-F344-9504-9FC7931A7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1374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00E76-3FA3-5A47-8237-D13F67B6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s is What Precisely Wrong Looks Like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08720-A3B4-1D41-BDCC-650719B5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  <p:pic>
        <p:nvPicPr>
          <p:cNvPr id="6" name="Picture 5" descr="A picture containing outdoor, ground&#10;&#10;Description automatically generated">
            <a:extLst>
              <a:ext uri="{FF2B5EF4-FFF2-40B4-BE49-F238E27FC236}">
                <a16:creationId xmlns:a16="http://schemas.microsoft.com/office/drawing/2014/main" id="{60CF3E2B-72D1-B440-BA30-904BC1ABA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38" y="865507"/>
            <a:ext cx="6814723" cy="572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044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65208"/>
            <a:ext cx="10722429" cy="465686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Fortunately, a lot of action is happening – we need to double down!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</a:t>
            </a:r>
            <a:r>
              <a:rPr lang="en-US" dirty="0"/>
              <a:t>onomous Vehicles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3068" y="1790289"/>
            <a:ext cx="2821210" cy="186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42" y="18392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068" y="41379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4342" y="4088103"/>
            <a:ext cx="2821210" cy="187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8702" y="2587635"/>
            <a:ext cx="2821210" cy="1891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BB502FA-5A03-4D79-8C80-05E3F42D35F9}"/>
              </a:ext>
            </a:extLst>
          </p:cNvPr>
          <p:cNvGrpSpPr>
            <a:grpSpLocks/>
          </p:cNvGrpSpPr>
          <p:nvPr/>
        </p:nvGrpSpPr>
        <p:grpSpPr>
          <a:xfrm>
            <a:off x="2000250" y="1076083"/>
            <a:ext cx="8191500" cy="4730036"/>
            <a:chOff x="838200" y="593243"/>
            <a:chExt cx="9291612" cy="53652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E4CBB3-8473-437B-81F6-04677D6A9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62623" y="3566497"/>
              <a:ext cx="3462389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5AAC10-552D-405D-BCD3-D386DDE7C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635"/>
            <a:stretch/>
          </p:blipFill>
          <p:spPr>
            <a:xfrm>
              <a:off x="838200" y="3754507"/>
              <a:ext cx="3632204" cy="22040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617708-354B-424B-8007-8DC3BE0B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23171" y="1074521"/>
              <a:ext cx="3491242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A90AD0-0B07-4EDD-BD4F-C06E14C19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50534" y="593243"/>
              <a:ext cx="3479278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629BD4-42A9-4FC1-BF8F-8980DF585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9843" y="2412368"/>
              <a:ext cx="3231563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5687065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62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15481</TotalTime>
  <Words>2685</Words>
  <Application>Microsoft Macintosh PowerPoint</Application>
  <PresentationFormat>Widescreen</PresentationFormat>
  <Paragraphs>411</Paragraphs>
  <Slides>67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Arial Rounded MT Bold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Climate Change Economics 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A Climate Change Ladder</vt:lpstr>
      <vt:lpstr>The Atmospheric Greenhouse Effect</vt:lpstr>
      <vt:lpstr>Greenhouse Gas Emissions 1990-2019</vt:lpstr>
      <vt:lpstr> Atmospheric CO2 Concentrations Up To Now</vt:lpstr>
      <vt:lpstr>What Do Greenhouse Gas Emissions  Do to the Planet?</vt:lpstr>
      <vt:lpstr>These Changes Are Already Underway</vt:lpstr>
      <vt:lpstr># of Billion $ Storms</vt:lpstr>
      <vt:lpstr>Impacts of Climate Change</vt:lpstr>
      <vt:lpstr>How These Impacts Affect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2021</vt:lpstr>
      <vt:lpstr>US Electricity Sources</vt:lpstr>
      <vt:lpstr>Which Emissions Should We Cut?</vt:lpstr>
      <vt:lpstr>Example Abatement Cost Curve        (Don’t trust these numbers, this is just to show the idea)</vt:lpstr>
      <vt:lpstr>Costs and Barriers Can Be Difficult to Assess</vt:lpstr>
      <vt:lpstr>Geoengineering and Carbon Capture</vt:lpstr>
      <vt:lpstr>Climate Change Policy</vt:lpstr>
      <vt:lpstr>Policies That Reduce Emissions Directly</vt:lpstr>
      <vt:lpstr>How Does a Carbon Tax Work?</vt:lpstr>
      <vt:lpstr>How Does Cap and Trade Work?</vt:lpstr>
      <vt:lpstr>One Thing: Cap and Trade vs. Carbon Tax</vt:lpstr>
      <vt:lpstr>Both Policies are Work Through Prices</vt:lpstr>
      <vt:lpstr>Thoughts on Regulation vs Market-Oriented</vt:lpstr>
      <vt:lpstr>Efficiency: CAFÉ vs Carbon Tax</vt:lpstr>
      <vt:lpstr>Carbon Prices: the Good and Bad</vt:lpstr>
      <vt:lpstr> Revenue Dividend Eliminates Regressivity</vt:lpstr>
      <vt:lpstr>Examples of Other Policies that Reduce Emissions</vt:lpstr>
      <vt:lpstr>Atlanta and Barcelona Have Similar Populations  but Very Different Carbon Productivity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Concern: So much uncertainty…</vt:lpstr>
      <vt:lpstr>PowerPoint Presentation</vt:lpstr>
      <vt:lpstr>This is What Precisely Wrong Looks Like</vt:lpstr>
      <vt:lpstr>This is What Precisely Wrong Looks Like</vt:lpstr>
      <vt:lpstr>This is What Precisely Wrong Looks Like</vt:lpstr>
      <vt:lpstr>This is What Precisely Wrong Looks Like</vt:lpstr>
      <vt:lpstr>This is What Precisely Wrong Looks Like</vt:lpstr>
      <vt:lpstr> Summary</vt:lpstr>
      <vt:lpstr>Autonomous Vehicles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352</cp:revision>
  <cp:lastPrinted>2023-11-15T23:35:17Z</cp:lastPrinted>
  <dcterms:created xsi:type="dcterms:W3CDTF">2017-05-03T22:30:38Z</dcterms:created>
  <dcterms:modified xsi:type="dcterms:W3CDTF">2023-11-15T23:35:20Z</dcterms:modified>
</cp:coreProperties>
</file>