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28"/>
  </p:notesMasterIdLst>
  <p:handoutMasterIdLst>
    <p:handoutMasterId r:id="rId29"/>
  </p:handoutMasterIdLst>
  <p:sldIdLst>
    <p:sldId id="353" r:id="rId2"/>
    <p:sldId id="397" r:id="rId3"/>
    <p:sldId id="323" r:id="rId4"/>
    <p:sldId id="388" r:id="rId5"/>
    <p:sldId id="419" r:id="rId6"/>
    <p:sldId id="384" r:id="rId7"/>
    <p:sldId id="378" r:id="rId8"/>
    <p:sldId id="406" r:id="rId9"/>
    <p:sldId id="416" r:id="rId10"/>
    <p:sldId id="342" r:id="rId11"/>
    <p:sldId id="374" r:id="rId12"/>
    <p:sldId id="385" r:id="rId13"/>
    <p:sldId id="415" r:id="rId14"/>
    <p:sldId id="326" r:id="rId15"/>
    <p:sldId id="329" r:id="rId16"/>
    <p:sldId id="330" r:id="rId17"/>
    <p:sldId id="331" r:id="rId18"/>
    <p:sldId id="332" r:id="rId19"/>
    <p:sldId id="333" r:id="rId20"/>
    <p:sldId id="334" r:id="rId21"/>
    <p:sldId id="335" r:id="rId22"/>
    <p:sldId id="395" r:id="rId23"/>
    <p:sldId id="368" r:id="rId24"/>
    <p:sldId id="308" r:id="rId25"/>
    <p:sldId id="417" r:id="rId26"/>
    <p:sldId id="41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  <p:cmAuthor id="2" name="Jon Haveman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30942D"/>
    <a:srgbClr val="FFFFFF"/>
    <a:srgbClr val="000000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94" autoAdjust="0"/>
    <p:restoredTop sz="94674"/>
  </p:normalViewPr>
  <p:slideViewPr>
    <p:cSldViewPr snapToGrid="0" snapToObjects="1">
      <p:cViewPr varScale="1">
        <p:scale>
          <a:sx n="128" d="100"/>
          <a:sy n="128" d="100"/>
        </p:scale>
        <p:origin x="832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Sheet1!$A$2:$A$17</c:f>
              <c:numCache>
                <c:formatCode>General</c:formatCode>
                <c:ptCount val="1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</c:numCache>
            </c:numRef>
          </c:xVal>
          <c:yVal>
            <c:numRef>
              <c:f>Sheet1!$B$2:$B$17</c:f>
              <c:numCache>
                <c:formatCode>General</c:formatCode>
                <c:ptCount val="16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30</c:v>
                </c:pt>
                <c:pt idx="7">
                  <c:v>30</c:v>
                </c:pt>
                <c:pt idx="8">
                  <c:v>30</c:v>
                </c:pt>
                <c:pt idx="9">
                  <c:v>30</c:v>
                </c:pt>
                <c:pt idx="10">
                  <c:v>35</c:v>
                </c:pt>
                <c:pt idx="11">
                  <c:v>40</c:v>
                </c:pt>
                <c:pt idx="12">
                  <c:v>45</c:v>
                </c:pt>
                <c:pt idx="13">
                  <c:v>50</c:v>
                </c:pt>
                <c:pt idx="14">
                  <c:v>50</c:v>
                </c:pt>
                <c:pt idx="15">
                  <c:v>50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9D8-CD45-A317-59513D81E0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32113000"/>
        <c:axId val="2132116616"/>
      </c:scatterChart>
      <c:valAx>
        <c:axId val="2132113000"/>
        <c:scaling>
          <c:orientation val="minMax"/>
          <c:max val="2023"/>
          <c:min val="2008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2116616"/>
        <c:crosses val="autoZero"/>
        <c:crossBetween val="midCat"/>
      </c:valAx>
      <c:valAx>
        <c:axId val="2132116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100">
                    <a:solidFill>
                      <a:schemeClr val="tx1"/>
                    </a:solidFill>
                  </a:rPr>
                  <a:t>CAD per tonne of carbon</a:t>
                </a:r>
                <a:r>
                  <a:rPr lang="en-US" sz="2100" baseline="0">
                    <a:solidFill>
                      <a:schemeClr val="tx1"/>
                    </a:solidFill>
                  </a:rPr>
                  <a:t> dioxide equivalent</a:t>
                </a:r>
                <a:endParaRPr lang="en-US" sz="210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0.12111398867639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21130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17C4E0E-7D5F-8547-BE7B-2B7D1109CC6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F1BA97-E091-6F43-B14E-93EC8F849D0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67EBD-C40C-5849-A710-31C8FF8583DD}" type="datetimeFigureOut">
              <a:rPr lang="en-US" smtClean="0"/>
              <a:t>4/27/21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05BCC0-D3B8-C34E-96FB-E9C97E8D2EE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DD8D9E-712D-1F45-9130-B127FA36721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13FAB4-3C4A-0544-820D-BEA27437F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6746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4/27/21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3123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 for slide: https://www2.gov.bc.ca/gov/content/environment/climate-change/planning-and-action/carbon-tax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8071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http://www.env.gov.bc.ca/soe/indicators/sustainability/ghg-emissions.html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1554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8300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http://</a:t>
            </a:r>
            <a:r>
              <a:rPr lang="en-US" dirty="0" err="1"/>
              <a:t>www.government.se</a:t>
            </a:r>
            <a:r>
              <a:rPr lang="en-US" dirty="0"/>
              <a:t>/492fd9/</a:t>
            </a:r>
            <a:r>
              <a:rPr lang="en-US" dirty="0" err="1"/>
              <a:t>contentassets</a:t>
            </a:r>
            <a:r>
              <a:rPr lang="en-US" dirty="0"/>
              <a:t>/18ed243e60ca4b7fa05b36804ec64beb/170925-aakerfeldt-panel-debate-tuscon-gcet.pdf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6362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9522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5347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en-US" sz="11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could be a series of slides with pictures for each one</a:t>
            </a: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1170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https://www.epa.gov/ghgemissions/sources-greenhouse-gas-emissions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655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43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Could use this graph of emissions over time or energy use over time, as</a:t>
            </a:r>
            <a:r>
              <a:rPr lang="en-US" baseline="0" dirty="0"/>
              <a:t> it clearly shows a dip where the recession is; from the US Energy Information Administration International Energy Outlook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048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98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McKinsey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178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Shana</a:t>
            </a:r>
            <a:r>
              <a:rPr lang="en-US" baseline="0" dirty="0"/>
              <a:t>: perhaps another infographic is beneficial here. Reintroduce the original cost graph. Fade out the costs and leave the MAC. Then introduce a price. If it’s cheaper to abate, then firms will do that, otherwise they will buy a permit or pay the tax. I know this is super simplified. I introduce specifics at the start of the emissions trading section and the tax section below.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138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Does NEED want transition (section-starter)</a:t>
            </a:r>
            <a:r>
              <a:rPr lang="en-US" baseline="0" dirty="0"/>
              <a:t> </a:t>
            </a:r>
            <a:r>
              <a:rPr lang="en-US" dirty="0"/>
              <a:t>slides to maybe ALL look like this?</a:t>
            </a:r>
            <a:r>
              <a:rPr lang="en-US" baseline="0" dirty="0"/>
              <a:t> If not, maybe these slides should be plain text like the rest of them?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8454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4654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314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ts val="52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tm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02E6E6B-9C4B-43FE-A679-3A6CF33BC5AB}"/>
              </a:ext>
            </a:extLst>
          </p:cNvPr>
          <p:cNvSpPr>
            <a:spLocks/>
          </p:cNvSpPr>
          <p:nvPr/>
        </p:nvSpPr>
        <p:spPr>
          <a:xfrm>
            <a:off x="2" y="984809"/>
            <a:ext cx="7828546" cy="3583676"/>
          </a:xfrm>
          <a:prstGeom prst="rect">
            <a:avLst/>
          </a:prstGeom>
          <a:solidFill>
            <a:srgbClr val="0C4C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83006" y="1892246"/>
            <a:ext cx="7062537" cy="1486066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Climate Change Economics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B6362D-3436-4248-B2DA-E30B55F9D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8548" y="1578950"/>
            <a:ext cx="4363452" cy="3017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98AAD0-1FBD-44D7-BD6B-404DA36764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8547" y="-281792"/>
            <a:ext cx="4363452" cy="29170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393848-B122-4854-87C8-B0B48BF5AE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8546" y="4581185"/>
            <a:ext cx="4363452" cy="2618071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F05A8BFF-DC91-4BD5-962C-24C52CE154C5}"/>
              </a:ext>
            </a:extLst>
          </p:cNvPr>
          <p:cNvSpPr txBox="1">
            <a:spLocks/>
          </p:cNvSpPr>
          <p:nvPr/>
        </p:nvSpPr>
        <p:spPr>
          <a:xfrm>
            <a:off x="303336" y="4968814"/>
            <a:ext cx="7062537" cy="1702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C4C88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3600" b="0" dirty="0"/>
              <a:t>Dr. Shana McDermott</a:t>
            </a:r>
          </a:p>
          <a:p>
            <a:pPr algn="ctr"/>
            <a:r>
              <a:rPr lang="en-US" sz="2400" b="0" dirty="0"/>
              <a:t>Department of Economics</a:t>
            </a:r>
          </a:p>
          <a:p>
            <a:pPr algn="ctr"/>
            <a:r>
              <a:rPr lang="en-US" sz="2400" b="0" dirty="0"/>
              <a:t>Trinity University</a:t>
            </a:r>
            <a:endParaRPr lang="en-US" sz="3600" b="0" dirty="0"/>
          </a:p>
          <a:p>
            <a:pPr algn="ctr"/>
            <a:r>
              <a:rPr lang="en-US" sz="3600" b="0" dirty="0"/>
              <a:t> </a:t>
            </a:r>
          </a:p>
          <a:p>
            <a:pPr algn="ctr"/>
            <a:r>
              <a:rPr lang="en-US" sz="3300" b="0" dirty="0"/>
              <a:t>Madison, WI Kiwanis Feb 2021/April 2021</a:t>
            </a:r>
            <a:endParaRPr lang="en-US" sz="1600" b="0" dirty="0"/>
          </a:p>
        </p:txBody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38720C4B-64E6-401A-A92F-77EC0A3DC6A6}"/>
              </a:ext>
            </a:extLst>
          </p:cNvPr>
          <p:cNvSpPr>
            <a:spLocks noEditPoints="1"/>
          </p:cNvSpPr>
          <p:nvPr/>
        </p:nvSpPr>
        <p:spPr bwMode="auto">
          <a:xfrm>
            <a:off x="9435346" y="7199256"/>
            <a:ext cx="2306889" cy="2527456"/>
          </a:xfrm>
          <a:custGeom>
            <a:avLst/>
            <a:gdLst>
              <a:gd name="T0" fmla="*/ 8406 w 8591"/>
              <a:gd name="T1" fmla="*/ 2722 h 9395"/>
              <a:gd name="T2" fmla="*/ 7335 w 8591"/>
              <a:gd name="T3" fmla="*/ 6567 h 9395"/>
              <a:gd name="T4" fmla="*/ 5510 w 8591"/>
              <a:gd name="T5" fmla="*/ 6739 h 9395"/>
              <a:gd name="T6" fmla="*/ 4304 w 8591"/>
              <a:gd name="T7" fmla="*/ 2359 h 9395"/>
              <a:gd name="T8" fmla="*/ 6123 w 8591"/>
              <a:gd name="T9" fmla="*/ 57 h 9395"/>
              <a:gd name="T10" fmla="*/ 6378 w 8591"/>
              <a:gd name="T11" fmla="*/ 57 h 9395"/>
              <a:gd name="T12" fmla="*/ 8563 w 8591"/>
              <a:gd name="T13" fmla="*/ 2620 h 9395"/>
              <a:gd name="T14" fmla="*/ 185 w 8591"/>
              <a:gd name="T15" fmla="*/ 6673 h 9395"/>
              <a:gd name="T16" fmla="*/ 1255 w 8591"/>
              <a:gd name="T17" fmla="*/ 2828 h 9395"/>
              <a:gd name="T18" fmla="*/ 3080 w 8591"/>
              <a:gd name="T19" fmla="*/ 2656 h 9395"/>
              <a:gd name="T20" fmla="*/ 4287 w 8591"/>
              <a:gd name="T21" fmla="*/ 7036 h 9395"/>
              <a:gd name="T22" fmla="*/ 2467 w 8591"/>
              <a:gd name="T23" fmla="*/ 9339 h 9395"/>
              <a:gd name="T24" fmla="*/ 2212 w 8591"/>
              <a:gd name="T25" fmla="*/ 9339 h 9395"/>
              <a:gd name="T26" fmla="*/ 27 w 8591"/>
              <a:gd name="T27" fmla="*/ 6775 h 9395"/>
              <a:gd name="T28" fmla="*/ 4624 w 8591"/>
              <a:gd name="T29" fmla="*/ 5523 h 9395"/>
              <a:gd name="T30" fmla="*/ 4624 w 8591"/>
              <a:gd name="T31" fmla="*/ 4819 h 9395"/>
              <a:gd name="T32" fmla="*/ 4444 w 8591"/>
              <a:gd name="T33" fmla="*/ 5523 h 9395"/>
              <a:gd name="T34" fmla="*/ 3919 w 8591"/>
              <a:gd name="T35" fmla="*/ 4474 h 9395"/>
              <a:gd name="T36" fmla="*/ 4099 w 8591"/>
              <a:gd name="T37" fmla="*/ 3770 h 9395"/>
              <a:gd name="T38" fmla="*/ 3567 w 8591"/>
              <a:gd name="T39" fmla="*/ 4122 h 9395"/>
              <a:gd name="T40" fmla="*/ 4304 w 8591"/>
              <a:gd name="T41" fmla="*/ 6728 h 9395"/>
              <a:gd name="T42" fmla="*/ 4304 w 8591"/>
              <a:gd name="T43" fmla="*/ 2703 h 9395"/>
              <a:gd name="T44" fmla="*/ 4444 w 8591"/>
              <a:gd name="T45" fmla="*/ 4474 h 9395"/>
              <a:gd name="T46" fmla="*/ 5148 w 8591"/>
              <a:gd name="T47" fmla="*/ 3770 h 9395"/>
              <a:gd name="T48" fmla="*/ 5148 w 8591"/>
              <a:gd name="T49" fmla="*/ 3426 h 9395"/>
              <a:gd name="T50" fmla="*/ 4444 w 8591"/>
              <a:gd name="T51" fmla="*/ 3293 h 9395"/>
              <a:gd name="T52" fmla="*/ 4099 w 8591"/>
              <a:gd name="T53" fmla="*/ 3293 h 9395"/>
              <a:gd name="T54" fmla="*/ 3919 w 8591"/>
              <a:gd name="T55" fmla="*/ 3426 h 9395"/>
              <a:gd name="T56" fmla="*/ 3919 w 8591"/>
              <a:gd name="T57" fmla="*/ 4819 h 9395"/>
              <a:gd name="T58" fmla="*/ 4099 w 8591"/>
              <a:gd name="T59" fmla="*/ 5523 h 9395"/>
              <a:gd name="T60" fmla="*/ 3222 w 8591"/>
              <a:gd name="T61" fmla="*/ 5695 h 9395"/>
              <a:gd name="T62" fmla="*/ 4099 w 8591"/>
              <a:gd name="T63" fmla="*/ 5867 h 9395"/>
              <a:gd name="T64" fmla="*/ 4271 w 8591"/>
              <a:gd name="T65" fmla="*/ 6229 h 9395"/>
              <a:gd name="T66" fmla="*/ 4444 w 8591"/>
              <a:gd name="T67" fmla="*/ 5867 h 9395"/>
              <a:gd name="T68" fmla="*/ 5321 w 8591"/>
              <a:gd name="T69" fmla="*/ 5171 h 9395"/>
              <a:gd name="T70" fmla="*/ 4444 w 8591"/>
              <a:gd name="T71" fmla="*/ 4474 h 9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591" h="9395">
                <a:moveTo>
                  <a:pt x="8563" y="2620"/>
                </a:moveTo>
                <a:cubicBezTo>
                  <a:pt x="8535" y="2682"/>
                  <a:pt x="8474" y="2722"/>
                  <a:pt x="8406" y="2722"/>
                </a:cubicBezTo>
                <a:cubicBezTo>
                  <a:pt x="7335" y="2722"/>
                  <a:pt x="7335" y="2722"/>
                  <a:pt x="7335" y="2722"/>
                </a:cubicBezTo>
                <a:cubicBezTo>
                  <a:pt x="7335" y="6567"/>
                  <a:pt x="7335" y="6567"/>
                  <a:pt x="7335" y="6567"/>
                </a:cubicBezTo>
                <a:cubicBezTo>
                  <a:pt x="7335" y="6662"/>
                  <a:pt x="7258" y="6739"/>
                  <a:pt x="7163" y="6739"/>
                </a:cubicBezTo>
                <a:cubicBezTo>
                  <a:pt x="5510" y="6739"/>
                  <a:pt x="5510" y="6739"/>
                  <a:pt x="5510" y="6739"/>
                </a:cubicBezTo>
                <a:cubicBezTo>
                  <a:pt x="6199" y="6327"/>
                  <a:pt x="6661" y="5575"/>
                  <a:pt x="6661" y="4716"/>
                </a:cubicBezTo>
                <a:cubicBezTo>
                  <a:pt x="6661" y="3416"/>
                  <a:pt x="5603" y="2359"/>
                  <a:pt x="4304" y="2359"/>
                </a:cubicBezTo>
                <a:cubicBezTo>
                  <a:pt x="4208" y="2359"/>
                  <a:pt x="4113" y="2365"/>
                  <a:pt x="4020" y="2377"/>
                </a:cubicBezTo>
                <a:cubicBezTo>
                  <a:pt x="6123" y="57"/>
                  <a:pt x="6123" y="57"/>
                  <a:pt x="6123" y="57"/>
                </a:cubicBezTo>
                <a:cubicBezTo>
                  <a:pt x="6155" y="21"/>
                  <a:pt x="6202" y="0"/>
                  <a:pt x="6250" y="0"/>
                </a:cubicBezTo>
                <a:cubicBezTo>
                  <a:pt x="6299" y="0"/>
                  <a:pt x="6345" y="21"/>
                  <a:pt x="6378" y="57"/>
                </a:cubicBezTo>
                <a:cubicBezTo>
                  <a:pt x="8533" y="2434"/>
                  <a:pt x="8533" y="2434"/>
                  <a:pt x="8533" y="2434"/>
                </a:cubicBezTo>
                <a:cubicBezTo>
                  <a:pt x="8579" y="2485"/>
                  <a:pt x="8591" y="2558"/>
                  <a:pt x="8563" y="2620"/>
                </a:cubicBezTo>
                <a:close/>
                <a:moveTo>
                  <a:pt x="27" y="6775"/>
                </a:moveTo>
                <a:cubicBezTo>
                  <a:pt x="55" y="6713"/>
                  <a:pt x="117" y="6673"/>
                  <a:pt x="185" y="6673"/>
                </a:cubicBezTo>
                <a:cubicBezTo>
                  <a:pt x="1255" y="6673"/>
                  <a:pt x="1255" y="6673"/>
                  <a:pt x="1255" y="6673"/>
                </a:cubicBezTo>
                <a:cubicBezTo>
                  <a:pt x="1255" y="2828"/>
                  <a:pt x="1255" y="2828"/>
                  <a:pt x="1255" y="2828"/>
                </a:cubicBezTo>
                <a:cubicBezTo>
                  <a:pt x="1255" y="2733"/>
                  <a:pt x="1332" y="2656"/>
                  <a:pt x="1427" y="2656"/>
                </a:cubicBezTo>
                <a:cubicBezTo>
                  <a:pt x="3080" y="2656"/>
                  <a:pt x="3080" y="2656"/>
                  <a:pt x="3080" y="2656"/>
                </a:cubicBezTo>
                <a:cubicBezTo>
                  <a:pt x="2392" y="3068"/>
                  <a:pt x="1930" y="3821"/>
                  <a:pt x="1930" y="4679"/>
                </a:cubicBezTo>
                <a:cubicBezTo>
                  <a:pt x="1930" y="5979"/>
                  <a:pt x="2987" y="7036"/>
                  <a:pt x="4287" y="7036"/>
                </a:cubicBezTo>
                <a:cubicBezTo>
                  <a:pt x="4383" y="7036"/>
                  <a:pt x="4477" y="7030"/>
                  <a:pt x="4570" y="7019"/>
                </a:cubicBezTo>
                <a:cubicBezTo>
                  <a:pt x="2467" y="9339"/>
                  <a:pt x="2467" y="9339"/>
                  <a:pt x="2467" y="9339"/>
                </a:cubicBezTo>
                <a:cubicBezTo>
                  <a:pt x="2435" y="9375"/>
                  <a:pt x="2388" y="9395"/>
                  <a:pt x="2340" y="9395"/>
                </a:cubicBezTo>
                <a:cubicBezTo>
                  <a:pt x="2291" y="9395"/>
                  <a:pt x="2245" y="9375"/>
                  <a:pt x="2212" y="9339"/>
                </a:cubicBezTo>
                <a:cubicBezTo>
                  <a:pt x="57" y="6961"/>
                  <a:pt x="57" y="6961"/>
                  <a:pt x="57" y="6961"/>
                </a:cubicBezTo>
                <a:cubicBezTo>
                  <a:pt x="11" y="6910"/>
                  <a:pt x="0" y="6838"/>
                  <a:pt x="27" y="6775"/>
                </a:cubicBezTo>
                <a:close/>
                <a:moveTo>
                  <a:pt x="4444" y="5523"/>
                </a:moveTo>
                <a:cubicBezTo>
                  <a:pt x="4624" y="5523"/>
                  <a:pt x="4624" y="5523"/>
                  <a:pt x="4624" y="5523"/>
                </a:cubicBezTo>
                <a:cubicBezTo>
                  <a:pt x="4818" y="5523"/>
                  <a:pt x="4976" y="5365"/>
                  <a:pt x="4976" y="5171"/>
                </a:cubicBezTo>
                <a:cubicBezTo>
                  <a:pt x="4976" y="4977"/>
                  <a:pt x="4818" y="4819"/>
                  <a:pt x="4624" y="4819"/>
                </a:cubicBezTo>
                <a:cubicBezTo>
                  <a:pt x="4444" y="4819"/>
                  <a:pt x="4444" y="4819"/>
                  <a:pt x="4444" y="4819"/>
                </a:cubicBezTo>
                <a:lnTo>
                  <a:pt x="4444" y="5523"/>
                </a:lnTo>
                <a:close/>
                <a:moveTo>
                  <a:pt x="3567" y="4122"/>
                </a:moveTo>
                <a:cubicBezTo>
                  <a:pt x="3567" y="4316"/>
                  <a:pt x="3725" y="4474"/>
                  <a:pt x="3919" y="4474"/>
                </a:cubicBezTo>
                <a:cubicBezTo>
                  <a:pt x="4099" y="4474"/>
                  <a:pt x="4099" y="4474"/>
                  <a:pt x="4099" y="4474"/>
                </a:cubicBezTo>
                <a:cubicBezTo>
                  <a:pt x="4099" y="3770"/>
                  <a:pt x="4099" y="3770"/>
                  <a:pt x="4099" y="3770"/>
                </a:cubicBezTo>
                <a:cubicBezTo>
                  <a:pt x="3919" y="3770"/>
                  <a:pt x="3919" y="3770"/>
                  <a:pt x="3919" y="3770"/>
                </a:cubicBezTo>
                <a:cubicBezTo>
                  <a:pt x="3725" y="3770"/>
                  <a:pt x="3567" y="3928"/>
                  <a:pt x="3567" y="4122"/>
                </a:cubicBezTo>
                <a:close/>
                <a:moveTo>
                  <a:pt x="6316" y="4716"/>
                </a:moveTo>
                <a:cubicBezTo>
                  <a:pt x="6316" y="5825"/>
                  <a:pt x="5413" y="6728"/>
                  <a:pt x="4304" y="6728"/>
                </a:cubicBezTo>
                <a:cubicBezTo>
                  <a:pt x="3194" y="6728"/>
                  <a:pt x="2291" y="5825"/>
                  <a:pt x="2291" y="4716"/>
                </a:cubicBezTo>
                <a:cubicBezTo>
                  <a:pt x="2291" y="3606"/>
                  <a:pt x="3194" y="2703"/>
                  <a:pt x="4304" y="2703"/>
                </a:cubicBezTo>
                <a:cubicBezTo>
                  <a:pt x="5413" y="2703"/>
                  <a:pt x="6316" y="3606"/>
                  <a:pt x="6316" y="4716"/>
                </a:cubicBezTo>
                <a:close/>
                <a:moveTo>
                  <a:pt x="4444" y="4474"/>
                </a:moveTo>
                <a:cubicBezTo>
                  <a:pt x="4444" y="3770"/>
                  <a:pt x="4444" y="3770"/>
                  <a:pt x="4444" y="3770"/>
                </a:cubicBezTo>
                <a:cubicBezTo>
                  <a:pt x="5148" y="3770"/>
                  <a:pt x="5148" y="3770"/>
                  <a:pt x="5148" y="3770"/>
                </a:cubicBezTo>
                <a:cubicBezTo>
                  <a:pt x="5243" y="3770"/>
                  <a:pt x="5321" y="3693"/>
                  <a:pt x="5321" y="3598"/>
                </a:cubicBezTo>
                <a:cubicBezTo>
                  <a:pt x="5321" y="3503"/>
                  <a:pt x="5243" y="3426"/>
                  <a:pt x="5148" y="3426"/>
                </a:cubicBezTo>
                <a:cubicBezTo>
                  <a:pt x="4444" y="3426"/>
                  <a:pt x="4444" y="3426"/>
                  <a:pt x="4444" y="3426"/>
                </a:cubicBezTo>
                <a:cubicBezTo>
                  <a:pt x="4444" y="3293"/>
                  <a:pt x="4444" y="3293"/>
                  <a:pt x="4444" y="3293"/>
                </a:cubicBezTo>
                <a:cubicBezTo>
                  <a:pt x="4444" y="3198"/>
                  <a:pt x="4367" y="3121"/>
                  <a:pt x="4271" y="3121"/>
                </a:cubicBezTo>
                <a:cubicBezTo>
                  <a:pt x="4176" y="3121"/>
                  <a:pt x="4099" y="3198"/>
                  <a:pt x="4099" y="3293"/>
                </a:cubicBezTo>
                <a:cubicBezTo>
                  <a:pt x="4099" y="3426"/>
                  <a:pt x="4099" y="3426"/>
                  <a:pt x="4099" y="3426"/>
                </a:cubicBezTo>
                <a:cubicBezTo>
                  <a:pt x="3919" y="3426"/>
                  <a:pt x="3919" y="3426"/>
                  <a:pt x="3919" y="3426"/>
                </a:cubicBezTo>
                <a:cubicBezTo>
                  <a:pt x="3535" y="3426"/>
                  <a:pt x="3222" y="3738"/>
                  <a:pt x="3222" y="4122"/>
                </a:cubicBezTo>
                <a:cubicBezTo>
                  <a:pt x="3222" y="4506"/>
                  <a:pt x="3535" y="4819"/>
                  <a:pt x="3919" y="4819"/>
                </a:cubicBezTo>
                <a:cubicBezTo>
                  <a:pt x="4099" y="4819"/>
                  <a:pt x="4099" y="4819"/>
                  <a:pt x="4099" y="4819"/>
                </a:cubicBezTo>
                <a:cubicBezTo>
                  <a:pt x="4099" y="5523"/>
                  <a:pt x="4099" y="5523"/>
                  <a:pt x="4099" y="5523"/>
                </a:cubicBezTo>
                <a:cubicBezTo>
                  <a:pt x="3394" y="5523"/>
                  <a:pt x="3394" y="5523"/>
                  <a:pt x="3394" y="5523"/>
                </a:cubicBezTo>
                <a:cubicBezTo>
                  <a:pt x="3299" y="5523"/>
                  <a:pt x="3222" y="5600"/>
                  <a:pt x="3222" y="5695"/>
                </a:cubicBezTo>
                <a:cubicBezTo>
                  <a:pt x="3222" y="5790"/>
                  <a:pt x="3299" y="5867"/>
                  <a:pt x="3394" y="5867"/>
                </a:cubicBezTo>
                <a:cubicBezTo>
                  <a:pt x="4099" y="5867"/>
                  <a:pt x="4099" y="5867"/>
                  <a:pt x="4099" y="5867"/>
                </a:cubicBezTo>
                <a:cubicBezTo>
                  <a:pt x="4099" y="6056"/>
                  <a:pt x="4099" y="6056"/>
                  <a:pt x="4099" y="6056"/>
                </a:cubicBezTo>
                <a:cubicBezTo>
                  <a:pt x="4099" y="6152"/>
                  <a:pt x="4176" y="6229"/>
                  <a:pt x="4271" y="6229"/>
                </a:cubicBezTo>
                <a:cubicBezTo>
                  <a:pt x="4367" y="6229"/>
                  <a:pt x="4444" y="6152"/>
                  <a:pt x="4444" y="6056"/>
                </a:cubicBezTo>
                <a:cubicBezTo>
                  <a:pt x="4444" y="5867"/>
                  <a:pt x="4444" y="5867"/>
                  <a:pt x="4444" y="5867"/>
                </a:cubicBezTo>
                <a:cubicBezTo>
                  <a:pt x="4624" y="5867"/>
                  <a:pt x="4624" y="5867"/>
                  <a:pt x="4624" y="5867"/>
                </a:cubicBezTo>
                <a:cubicBezTo>
                  <a:pt x="5008" y="5867"/>
                  <a:pt x="5321" y="5555"/>
                  <a:pt x="5321" y="5171"/>
                </a:cubicBezTo>
                <a:cubicBezTo>
                  <a:pt x="5321" y="4787"/>
                  <a:pt x="5008" y="4474"/>
                  <a:pt x="4624" y="4474"/>
                </a:cubicBezTo>
                <a:cubicBezTo>
                  <a:pt x="4444" y="4474"/>
                  <a:pt x="4444" y="4474"/>
                  <a:pt x="4444" y="4474"/>
                </a:cubicBezTo>
                <a:close/>
              </a:path>
            </a:pathLst>
          </a:custGeom>
          <a:solidFill>
            <a:srgbClr val="FFFFFF">
              <a:alpha val="92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0B17271-313F-4721-92A0-E42E438343C5}"/>
              </a:ext>
            </a:extLst>
          </p:cNvPr>
          <p:cNvGrpSpPr>
            <a:grpSpLocks/>
          </p:cNvGrpSpPr>
          <p:nvPr/>
        </p:nvGrpSpPr>
        <p:grpSpPr>
          <a:xfrm>
            <a:off x="8278311" y="1672215"/>
            <a:ext cx="3463924" cy="3460751"/>
            <a:chOff x="4004680" y="3397250"/>
            <a:chExt cx="3463924" cy="3460751"/>
          </a:xfrm>
          <a:solidFill>
            <a:srgbClr val="FFFFFF">
              <a:alpha val="50196"/>
            </a:srgbClr>
          </a:solidFill>
        </p:grpSpPr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5DC81779-D66D-43DB-BA9D-48AE8CA577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61830" y="5762625"/>
              <a:ext cx="576262" cy="1095375"/>
            </a:xfrm>
            <a:custGeom>
              <a:avLst/>
              <a:gdLst>
                <a:gd name="T0" fmla="*/ 1011 w 1124"/>
                <a:gd name="T1" fmla="*/ 0 h 2134"/>
                <a:gd name="T2" fmla="*/ 1011 w 1124"/>
                <a:gd name="T3" fmla="*/ 0 h 2134"/>
                <a:gd name="T4" fmla="*/ 113 w 1124"/>
                <a:gd name="T5" fmla="*/ 0 h 2134"/>
                <a:gd name="T6" fmla="*/ 0 w 1124"/>
                <a:gd name="T7" fmla="*/ 112 h 2134"/>
                <a:gd name="T8" fmla="*/ 0 w 1124"/>
                <a:gd name="T9" fmla="*/ 112 h 2134"/>
                <a:gd name="T10" fmla="*/ 0 w 1124"/>
                <a:gd name="T11" fmla="*/ 2022 h 2134"/>
                <a:gd name="T12" fmla="*/ 113 w 1124"/>
                <a:gd name="T13" fmla="*/ 2134 h 2134"/>
                <a:gd name="T14" fmla="*/ 113 w 1124"/>
                <a:gd name="T15" fmla="*/ 2134 h 2134"/>
                <a:gd name="T16" fmla="*/ 1011 w 1124"/>
                <a:gd name="T17" fmla="*/ 2134 h 2134"/>
                <a:gd name="T18" fmla="*/ 1124 w 1124"/>
                <a:gd name="T19" fmla="*/ 2022 h 2134"/>
                <a:gd name="T20" fmla="*/ 1124 w 1124"/>
                <a:gd name="T21" fmla="*/ 2022 h 2134"/>
                <a:gd name="T22" fmla="*/ 1124 w 1124"/>
                <a:gd name="T23" fmla="*/ 112 h 2134"/>
                <a:gd name="T24" fmla="*/ 1011 w 1124"/>
                <a:gd name="T25" fmla="*/ 0 h 2134"/>
                <a:gd name="T26" fmla="*/ 899 w 1124"/>
                <a:gd name="T27" fmla="*/ 1910 h 2134"/>
                <a:gd name="T28" fmla="*/ 225 w 1124"/>
                <a:gd name="T29" fmla="*/ 1910 h 2134"/>
                <a:gd name="T30" fmla="*/ 225 w 1124"/>
                <a:gd name="T31" fmla="*/ 225 h 2134"/>
                <a:gd name="T32" fmla="*/ 899 w 1124"/>
                <a:gd name="T33" fmla="*/ 225 h 2134"/>
                <a:gd name="T34" fmla="*/ 899 w 1124"/>
                <a:gd name="T35" fmla="*/ 1910 h 2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4" h="2134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51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022"/>
                    <a:pt x="0" y="2022"/>
                    <a:pt x="0" y="2022"/>
                  </a:cubicBezTo>
                  <a:cubicBezTo>
                    <a:pt x="0" y="2084"/>
                    <a:pt x="51" y="2134"/>
                    <a:pt x="113" y="2134"/>
                  </a:cubicBezTo>
                  <a:cubicBezTo>
                    <a:pt x="113" y="2134"/>
                    <a:pt x="113" y="2134"/>
                    <a:pt x="113" y="2134"/>
                  </a:cubicBezTo>
                  <a:cubicBezTo>
                    <a:pt x="1011" y="2134"/>
                    <a:pt x="1011" y="2134"/>
                    <a:pt x="1011" y="2134"/>
                  </a:cubicBezTo>
                  <a:cubicBezTo>
                    <a:pt x="1073" y="2134"/>
                    <a:pt x="1124" y="2084"/>
                    <a:pt x="1124" y="2022"/>
                  </a:cubicBezTo>
                  <a:cubicBezTo>
                    <a:pt x="1124" y="2022"/>
                    <a:pt x="1124" y="2022"/>
                    <a:pt x="1124" y="2022"/>
                  </a:cubicBezTo>
                  <a:cubicBezTo>
                    <a:pt x="1124" y="112"/>
                    <a:pt x="1124" y="112"/>
                    <a:pt x="1124" y="112"/>
                  </a:cubicBezTo>
                  <a:cubicBezTo>
                    <a:pt x="1124" y="50"/>
                    <a:pt x="1073" y="0"/>
                    <a:pt x="1011" y="0"/>
                  </a:cubicBezTo>
                  <a:close/>
                  <a:moveTo>
                    <a:pt x="899" y="1910"/>
                  </a:moveTo>
                  <a:cubicBezTo>
                    <a:pt x="225" y="1910"/>
                    <a:pt x="225" y="1910"/>
                    <a:pt x="225" y="1910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19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A92E8174-E6D5-4220-9070-B49E6E5F8B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36692" y="5300663"/>
              <a:ext cx="576262" cy="1557338"/>
            </a:xfrm>
            <a:custGeom>
              <a:avLst/>
              <a:gdLst>
                <a:gd name="T0" fmla="*/ 1011 w 1123"/>
                <a:gd name="T1" fmla="*/ 0 h 3032"/>
                <a:gd name="T2" fmla="*/ 1011 w 1123"/>
                <a:gd name="T3" fmla="*/ 0 h 3032"/>
                <a:gd name="T4" fmla="*/ 112 w 1123"/>
                <a:gd name="T5" fmla="*/ 0 h 3032"/>
                <a:gd name="T6" fmla="*/ 0 w 1123"/>
                <a:gd name="T7" fmla="*/ 112 h 3032"/>
                <a:gd name="T8" fmla="*/ 0 w 1123"/>
                <a:gd name="T9" fmla="*/ 112 h 3032"/>
                <a:gd name="T10" fmla="*/ 0 w 1123"/>
                <a:gd name="T11" fmla="*/ 2920 h 3032"/>
                <a:gd name="T12" fmla="*/ 112 w 1123"/>
                <a:gd name="T13" fmla="*/ 3032 h 3032"/>
                <a:gd name="T14" fmla="*/ 112 w 1123"/>
                <a:gd name="T15" fmla="*/ 3032 h 3032"/>
                <a:gd name="T16" fmla="*/ 1011 w 1123"/>
                <a:gd name="T17" fmla="*/ 3032 h 3032"/>
                <a:gd name="T18" fmla="*/ 1123 w 1123"/>
                <a:gd name="T19" fmla="*/ 2920 h 3032"/>
                <a:gd name="T20" fmla="*/ 1123 w 1123"/>
                <a:gd name="T21" fmla="*/ 2920 h 3032"/>
                <a:gd name="T22" fmla="*/ 1123 w 1123"/>
                <a:gd name="T23" fmla="*/ 112 h 3032"/>
                <a:gd name="T24" fmla="*/ 1011 w 1123"/>
                <a:gd name="T25" fmla="*/ 0 h 3032"/>
                <a:gd name="T26" fmla="*/ 898 w 1123"/>
                <a:gd name="T27" fmla="*/ 2808 h 3032"/>
                <a:gd name="T28" fmla="*/ 224 w 1123"/>
                <a:gd name="T29" fmla="*/ 2808 h 3032"/>
                <a:gd name="T30" fmla="*/ 224 w 1123"/>
                <a:gd name="T31" fmla="*/ 224 h 3032"/>
                <a:gd name="T32" fmla="*/ 898 w 1123"/>
                <a:gd name="T33" fmla="*/ 224 h 3032"/>
                <a:gd name="T34" fmla="*/ 898 w 1123"/>
                <a:gd name="T35" fmla="*/ 2808 h 3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3032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920"/>
                    <a:pt x="0" y="2920"/>
                    <a:pt x="0" y="2920"/>
                  </a:cubicBezTo>
                  <a:cubicBezTo>
                    <a:pt x="0" y="2982"/>
                    <a:pt x="50" y="3032"/>
                    <a:pt x="112" y="3032"/>
                  </a:cubicBezTo>
                  <a:cubicBezTo>
                    <a:pt x="112" y="3032"/>
                    <a:pt x="112" y="3032"/>
                    <a:pt x="112" y="3032"/>
                  </a:cubicBezTo>
                  <a:cubicBezTo>
                    <a:pt x="1011" y="3032"/>
                    <a:pt x="1011" y="3032"/>
                    <a:pt x="1011" y="3032"/>
                  </a:cubicBezTo>
                  <a:cubicBezTo>
                    <a:pt x="1073" y="3032"/>
                    <a:pt x="1123" y="2982"/>
                    <a:pt x="1123" y="2920"/>
                  </a:cubicBezTo>
                  <a:cubicBezTo>
                    <a:pt x="1123" y="2920"/>
                    <a:pt x="1123" y="2920"/>
                    <a:pt x="1123" y="2920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8" y="2808"/>
                  </a:moveTo>
                  <a:cubicBezTo>
                    <a:pt x="224" y="2808"/>
                    <a:pt x="224" y="2808"/>
                    <a:pt x="224" y="2808"/>
                  </a:cubicBezTo>
                  <a:cubicBezTo>
                    <a:pt x="224" y="224"/>
                    <a:pt x="224" y="224"/>
                    <a:pt x="224" y="224"/>
                  </a:cubicBezTo>
                  <a:cubicBezTo>
                    <a:pt x="898" y="224"/>
                    <a:pt x="898" y="224"/>
                    <a:pt x="898" y="224"/>
                  </a:cubicBezTo>
                  <a:lnTo>
                    <a:pt x="898" y="28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28390D92-C6A8-4A2C-A64C-4BCC0A1BAC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44542" y="5589588"/>
              <a:ext cx="576262" cy="1268413"/>
            </a:xfrm>
            <a:custGeom>
              <a:avLst/>
              <a:gdLst>
                <a:gd name="T0" fmla="*/ 1011 w 1123"/>
                <a:gd name="T1" fmla="*/ 0 h 2471"/>
                <a:gd name="T2" fmla="*/ 1011 w 1123"/>
                <a:gd name="T3" fmla="*/ 0 h 2471"/>
                <a:gd name="T4" fmla="*/ 112 w 1123"/>
                <a:gd name="T5" fmla="*/ 0 h 2471"/>
                <a:gd name="T6" fmla="*/ 0 w 1123"/>
                <a:gd name="T7" fmla="*/ 112 h 2471"/>
                <a:gd name="T8" fmla="*/ 0 w 1123"/>
                <a:gd name="T9" fmla="*/ 112 h 2471"/>
                <a:gd name="T10" fmla="*/ 0 w 1123"/>
                <a:gd name="T11" fmla="*/ 2359 h 2471"/>
                <a:gd name="T12" fmla="*/ 112 w 1123"/>
                <a:gd name="T13" fmla="*/ 2471 h 2471"/>
                <a:gd name="T14" fmla="*/ 112 w 1123"/>
                <a:gd name="T15" fmla="*/ 2471 h 2471"/>
                <a:gd name="T16" fmla="*/ 1011 w 1123"/>
                <a:gd name="T17" fmla="*/ 2471 h 2471"/>
                <a:gd name="T18" fmla="*/ 1123 w 1123"/>
                <a:gd name="T19" fmla="*/ 2359 h 2471"/>
                <a:gd name="T20" fmla="*/ 1123 w 1123"/>
                <a:gd name="T21" fmla="*/ 2359 h 2471"/>
                <a:gd name="T22" fmla="*/ 1123 w 1123"/>
                <a:gd name="T23" fmla="*/ 112 h 2471"/>
                <a:gd name="T24" fmla="*/ 1011 w 1123"/>
                <a:gd name="T25" fmla="*/ 0 h 2471"/>
                <a:gd name="T26" fmla="*/ 899 w 1123"/>
                <a:gd name="T27" fmla="*/ 2247 h 2471"/>
                <a:gd name="T28" fmla="*/ 225 w 1123"/>
                <a:gd name="T29" fmla="*/ 2247 h 2471"/>
                <a:gd name="T30" fmla="*/ 225 w 1123"/>
                <a:gd name="T31" fmla="*/ 225 h 2471"/>
                <a:gd name="T32" fmla="*/ 899 w 1123"/>
                <a:gd name="T33" fmla="*/ 225 h 2471"/>
                <a:gd name="T34" fmla="*/ 899 w 1123"/>
                <a:gd name="T35" fmla="*/ 2247 h 2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2471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359"/>
                    <a:pt x="0" y="2359"/>
                    <a:pt x="0" y="2359"/>
                  </a:cubicBezTo>
                  <a:cubicBezTo>
                    <a:pt x="0" y="2421"/>
                    <a:pt x="50" y="2471"/>
                    <a:pt x="112" y="2471"/>
                  </a:cubicBezTo>
                  <a:cubicBezTo>
                    <a:pt x="112" y="2471"/>
                    <a:pt x="112" y="2471"/>
                    <a:pt x="112" y="2471"/>
                  </a:cubicBezTo>
                  <a:cubicBezTo>
                    <a:pt x="1011" y="2471"/>
                    <a:pt x="1011" y="2471"/>
                    <a:pt x="1011" y="2471"/>
                  </a:cubicBezTo>
                  <a:cubicBezTo>
                    <a:pt x="1073" y="2471"/>
                    <a:pt x="1123" y="2421"/>
                    <a:pt x="1123" y="2359"/>
                  </a:cubicBezTo>
                  <a:cubicBezTo>
                    <a:pt x="1123" y="2359"/>
                    <a:pt x="1123" y="2359"/>
                    <a:pt x="1123" y="2359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9" y="2247"/>
                  </a:moveTo>
                  <a:cubicBezTo>
                    <a:pt x="225" y="2247"/>
                    <a:pt x="225" y="2247"/>
                    <a:pt x="225" y="2247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22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7D27C845-CBE7-4156-8521-ACB929FE56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3980" y="4897438"/>
              <a:ext cx="576262" cy="1960563"/>
            </a:xfrm>
            <a:custGeom>
              <a:avLst/>
              <a:gdLst>
                <a:gd name="T0" fmla="*/ 1011 w 1123"/>
                <a:gd name="T1" fmla="*/ 0 h 3819"/>
                <a:gd name="T2" fmla="*/ 1011 w 1123"/>
                <a:gd name="T3" fmla="*/ 0 h 3819"/>
                <a:gd name="T4" fmla="*/ 113 w 1123"/>
                <a:gd name="T5" fmla="*/ 0 h 3819"/>
                <a:gd name="T6" fmla="*/ 0 w 1123"/>
                <a:gd name="T7" fmla="*/ 113 h 3819"/>
                <a:gd name="T8" fmla="*/ 0 w 1123"/>
                <a:gd name="T9" fmla="*/ 113 h 3819"/>
                <a:gd name="T10" fmla="*/ 0 w 1123"/>
                <a:gd name="T11" fmla="*/ 3707 h 3819"/>
                <a:gd name="T12" fmla="*/ 112 w 1123"/>
                <a:gd name="T13" fmla="*/ 3819 h 3819"/>
                <a:gd name="T14" fmla="*/ 113 w 1123"/>
                <a:gd name="T15" fmla="*/ 3819 h 3819"/>
                <a:gd name="T16" fmla="*/ 1011 w 1123"/>
                <a:gd name="T17" fmla="*/ 3819 h 3819"/>
                <a:gd name="T18" fmla="*/ 1123 w 1123"/>
                <a:gd name="T19" fmla="*/ 3707 h 3819"/>
                <a:gd name="T20" fmla="*/ 1123 w 1123"/>
                <a:gd name="T21" fmla="*/ 3707 h 3819"/>
                <a:gd name="T22" fmla="*/ 1123 w 1123"/>
                <a:gd name="T23" fmla="*/ 113 h 3819"/>
                <a:gd name="T24" fmla="*/ 1011 w 1123"/>
                <a:gd name="T25" fmla="*/ 0 h 3819"/>
                <a:gd name="T26" fmla="*/ 899 w 1123"/>
                <a:gd name="T27" fmla="*/ 3595 h 3819"/>
                <a:gd name="T28" fmla="*/ 225 w 1123"/>
                <a:gd name="T29" fmla="*/ 3595 h 3819"/>
                <a:gd name="T30" fmla="*/ 225 w 1123"/>
                <a:gd name="T31" fmla="*/ 225 h 3819"/>
                <a:gd name="T32" fmla="*/ 899 w 1123"/>
                <a:gd name="T33" fmla="*/ 225 h 3819"/>
                <a:gd name="T34" fmla="*/ 899 w 1123"/>
                <a:gd name="T35" fmla="*/ 3595 h 3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3819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50" y="0"/>
                    <a:pt x="0" y="51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3707"/>
                    <a:pt x="0" y="3707"/>
                    <a:pt x="0" y="3707"/>
                  </a:cubicBezTo>
                  <a:cubicBezTo>
                    <a:pt x="0" y="3769"/>
                    <a:pt x="50" y="3819"/>
                    <a:pt x="112" y="3819"/>
                  </a:cubicBezTo>
                  <a:cubicBezTo>
                    <a:pt x="112" y="3819"/>
                    <a:pt x="112" y="3819"/>
                    <a:pt x="113" y="3819"/>
                  </a:cubicBezTo>
                  <a:cubicBezTo>
                    <a:pt x="1011" y="3819"/>
                    <a:pt x="1011" y="3819"/>
                    <a:pt x="1011" y="3819"/>
                  </a:cubicBezTo>
                  <a:cubicBezTo>
                    <a:pt x="1073" y="3819"/>
                    <a:pt x="1123" y="3769"/>
                    <a:pt x="1123" y="3707"/>
                  </a:cubicBezTo>
                  <a:cubicBezTo>
                    <a:pt x="1123" y="3707"/>
                    <a:pt x="1123" y="3707"/>
                    <a:pt x="1123" y="3707"/>
                  </a:cubicBezTo>
                  <a:cubicBezTo>
                    <a:pt x="1123" y="113"/>
                    <a:pt x="1123" y="113"/>
                    <a:pt x="1123" y="113"/>
                  </a:cubicBezTo>
                  <a:cubicBezTo>
                    <a:pt x="1123" y="51"/>
                    <a:pt x="1073" y="0"/>
                    <a:pt x="1011" y="0"/>
                  </a:cubicBezTo>
                  <a:close/>
                  <a:moveTo>
                    <a:pt x="899" y="3595"/>
                  </a:moveTo>
                  <a:cubicBezTo>
                    <a:pt x="225" y="3595"/>
                    <a:pt x="225" y="3595"/>
                    <a:pt x="225" y="3595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35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88EDB3AB-D6EA-4EC3-96D3-08A9E47A2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27254" y="6051550"/>
              <a:ext cx="576262" cy="806450"/>
            </a:xfrm>
            <a:custGeom>
              <a:avLst/>
              <a:gdLst>
                <a:gd name="T0" fmla="*/ 1011 w 1123"/>
                <a:gd name="T1" fmla="*/ 0 h 1572"/>
                <a:gd name="T2" fmla="*/ 1011 w 1123"/>
                <a:gd name="T3" fmla="*/ 0 h 1572"/>
                <a:gd name="T4" fmla="*/ 112 w 1123"/>
                <a:gd name="T5" fmla="*/ 0 h 1572"/>
                <a:gd name="T6" fmla="*/ 0 w 1123"/>
                <a:gd name="T7" fmla="*/ 112 h 1572"/>
                <a:gd name="T8" fmla="*/ 0 w 1123"/>
                <a:gd name="T9" fmla="*/ 112 h 1572"/>
                <a:gd name="T10" fmla="*/ 0 w 1123"/>
                <a:gd name="T11" fmla="*/ 1460 h 1572"/>
                <a:gd name="T12" fmla="*/ 112 w 1123"/>
                <a:gd name="T13" fmla="*/ 1572 h 1572"/>
                <a:gd name="T14" fmla="*/ 112 w 1123"/>
                <a:gd name="T15" fmla="*/ 1572 h 1572"/>
                <a:gd name="T16" fmla="*/ 1011 w 1123"/>
                <a:gd name="T17" fmla="*/ 1572 h 1572"/>
                <a:gd name="T18" fmla="*/ 1123 w 1123"/>
                <a:gd name="T19" fmla="*/ 1460 h 1572"/>
                <a:gd name="T20" fmla="*/ 1123 w 1123"/>
                <a:gd name="T21" fmla="*/ 1460 h 1572"/>
                <a:gd name="T22" fmla="*/ 1123 w 1123"/>
                <a:gd name="T23" fmla="*/ 112 h 1572"/>
                <a:gd name="T24" fmla="*/ 1011 w 1123"/>
                <a:gd name="T25" fmla="*/ 0 h 1572"/>
                <a:gd name="T26" fmla="*/ 898 w 1123"/>
                <a:gd name="T27" fmla="*/ 1348 h 1572"/>
                <a:gd name="T28" fmla="*/ 224 w 1123"/>
                <a:gd name="T29" fmla="*/ 1348 h 1572"/>
                <a:gd name="T30" fmla="*/ 224 w 1123"/>
                <a:gd name="T31" fmla="*/ 224 h 1572"/>
                <a:gd name="T32" fmla="*/ 898 w 1123"/>
                <a:gd name="T33" fmla="*/ 224 h 1572"/>
                <a:gd name="T34" fmla="*/ 898 w 1123"/>
                <a:gd name="T35" fmla="*/ 1348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1572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460"/>
                    <a:pt x="0" y="1460"/>
                    <a:pt x="0" y="1460"/>
                  </a:cubicBezTo>
                  <a:cubicBezTo>
                    <a:pt x="0" y="1522"/>
                    <a:pt x="50" y="1572"/>
                    <a:pt x="112" y="1572"/>
                  </a:cubicBezTo>
                  <a:cubicBezTo>
                    <a:pt x="112" y="1572"/>
                    <a:pt x="112" y="1572"/>
                    <a:pt x="112" y="1572"/>
                  </a:cubicBezTo>
                  <a:cubicBezTo>
                    <a:pt x="1011" y="1572"/>
                    <a:pt x="1011" y="1572"/>
                    <a:pt x="1011" y="1572"/>
                  </a:cubicBezTo>
                  <a:cubicBezTo>
                    <a:pt x="1073" y="1572"/>
                    <a:pt x="1123" y="1522"/>
                    <a:pt x="1123" y="1460"/>
                  </a:cubicBezTo>
                  <a:cubicBezTo>
                    <a:pt x="1123" y="1460"/>
                    <a:pt x="1123" y="1460"/>
                    <a:pt x="1123" y="1460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8" y="1348"/>
                  </a:moveTo>
                  <a:cubicBezTo>
                    <a:pt x="224" y="1348"/>
                    <a:pt x="224" y="1348"/>
                    <a:pt x="224" y="1348"/>
                  </a:cubicBezTo>
                  <a:cubicBezTo>
                    <a:pt x="224" y="224"/>
                    <a:pt x="224" y="224"/>
                    <a:pt x="224" y="224"/>
                  </a:cubicBezTo>
                  <a:cubicBezTo>
                    <a:pt x="898" y="224"/>
                    <a:pt x="898" y="224"/>
                    <a:pt x="898" y="224"/>
                  </a:cubicBezTo>
                  <a:lnTo>
                    <a:pt x="898" y="13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ABC796B7-5579-44E6-BD6D-71B901B64A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4680" y="3397250"/>
              <a:ext cx="3463924" cy="2019300"/>
            </a:xfrm>
            <a:custGeom>
              <a:avLst/>
              <a:gdLst>
                <a:gd name="T0" fmla="*/ 6712 w 6753"/>
                <a:gd name="T1" fmla="*/ 2463 h 3932"/>
                <a:gd name="T2" fmla="*/ 6688 w 6753"/>
                <a:gd name="T3" fmla="*/ 2442 h 3932"/>
                <a:gd name="T4" fmla="*/ 6238 w 6753"/>
                <a:gd name="T5" fmla="*/ 2153 h 3932"/>
                <a:gd name="T6" fmla="*/ 6083 w 6753"/>
                <a:gd name="T7" fmla="*/ 2187 h 3932"/>
                <a:gd name="T8" fmla="*/ 6065 w 6753"/>
                <a:gd name="T9" fmla="*/ 2247 h 3932"/>
                <a:gd name="T10" fmla="*/ 6065 w 6753"/>
                <a:gd name="T11" fmla="*/ 2472 h 3932"/>
                <a:gd name="T12" fmla="*/ 5676 w 6753"/>
                <a:gd name="T13" fmla="*/ 2472 h 3932"/>
                <a:gd name="T14" fmla="*/ 4811 w 6753"/>
                <a:gd name="T15" fmla="*/ 1174 h 3932"/>
                <a:gd name="T16" fmla="*/ 4648 w 6753"/>
                <a:gd name="T17" fmla="*/ 1150 h 3932"/>
                <a:gd name="T18" fmla="*/ 4624 w 6753"/>
                <a:gd name="T19" fmla="*/ 1174 h 3932"/>
                <a:gd name="T20" fmla="*/ 3391 w 6753"/>
                <a:gd name="T21" fmla="*/ 3023 h 3932"/>
                <a:gd name="T22" fmla="*/ 2125 w 6753"/>
                <a:gd name="T23" fmla="*/ 69 h 3932"/>
                <a:gd name="T24" fmla="*/ 2020 w 6753"/>
                <a:gd name="T25" fmla="*/ 1 h 3932"/>
                <a:gd name="T26" fmla="*/ 1917 w 6753"/>
                <a:gd name="T27" fmla="*/ 72 h 3932"/>
                <a:gd name="T28" fmla="*/ 485 w 6753"/>
                <a:gd name="T29" fmla="*/ 3708 h 3932"/>
                <a:gd name="T30" fmla="*/ 0 w 6753"/>
                <a:gd name="T31" fmla="*/ 3708 h 3932"/>
                <a:gd name="T32" fmla="*/ 0 w 6753"/>
                <a:gd name="T33" fmla="*/ 3932 h 3932"/>
                <a:gd name="T34" fmla="*/ 562 w 6753"/>
                <a:gd name="T35" fmla="*/ 3932 h 3932"/>
                <a:gd name="T36" fmla="*/ 666 w 6753"/>
                <a:gd name="T37" fmla="*/ 3861 h 3932"/>
                <a:gd name="T38" fmla="*/ 2026 w 6753"/>
                <a:gd name="T39" fmla="*/ 409 h 3932"/>
                <a:gd name="T40" fmla="*/ 3266 w 6753"/>
                <a:gd name="T41" fmla="*/ 3302 h 3932"/>
                <a:gd name="T42" fmla="*/ 3414 w 6753"/>
                <a:gd name="T43" fmla="*/ 3362 h 3932"/>
                <a:gd name="T44" fmla="*/ 3463 w 6753"/>
                <a:gd name="T45" fmla="*/ 3321 h 3932"/>
                <a:gd name="T46" fmla="*/ 4717 w 6753"/>
                <a:gd name="T47" fmla="*/ 1439 h 3932"/>
                <a:gd name="T48" fmla="*/ 5523 w 6753"/>
                <a:gd name="T49" fmla="*/ 2647 h 3932"/>
                <a:gd name="T50" fmla="*/ 5616 w 6753"/>
                <a:gd name="T51" fmla="*/ 2697 h 3932"/>
                <a:gd name="T52" fmla="*/ 6065 w 6753"/>
                <a:gd name="T53" fmla="*/ 2697 h 3932"/>
                <a:gd name="T54" fmla="*/ 6065 w 6753"/>
                <a:gd name="T55" fmla="*/ 2921 h 3932"/>
                <a:gd name="T56" fmla="*/ 6178 w 6753"/>
                <a:gd name="T57" fmla="*/ 3034 h 3932"/>
                <a:gd name="T58" fmla="*/ 6251 w 6753"/>
                <a:gd name="T59" fmla="*/ 3007 h 3932"/>
                <a:gd name="T60" fmla="*/ 6700 w 6753"/>
                <a:gd name="T61" fmla="*/ 2621 h 3932"/>
                <a:gd name="T62" fmla="*/ 6712 w 6753"/>
                <a:gd name="T63" fmla="*/ 2463 h 3932"/>
                <a:gd name="T64" fmla="*/ 6290 w 6753"/>
                <a:gd name="T65" fmla="*/ 2677 h 3932"/>
                <a:gd name="T66" fmla="*/ 6290 w 6753"/>
                <a:gd name="T67" fmla="*/ 2453 h 3932"/>
                <a:gd name="T68" fmla="*/ 6439 w 6753"/>
                <a:gd name="T69" fmla="*/ 2549 h 3932"/>
                <a:gd name="T70" fmla="*/ 6290 w 6753"/>
                <a:gd name="T71" fmla="*/ 2677 h 3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753" h="3932">
                  <a:moveTo>
                    <a:pt x="6712" y="2463"/>
                  </a:moveTo>
                  <a:cubicBezTo>
                    <a:pt x="6705" y="2455"/>
                    <a:pt x="6697" y="2448"/>
                    <a:pt x="6688" y="2442"/>
                  </a:cubicBezTo>
                  <a:cubicBezTo>
                    <a:pt x="6238" y="2153"/>
                    <a:pt x="6238" y="2153"/>
                    <a:pt x="6238" y="2153"/>
                  </a:cubicBezTo>
                  <a:cubicBezTo>
                    <a:pt x="6186" y="2119"/>
                    <a:pt x="6117" y="2134"/>
                    <a:pt x="6083" y="2187"/>
                  </a:cubicBezTo>
                  <a:cubicBezTo>
                    <a:pt x="6071" y="2205"/>
                    <a:pt x="6065" y="2226"/>
                    <a:pt x="6065" y="2247"/>
                  </a:cubicBezTo>
                  <a:cubicBezTo>
                    <a:pt x="6065" y="2472"/>
                    <a:pt x="6065" y="2472"/>
                    <a:pt x="6065" y="2472"/>
                  </a:cubicBezTo>
                  <a:cubicBezTo>
                    <a:pt x="5676" y="2472"/>
                    <a:pt x="5676" y="2472"/>
                    <a:pt x="5676" y="2472"/>
                  </a:cubicBezTo>
                  <a:cubicBezTo>
                    <a:pt x="4811" y="1174"/>
                    <a:pt x="4811" y="1174"/>
                    <a:pt x="4811" y="1174"/>
                  </a:cubicBezTo>
                  <a:cubicBezTo>
                    <a:pt x="4772" y="1123"/>
                    <a:pt x="4699" y="1112"/>
                    <a:pt x="4648" y="1150"/>
                  </a:cubicBezTo>
                  <a:cubicBezTo>
                    <a:pt x="4639" y="1157"/>
                    <a:pt x="4631" y="1165"/>
                    <a:pt x="4624" y="1174"/>
                  </a:cubicBezTo>
                  <a:cubicBezTo>
                    <a:pt x="3391" y="3023"/>
                    <a:pt x="3391" y="3023"/>
                    <a:pt x="3391" y="3023"/>
                  </a:cubicBezTo>
                  <a:cubicBezTo>
                    <a:pt x="2125" y="69"/>
                    <a:pt x="2125" y="69"/>
                    <a:pt x="2125" y="69"/>
                  </a:cubicBezTo>
                  <a:cubicBezTo>
                    <a:pt x="2107" y="27"/>
                    <a:pt x="2066" y="0"/>
                    <a:pt x="2020" y="1"/>
                  </a:cubicBezTo>
                  <a:cubicBezTo>
                    <a:pt x="1975" y="2"/>
                    <a:pt x="1934" y="30"/>
                    <a:pt x="1917" y="72"/>
                  </a:cubicBezTo>
                  <a:cubicBezTo>
                    <a:pt x="485" y="3708"/>
                    <a:pt x="485" y="3708"/>
                    <a:pt x="485" y="3708"/>
                  </a:cubicBezTo>
                  <a:cubicBezTo>
                    <a:pt x="0" y="3708"/>
                    <a:pt x="0" y="3708"/>
                    <a:pt x="0" y="3708"/>
                  </a:cubicBezTo>
                  <a:cubicBezTo>
                    <a:pt x="0" y="3932"/>
                    <a:pt x="0" y="3932"/>
                    <a:pt x="0" y="3932"/>
                  </a:cubicBezTo>
                  <a:cubicBezTo>
                    <a:pt x="562" y="3932"/>
                    <a:pt x="562" y="3932"/>
                    <a:pt x="562" y="3932"/>
                  </a:cubicBezTo>
                  <a:cubicBezTo>
                    <a:pt x="608" y="3932"/>
                    <a:pt x="649" y="3904"/>
                    <a:pt x="666" y="3861"/>
                  </a:cubicBezTo>
                  <a:cubicBezTo>
                    <a:pt x="2026" y="409"/>
                    <a:pt x="2026" y="409"/>
                    <a:pt x="2026" y="409"/>
                  </a:cubicBezTo>
                  <a:cubicBezTo>
                    <a:pt x="3266" y="3302"/>
                    <a:pt x="3266" y="3302"/>
                    <a:pt x="3266" y="3302"/>
                  </a:cubicBezTo>
                  <a:cubicBezTo>
                    <a:pt x="3291" y="3360"/>
                    <a:pt x="3357" y="3386"/>
                    <a:pt x="3414" y="3362"/>
                  </a:cubicBezTo>
                  <a:cubicBezTo>
                    <a:pt x="3434" y="3353"/>
                    <a:pt x="3451" y="3339"/>
                    <a:pt x="3463" y="3321"/>
                  </a:cubicBezTo>
                  <a:cubicBezTo>
                    <a:pt x="4717" y="1439"/>
                    <a:pt x="4717" y="1439"/>
                    <a:pt x="4717" y="1439"/>
                  </a:cubicBezTo>
                  <a:cubicBezTo>
                    <a:pt x="5523" y="2647"/>
                    <a:pt x="5523" y="2647"/>
                    <a:pt x="5523" y="2647"/>
                  </a:cubicBezTo>
                  <a:cubicBezTo>
                    <a:pt x="5543" y="2678"/>
                    <a:pt x="5578" y="2697"/>
                    <a:pt x="5616" y="2697"/>
                  </a:cubicBezTo>
                  <a:cubicBezTo>
                    <a:pt x="6065" y="2697"/>
                    <a:pt x="6065" y="2697"/>
                    <a:pt x="6065" y="2697"/>
                  </a:cubicBezTo>
                  <a:cubicBezTo>
                    <a:pt x="6065" y="2921"/>
                    <a:pt x="6065" y="2921"/>
                    <a:pt x="6065" y="2921"/>
                  </a:cubicBezTo>
                  <a:cubicBezTo>
                    <a:pt x="6065" y="2983"/>
                    <a:pt x="6116" y="3034"/>
                    <a:pt x="6178" y="3034"/>
                  </a:cubicBezTo>
                  <a:cubicBezTo>
                    <a:pt x="6204" y="3034"/>
                    <a:pt x="6230" y="3024"/>
                    <a:pt x="6251" y="3007"/>
                  </a:cubicBezTo>
                  <a:cubicBezTo>
                    <a:pt x="6700" y="2621"/>
                    <a:pt x="6700" y="2621"/>
                    <a:pt x="6700" y="2621"/>
                  </a:cubicBezTo>
                  <a:cubicBezTo>
                    <a:pt x="6747" y="2581"/>
                    <a:pt x="6753" y="2510"/>
                    <a:pt x="6712" y="2463"/>
                  </a:cubicBezTo>
                  <a:close/>
                  <a:moveTo>
                    <a:pt x="6290" y="2677"/>
                  </a:moveTo>
                  <a:cubicBezTo>
                    <a:pt x="6290" y="2453"/>
                    <a:pt x="6290" y="2453"/>
                    <a:pt x="6290" y="2453"/>
                  </a:cubicBezTo>
                  <a:cubicBezTo>
                    <a:pt x="6439" y="2549"/>
                    <a:pt x="6439" y="2549"/>
                    <a:pt x="6439" y="2549"/>
                  </a:cubicBezTo>
                  <a:lnTo>
                    <a:pt x="6290" y="26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CC7751E-2D69-4202-BD56-BF4C077B24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6955" y="2837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531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5546"/>
          <a:stretch/>
        </p:blipFill>
        <p:spPr>
          <a:xfrm>
            <a:off x="2691674" y="1588169"/>
            <a:ext cx="6808653" cy="458473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2606B36-3CB9-43EC-B5E8-8BBDC8781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Glo</a:t>
            </a:r>
            <a:r>
              <a:rPr lang="en-GB" dirty="0"/>
              <a:t>bal GHG Abatement Cost Curve Beyond </a:t>
            </a:r>
            <a:br>
              <a:rPr lang="en-GB" dirty="0"/>
            </a:br>
            <a:r>
              <a:rPr lang="en-GB" dirty="0"/>
              <a:t>Business-as-usual - 2030</a:t>
            </a:r>
          </a:p>
        </p:txBody>
      </p:sp>
    </p:spTree>
    <p:extLst>
      <p:ext uri="{BB962C8B-B14F-4D97-AF65-F5344CB8AC3E}">
        <p14:creationId xmlns:p14="http://schemas.microsoft.com/office/powerpoint/2010/main" val="1201296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Put</a:t>
            </a:r>
            <a:r>
              <a:rPr lang="en-US" dirty="0"/>
              <a:t>ting a Price on Carbon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A108525-FC66-4C4F-9A0F-53BA4D77D981}"/>
              </a:ext>
            </a:extLst>
          </p:cNvPr>
          <p:cNvGrpSpPr/>
          <p:nvPr/>
        </p:nvGrpSpPr>
        <p:grpSpPr>
          <a:xfrm>
            <a:off x="795053" y="1313338"/>
            <a:ext cx="10018463" cy="5005899"/>
            <a:chOff x="-289866" y="1248114"/>
            <a:chExt cx="10451490" cy="522227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E1FD7BC-6490-AB43-9981-12211B6D61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42734" y="1248114"/>
              <a:ext cx="7690980" cy="522227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2706407" y="1986501"/>
              <a:ext cx="6943992" cy="44838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706405" y="2371340"/>
              <a:ext cx="6166853" cy="3100446"/>
            </a:xfrm>
            <a:custGeom>
              <a:avLst/>
              <a:gdLst>
                <a:gd name="connsiteX0" fmla="*/ 0 w 6125227"/>
                <a:gd name="connsiteY0" fmla="*/ 2931090 h 2931090"/>
                <a:gd name="connsiteX1" fmla="*/ 2304789 w 6125227"/>
                <a:gd name="connsiteY1" fmla="*/ 1903956 h 2931090"/>
                <a:gd name="connsiteX2" fmla="*/ 6125227 w 6125227"/>
                <a:gd name="connsiteY2" fmla="*/ 0 h 2931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5227" h="2931090">
                  <a:moveTo>
                    <a:pt x="0" y="2931090"/>
                  </a:moveTo>
                  <a:cubicBezTo>
                    <a:pt x="641959" y="2661780"/>
                    <a:pt x="1283918" y="2392471"/>
                    <a:pt x="2304789" y="1903956"/>
                  </a:cubicBezTo>
                  <a:cubicBezTo>
                    <a:pt x="3325660" y="1415441"/>
                    <a:pt x="4725443" y="707720"/>
                    <a:pt x="6125227" y="0"/>
                  </a:cubicBez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296813" y="1633470"/>
              <a:ext cx="2289975" cy="4245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 flipV="1">
              <a:off x="2307611" y="2814084"/>
              <a:ext cx="6670255" cy="38574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-289866" y="2531480"/>
              <a:ext cx="2714434" cy="481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C4C88"/>
                  </a:solidFill>
                </a:rPr>
                <a:t>TAX = Carbon Price</a:t>
              </a:r>
            </a:p>
          </p:txBody>
        </p:sp>
        <p:sp>
          <p:nvSpPr>
            <p:cNvPr id="17" name="Left Brace 16"/>
            <p:cNvSpPr/>
            <p:nvPr/>
          </p:nvSpPr>
          <p:spPr>
            <a:xfrm rot="16200000">
              <a:off x="4838236" y="2274979"/>
              <a:ext cx="1061508" cy="5325166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Left Brace 17"/>
            <p:cNvSpPr/>
            <p:nvPr/>
          </p:nvSpPr>
          <p:spPr>
            <a:xfrm rot="16200000">
              <a:off x="8326173" y="4144088"/>
              <a:ext cx="1061508" cy="1586946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784646" y="5563508"/>
              <a:ext cx="1170998" cy="385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C4C88"/>
                  </a:solidFill>
                </a:rPr>
                <a:t>Abate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063454" y="5563508"/>
              <a:ext cx="1586946" cy="6742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C4C88"/>
                  </a:solidFill>
                </a:rPr>
                <a:t>Buy permit </a:t>
              </a:r>
            </a:p>
            <a:p>
              <a:pPr algn="ctr"/>
              <a:r>
                <a:rPr lang="en-US" dirty="0">
                  <a:solidFill>
                    <a:srgbClr val="0C4C88"/>
                  </a:solidFill>
                </a:rPr>
                <a:t>or pay tax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130266" y="2402958"/>
              <a:ext cx="10313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C4C88"/>
                  </a:solidFill>
                </a:rPr>
                <a:t>MAC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6561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 Policy in Action</a:t>
            </a:r>
          </a:p>
        </p:txBody>
      </p:sp>
    </p:spTree>
    <p:extLst>
      <p:ext uri="{BB962C8B-B14F-4D97-AF65-F5344CB8AC3E}">
        <p14:creationId xmlns:p14="http://schemas.microsoft.com/office/powerpoint/2010/main" val="4013689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B7ED3FB1-5B5F-4C3F-A1C6-393014FAA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Car</a:t>
            </a:r>
            <a:r>
              <a:rPr lang="en-GB" dirty="0"/>
              <a:t>bon Tax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1FB0D9C6-94E6-4C8B-A2C7-BF26CE918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3715" y="582590"/>
            <a:ext cx="3230578" cy="5535453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A122B8C2-C5AF-426F-A387-38DD16E883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67889" y="357366"/>
            <a:ext cx="5523738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483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9041A3D-277A-4EC4-BFD7-D1379D8A5354}"/>
              </a:ext>
            </a:extLst>
          </p:cNvPr>
          <p:cNvSpPr txBox="1">
            <a:spLocks/>
          </p:cNvSpPr>
          <p:nvPr/>
        </p:nvSpPr>
        <p:spPr>
          <a:xfrm>
            <a:off x="573506" y="1912957"/>
            <a:ext cx="3543300" cy="3712964"/>
          </a:xfrm>
          <a:prstGeom prst="roundRect">
            <a:avLst/>
          </a:prstGeom>
          <a:solidFill>
            <a:srgbClr val="0C4C88"/>
          </a:solidFill>
          <a:ln w="38100">
            <a:noFill/>
          </a:ln>
        </p:spPr>
        <p:txBody>
          <a:bodyPr wrap="square" lIns="182880" bIns="274320" rtlCol="0">
            <a:spAutoFit/>
          </a:bodyPr>
          <a:lstStyle/>
          <a:p>
            <a:r>
              <a:rPr lang="en-US" sz="11500" dirty="0">
                <a:solidFill>
                  <a:schemeClr val="bg1"/>
                </a:solidFill>
              </a:rPr>
              <a:t>26</a:t>
            </a:r>
          </a:p>
          <a:p>
            <a:r>
              <a:rPr lang="en-US" sz="2800" dirty="0">
                <a:solidFill>
                  <a:schemeClr val="bg1"/>
                </a:solidFill>
              </a:rPr>
              <a:t>Carbon Tax Programs</a:t>
            </a: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F55BD8-E28F-4D9C-A697-6095C701FD4A}"/>
              </a:ext>
            </a:extLst>
          </p:cNvPr>
          <p:cNvSpPr txBox="1">
            <a:spLocks/>
          </p:cNvSpPr>
          <p:nvPr/>
        </p:nvSpPr>
        <p:spPr>
          <a:xfrm>
            <a:off x="4351422" y="1912957"/>
            <a:ext cx="3543300" cy="3712964"/>
          </a:xfrm>
          <a:prstGeom prst="roundRect">
            <a:avLst/>
          </a:prstGeom>
          <a:solidFill>
            <a:srgbClr val="2B414D"/>
          </a:solidFill>
          <a:ln w="38100">
            <a:noFill/>
          </a:ln>
        </p:spPr>
        <p:txBody>
          <a:bodyPr wrap="square" lIns="182880" bIns="274320" rtlCol="0">
            <a:spAutoFit/>
          </a:bodyPr>
          <a:lstStyle/>
          <a:p>
            <a:r>
              <a:rPr lang="en-US" sz="11500" dirty="0">
                <a:solidFill>
                  <a:schemeClr val="bg1"/>
                </a:solidFill>
              </a:rPr>
              <a:t>24</a:t>
            </a:r>
          </a:p>
          <a:p>
            <a:r>
              <a:rPr lang="en-US" sz="2800" dirty="0">
                <a:solidFill>
                  <a:schemeClr val="bg1"/>
                </a:solidFill>
              </a:rPr>
              <a:t>National Jurisdictions Covered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C214EB-A94E-4B77-869B-E67FA548BDF6}"/>
              </a:ext>
            </a:extLst>
          </p:cNvPr>
          <p:cNvSpPr txBox="1">
            <a:spLocks/>
          </p:cNvSpPr>
          <p:nvPr/>
        </p:nvSpPr>
        <p:spPr>
          <a:xfrm>
            <a:off x="8129339" y="1912957"/>
            <a:ext cx="3543300" cy="3712964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wrap="square" lIns="182880" bIns="274320" rtlCol="0">
            <a:spAutoFit/>
          </a:bodyPr>
          <a:lstStyle/>
          <a:p>
            <a:r>
              <a:rPr lang="en-US" sz="11500" dirty="0">
                <a:solidFill>
                  <a:schemeClr val="bg1"/>
                </a:solidFill>
              </a:rPr>
              <a:t>5.3%</a:t>
            </a:r>
          </a:p>
          <a:p>
            <a:r>
              <a:rPr lang="en-US" sz="2800" dirty="0">
                <a:solidFill>
                  <a:schemeClr val="bg1"/>
                </a:solidFill>
              </a:rPr>
              <a:t>of global greenhouse gas emissions</a:t>
            </a:r>
          </a:p>
        </p:txBody>
      </p:sp>
    </p:spTree>
    <p:extLst>
      <p:ext uri="{BB962C8B-B14F-4D97-AF65-F5344CB8AC3E}">
        <p14:creationId xmlns:p14="http://schemas.microsoft.com/office/powerpoint/2010/main" val="640167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2ABF55E-5EDF-4DA0-A7EB-90593EC8528D}"/>
              </a:ext>
            </a:extLst>
          </p:cNvPr>
          <p:cNvGrpSpPr>
            <a:grpSpLocks/>
          </p:cNvGrpSpPr>
          <p:nvPr/>
        </p:nvGrpSpPr>
        <p:grpSpPr>
          <a:xfrm>
            <a:off x="1224212" y="1594540"/>
            <a:ext cx="9743576" cy="4629797"/>
            <a:chOff x="1929063" y="1594540"/>
            <a:chExt cx="9743576" cy="462979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A5816DE-EC43-4A41-979F-227B6CDD9809}"/>
                </a:ext>
              </a:extLst>
            </p:cNvPr>
            <p:cNvGrpSpPr>
              <a:grpSpLocks/>
            </p:cNvGrpSpPr>
            <p:nvPr/>
          </p:nvGrpSpPr>
          <p:grpSpPr>
            <a:xfrm>
              <a:off x="1929063" y="1594540"/>
              <a:ext cx="5787246" cy="4629797"/>
              <a:chOff x="0" y="355600"/>
              <a:chExt cx="8128000" cy="6502400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8CC88836-E774-A341-9C02-4C7604374E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355600"/>
                <a:ext cx="8128000" cy="6502400"/>
              </a:xfrm>
              <a:prstGeom prst="rect">
                <a:avLst/>
              </a:prstGeom>
            </p:spPr>
          </p:pic>
          <p:sp>
            <p:nvSpPr>
              <p:cNvPr id="7" name="Right Triangle 6">
                <a:extLst>
                  <a:ext uri="{FF2B5EF4-FFF2-40B4-BE49-F238E27FC236}">
                    <a16:creationId xmlns:a16="http://schemas.microsoft.com/office/drawing/2014/main" id="{728FDD3F-5413-1A48-AD97-A5934FD8FCCE}"/>
                  </a:ext>
                </a:extLst>
              </p:cNvPr>
              <p:cNvSpPr/>
              <p:nvPr/>
            </p:nvSpPr>
            <p:spPr>
              <a:xfrm>
                <a:off x="0" y="3929063"/>
                <a:ext cx="2843213" cy="292893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1354237-F8DF-4E6B-B572-37ECE623E55E}"/>
                </a:ext>
              </a:extLst>
            </p:cNvPr>
            <p:cNvSpPr txBox="1">
              <a:spLocks/>
            </p:cNvSpPr>
            <p:nvPr/>
          </p:nvSpPr>
          <p:spPr>
            <a:xfrm>
              <a:off x="8129339" y="2052956"/>
              <a:ext cx="3543300" cy="3712964"/>
            </a:xfrm>
            <a:prstGeom prst="roundRect">
              <a:avLst/>
            </a:prstGeom>
            <a:solidFill>
              <a:schemeClr val="accent2"/>
            </a:solidFill>
            <a:ln w="38100">
              <a:noFill/>
            </a:ln>
          </p:spPr>
          <p:txBody>
            <a:bodyPr wrap="square" lIns="182880" bIns="274320" rtlCol="0">
              <a:spAutoFit/>
            </a:bodyPr>
            <a:lstStyle/>
            <a:p>
              <a:r>
                <a:rPr lang="en-US" sz="11500" dirty="0">
                  <a:solidFill>
                    <a:schemeClr val="bg1"/>
                  </a:solidFill>
                </a:rPr>
                <a:t>0.1%</a:t>
              </a:r>
            </a:p>
            <a:p>
              <a:r>
                <a:rPr lang="en-US" sz="2800" dirty="0">
                  <a:solidFill>
                    <a:schemeClr val="bg1"/>
                  </a:solidFill>
                </a:rPr>
                <a:t>of global greenhouse gas emissions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B4DA7A3-C366-4086-9D38-09C9B288F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 Bri</a:t>
            </a:r>
            <a:r>
              <a:rPr lang="en-GB" dirty="0"/>
              <a:t>tish Columbia’s Carbon Tax Policy</a:t>
            </a:r>
          </a:p>
        </p:txBody>
      </p:sp>
    </p:spTree>
    <p:extLst>
      <p:ext uri="{BB962C8B-B14F-4D97-AF65-F5344CB8AC3E}">
        <p14:creationId xmlns:p14="http://schemas.microsoft.com/office/powerpoint/2010/main" val="3699009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E66D7CD-80EF-994F-8406-40578677121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6000" contrast="-7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93776"/>
            <a:ext cx="12192000" cy="73517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B9F24A-3CCB-4C40-BACD-754EC8FB698C}"/>
              </a:ext>
            </a:extLst>
          </p:cNvPr>
          <p:cNvSpPr txBox="1">
            <a:spLocks/>
          </p:cNvSpPr>
          <p:nvPr/>
        </p:nvSpPr>
        <p:spPr>
          <a:xfrm>
            <a:off x="1719446" y="997565"/>
            <a:ext cx="8753108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C4C88"/>
                </a:solidFill>
              </a:rPr>
              <a:t>Tax the pollution we do not want, and return the money for what we do want — money in people’s pockets, jobs and investment.</a:t>
            </a:r>
          </a:p>
          <a:p>
            <a:r>
              <a:rPr lang="en-US" sz="4000" dirty="0">
                <a:solidFill>
                  <a:srgbClr val="0C4C88"/>
                </a:solidFill>
              </a:rPr>
              <a:t>- B.C. Government - Carbon Tax Brochure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B89FA8-D424-4C93-801E-1C874E88EAA8}"/>
              </a:ext>
            </a:extLst>
          </p:cNvPr>
          <p:cNvSpPr/>
          <p:nvPr/>
        </p:nvSpPr>
        <p:spPr>
          <a:xfrm>
            <a:off x="1055779" y="770018"/>
            <a:ext cx="82702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0" dirty="0">
                <a:solidFill>
                  <a:srgbClr val="0C4C88"/>
                </a:solidFill>
                <a:latin typeface="Arial Rounded MT Bold" panose="020F0704030504030204" pitchFamily="34" charset="0"/>
              </a:rPr>
              <a:t>“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49F739-7C76-4802-9B52-CA56B1F070A6}"/>
              </a:ext>
            </a:extLst>
          </p:cNvPr>
          <p:cNvSpPr/>
          <p:nvPr/>
        </p:nvSpPr>
        <p:spPr>
          <a:xfrm rot="10800000">
            <a:off x="7641063" y="4098754"/>
            <a:ext cx="82702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0" dirty="0">
                <a:solidFill>
                  <a:srgbClr val="0C4C88"/>
                </a:solidFill>
                <a:latin typeface="Arial Rounded MT Bold" panose="020F0704030504030204" pitchFamily="34" charset="0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41397020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BF38DE7-7943-144A-B270-3A4652ADFF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5019034"/>
              </p:ext>
            </p:extLst>
          </p:nvPr>
        </p:nvGraphicFramePr>
        <p:xfrm>
          <a:off x="2186238" y="1394206"/>
          <a:ext cx="7819524" cy="4718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E3ED699-7883-434D-92AC-6DAD2EA28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Bri</a:t>
            </a:r>
            <a:r>
              <a:rPr lang="en-US" dirty="0"/>
              <a:t>tish Columbia's Tax on Carbon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12847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DAF753-16C0-B643-AE72-AF2BB4783C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569"/>
          <a:stretch/>
        </p:blipFill>
        <p:spPr>
          <a:xfrm>
            <a:off x="2183607" y="1745486"/>
            <a:ext cx="7824786" cy="44527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FE7F26-4329-468D-8530-11594BA95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 Rel</a:t>
            </a:r>
            <a:r>
              <a:rPr lang="en-GB" dirty="0"/>
              <a:t>ative Greenhouse Gas Emissions, Gross</a:t>
            </a:r>
            <a:br>
              <a:rPr lang="en-GB" dirty="0"/>
            </a:br>
            <a:r>
              <a:rPr lang="en-GB" dirty="0"/>
              <a:t>Domestic Product &amp; Population Size</a:t>
            </a:r>
          </a:p>
        </p:txBody>
      </p:sp>
    </p:spTree>
    <p:extLst>
      <p:ext uri="{BB962C8B-B14F-4D97-AF65-F5344CB8AC3E}">
        <p14:creationId xmlns:p14="http://schemas.microsoft.com/office/powerpoint/2010/main" val="3626080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2063819-1263-4E17-ADBE-355D985BF379}"/>
              </a:ext>
            </a:extLst>
          </p:cNvPr>
          <p:cNvGrpSpPr>
            <a:grpSpLocks/>
          </p:cNvGrpSpPr>
          <p:nvPr/>
        </p:nvGrpSpPr>
        <p:grpSpPr>
          <a:xfrm>
            <a:off x="2861218" y="1061944"/>
            <a:ext cx="6875963" cy="5387065"/>
            <a:chOff x="3423068" y="1061944"/>
            <a:chExt cx="6875963" cy="538706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22F4DBF-058A-6649-9F02-A435029F5F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8993" r="27273"/>
            <a:stretch/>
          </p:blipFill>
          <p:spPr>
            <a:xfrm>
              <a:off x="3423068" y="1061944"/>
              <a:ext cx="2373479" cy="5387065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BAECFA1-91DF-404E-9431-F7BFBC033236}"/>
                </a:ext>
              </a:extLst>
            </p:cNvPr>
            <p:cNvSpPr txBox="1">
              <a:spLocks/>
            </p:cNvSpPr>
            <p:nvPr/>
          </p:nvSpPr>
          <p:spPr>
            <a:xfrm>
              <a:off x="5968416" y="1321512"/>
              <a:ext cx="4330615" cy="4867930"/>
            </a:xfrm>
            <a:prstGeom prst="roundRect">
              <a:avLst/>
            </a:prstGeom>
            <a:solidFill>
              <a:schemeClr val="accent2"/>
            </a:solidFill>
            <a:ln w="38100">
              <a:noFill/>
            </a:ln>
          </p:spPr>
          <p:txBody>
            <a:bodyPr wrap="square" lIns="182880" bIns="274320" rtlCol="0">
              <a:spAutoFit/>
            </a:bodyPr>
            <a:lstStyle/>
            <a:p>
              <a:r>
                <a:rPr lang="en-US" sz="9000" dirty="0">
                  <a:solidFill>
                    <a:schemeClr val="bg1"/>
                  </a:solidFill>
                </a:rPr>
                <a:t>Oldest Carbon Tax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D4CCDA6-3261-4313-ABEE-A04A216D4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034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ts val="5200"/>
              </a:lnSpc>
            </a:pPr>
            <a:r>
              <a:rPr lang="en-US" dirty="0">
                <a:solidFill>
                  <a:schemeClr val="bg1"/>
                </a:solidFill>
              </a:rPr>
              <a:t> An</a:t>
            </a:r>
            <a:r>
              <a:rPr lang="en-US" dirty="0"/>
              <a:t>d How Does Economics Contribute to </a:t>
            </a:r>
            <a:br>
              <a:rPr lang="en-US" dirty="0"/>
            </a:br>
            <a:r>
              <a:rPr lang="en-US" dirty="0"/>
              <a:t>Thinking about Climate Change? A Preview.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Account for behavioral reactions to climate change</a:t>
            </a:r>
          </a:p>
          <a:p>
            <a:r>
              <a:rPr lang="en-US" dirty="0"/>
              <a:t>Estimate / measure costs of climate change damages and costs of fighting climate change</a:t>
            </a:r>
          </a:p>
          <a:p>
            <a:r>
              <a:rPr lang="en-US" dirty="0"/>
              <a:t>Design smart policy to minimize costs of fighting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22075953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478D9-6648-413E-ACDC-115DDFAD5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Sw</a:t>
            </a:r>
            <a:r>
              <a:rPr lang="en-GB" dirty="0"/>
              <a:t>eden’s Carbon Tax Policy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88B8C5-12F2-46A3-BD5B-A04C5B7127E2}"/>
              </a:ext>
            </a:extLst>
          </p:cNvPr>
          <p:cNvSpPr txBox="1">
            <a:spLocks/>
          </p:cNvSpPr>
          <p:nvPr/>
        </p:nvSpPr>
        <p:spPr>
          <a:xfrm>
            <a:off x="5430441" y="1642354"/>
            <a:ext cx="4373959" cy="4443770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wrap="square" lIns="182880" bIns="274320" rtlCol="0">
            <a:spAutoFit/>
          </a:bodyPr>
          <a:lstStyle/>
          <a:p>
            <a:r>
              <a:rPr lang="en-US" sz="9600" dirty="0">
                <a:solidFill>
                  <a:schemeClr val="bg1"/>
                </a:solidFill>
              </a:rPr>
              <a:t>Started in 1991</a:t>
            </a:r>
          </a:p>
          <a:p>
            <a:r>
              <a:rPr lang="en-US" sz="2400" dirty="0">
                <a:solidFill>
                  <a:schemeClr val="bg1"/>
                </a:solidFill>
              </a:rPr>
              <a:t>Currently at $140/ton</a:t>
            </a:r>
            <a:endParaRPr lang="en-US" sz="8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3D6D20-4AAE-4B9C-9321-3B52F560BC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993" r="27273"/>
          <a:stretch/>
        </p:blipFill>
        <p:spPr>
          <a:xfrm>
            <a:off x="2861218" y="1061944"/>
            <a:ext cx="2373479" cy="538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4051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ADD80AC-6D36-3D44-88F2-7D07D3FB1B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815"/>
          <a:stretch/>
        </p:blipFill>
        <p:spPr>
          <a:xfrm>
            <a:off x="1850426" y="1636295"/>
            <a:ext cx="8491148" cy="44998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FC3471-228F-49A2-ADC4-336EB53FA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Rea</a:t>
            </a:r>
            <a:r>
              <a:rPr lang="en-GB" dirty="0"/>
              <a:t>l GDP and Domestic Co</a:t>
            </a:r>
            <a:r>
              <a:rPr lang="en-GB" baseline="-25000" dirty="0"/>
              <a:t>2</a:t>
            </a:r>
            <a:r>
              <a:rPr lang="en-GB" dirty="0"/>
              <a:t>eq Emissions</a:t>
            </a:r>
            <a:r>
              <a:rPr lang="en-GB" baseline="30000" dirty="0"/>
              <a:t>1</a:t>
            </a:r>
            <a:br>
              <a:rPr lang="en-GB" dirty="0"/>
            </a:br>
            <a:r>
              <a:rPr lang="en-GB" dirty="0"/>
              <a:t>In Sweden, 1990-2016</a:t>
            </a:r>
          </a:p>
        </p:txBody>
      </p:sp>
    </p:spTree>
    <p:extLst>
      <p:ext uri="{BB962C8B-B14F-4D97-AF65-F5344CB8AC3E}">
        <p14:creationId xmlns:p14="http://schemas.microsoft.com/office/powerpoint/2010/main" val="4740671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U.S</a:t>
            </a:r>
            <a:r>
              <a:rPr lang="en-US" dirty="0"/>
              <a:t>. Carbon Tax Plans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6047"/>
            <a:ext cx="5947611" cy="4351338"/>
          </a:xfrm>
        </p:spPr>
        <p:txBody>
          <a:bodyPr/>
          <a:lstStyle/>
          <a:p>
            <a:r>
              <a:rPr lang="en-US" dirty="0"/>
              <a:t>Climate Leadership Council</a:t>
            </a:r>
          </a:p>
          <a:p>
            <a:r>
              <a:rPr lang="en-US" dirty="0"/>
              <a:t>Citizens Climate Lobby</a:t>
            </a:r>
          </a:p>
          <a:p>
            <a:r>
              <a:rPr lang="en-US" dirty="0"/>
              <a:t>States and municipalities: Washington state, Oregon, </a:t>
            </a:r>
            <a:br>
              <a:rPr lang="en-US" dirty="0"/>
            </a:br>
            <a:r>
              <a:rPr lang="en-US" dirty="0"/>
              <a:t>Washington DC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C5D5B55-7CD9-4534-B613-82D635C1FBAF}"/>
              </a:ext>
            </a:extLst>
          </p:cNvPr>
          <p:cNvGrpSpPr/>
          <p:nvPr/>
        </p:nvGrpSpPr>
        <p:grpSpPr>
          <a:xfrm>
            <a:off x="5982702" y="2177716"/>
            <a:ext cx="4686300" cy="3048000"/>
            <a:chOff x="5982702" y="2177716"/>
            <a:chExt cx="4686300" cy="3048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482A597-B134-4610-91FD-E64FD88400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82702" y="2177716"/>
              <a:ext cx="4686300" cy="3048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DF9C675-6289-4FC0-8D6C-0FE2946273FF}"/>
                </a:ext>
              </a:extLst>
            </p:cNvPr>
            <p:cNvSpPr txBox="1"/>
            <p:nvPr/>
          </p:nvSpPr>
          <p:spPr>
            <a:xfrm rot="376910">
              <a:off x="7594600" y="4470400"/>
              <a:ext cx="1155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CO</a:t>
              </a:r>
              <a:r>
                <a:rPr lang="en-GB" sz="3600" b="1" baseline="-25000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25284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Su</a:t>
            </a:r>
            <a:r>
              <a:rPr lang="en-US" dirty="0"/>
              <a:t>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Climate change is real, is caused by human actions, and has impacts we’re already feeling</a:t>
            </a:r>
          </a:p>
          <a:p>
            <a:r>
              <a:rPr lang="en-US" dirty="0"/>
              <a:t>Scientists and the IPCC recommend that we work to keep warming below 2 degrees C</a:t>
            </a:r>
          </a:p>
          <a:p>
            <a:r>
              <a:rPr lang="en-US" dirty="0"/>
              <a:t>There are many ways to reduce emissions</a:t>
            </a:r>
          </a:p>
          <a:p>
            <a:r>
              <a:rPr lang="en-US" dirty="0"/>
              <a:t>Economics-inspired policies can help us do this at the lowest cost</a:t>
            </a:r>
          </a:p>
          <a:p>
            <a:r>
              <a:rPr lang="en-US" dirty="0"/>
              <a:t>Taxes and cap-and-trade are proven effective tools to fight climate change!</a:t>
            </a:r>
          </a:p>
        </p:txBody>
      </p:sp>
    </p:spTree>
    <p:extLst>
      <p:ext uri="{BB962C8B-B14F-4D97-AF65-F5344CB8AC3E}">
        <p14:creationId xmlns:p14="http://schemas.microsoft.com/office/powerpoint/2010/main" val="27135386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55A852B-E695-4399-A938-0C30D79983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325088"/>
            <a:ext cx="6134100" cy="304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68D38BE-301A-4315-B087-6B4D6D7E0178}"/>
              </a:ext>
            </a:extLst>
          </p:cNvPr>
          <p:cNvGrpSpPr>
            <a:grpSpLocks/>
          </p:cNvGrpSpPr>
          <p:nvPr/>
        </p:nvGrpSpPr>
        <p:grpSpPr>
          <a:xfrm>
            <a:off x="3360806" y="2965403"/>
            <a:ext cx="7959587" cy="3428423"/>
            <a:chOff x="1719446" y="6876997"/>
            <a:chExt cx="7959587" cy="342842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D60BB7A-A74D-421B-9579-D15F366F4399}"/>
                </a:ext>
              </a:extLst>
            </p:cNvPr>
            <p:cNvSpPr txBox="1">
              <a:spLocks/>
            </p:cNvSpPr>
            <p:nvPr/>
          </p:nvSpPr>
          <p:spPr>
            <a:xfrm>
              <a:off x="2383113" y="7104544"/>
              <a:ext cx="7295920" cy="3200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solidFill>
                    <a:srgbClr val="0C4C88"/>
                  </a:solidFill>
                </a:rPr>
                <a:t>Economic policies will be central to accomplishing </a:t>
              </a:r>
              <a:br>
                <a:rPr lang="en-US" sz="5400" b="1" dirty="0">
                  <a:solidFill>
                    <a:srgbClr val="0C4C88"/>
                  </a:solidFill>
                </a:rPr>
              </a:br>
              <a:r>
                <a:rPr lang="en-US" sz="5400" b="1" dirty="0">
                  <a:solidFill>
                    <a:srgbClr val="0C4C88"/>
                  </a:solidFill>
                </a:rPr>
                <a:t>the goals we choose</a:t>
              </a:r>
            </a:p>
            <a:p>
              <a:pPr>
                <a:lnSpc>
                  <a:spcPts val="5200"/>
                </a:lnSpc>
              </a:pPr>
              <a:r>
                <a:rPr lang="en-US" sz="4000" dirty="0">
                  <a:solidFill>
                    <a:srgbClr val="0C4C88"/>
                  </a:solidFill>
                </a:rPr>
                <a:t>~ Harris and Roach (2007) 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97C503A-ABA7-4802-ADA2-99F1D0947A47}"/>
                </a:ext>
              </a:extLst>
            </p:cNvPr>
            <p:cNvSpPr/>
            <p:nvPr/>
          </p:nvSpPr>
          <p:spPr>
            <a:xfrm>
              <a:off x="1719446" y="6876997"/>
              <a:ext cx="827029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8000" dirty="0">
                  <a:solidFill>
                    <a:srgbClr val="0C4C88"/>
                  </a:solidFill>
                  <a:latin typeface="Arial Rounded MT Bold" panose="020F0704030504030204" pitchFamily="34" charset="0"/>
                </a:rPr>
                <a:t>“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77F5E3A-8AE2-44D8-BB68-208063C88797}"/>
                </a:ext>
              </a:extLst>
            </p:cNvPr>
            <p:cNvSpPr/>
            <p:nvPr/>
          </p:nvSpPr>
          <p:spPr>
            <a:xfrm rot="10800000">
              <a:off x="8100192" y="8601517"/>
              <a:ext cx="827029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8000" dirty="0">
                  <a:solidFill>
                    <a:srgbClr val="0C4C88"/>
                  </a:solidFill>
                  <a:latin typeface="Arial Rounded MT Bold" panose="020F0704030504030204" pitchFamily="34" charset="0"/>
                </a:rPr>
                <a:t>“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19690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Ho</a:t>
            </a:r>
            <a:r>
              <a:rPr lang="en-US" dirty="0"/>
              <a:t>w These Impacts Affect Humans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Agriculture</a:t>
            </a:r>
          </a:p>
          <a:p>
            <a:r>
              <a:rPr lang="en-US" dirty="0"/>
              <a:t>Fisheries</a:t>
            </a:r>
          </a:p>
          <a:p>
            <a:r>
              <a:rPr lang="en-US" dirty="0"/>
              <a:t>Coastal damages</a:t>
            </a:r>
          </a:p>
          <a:p>
            <a:r>
              <a:rPr lang="en-US" dirty="0"/>
              <a:t>Direct health effects, including sickness and death (temperature &amp; drought; also pollution)</a:t>
            </a:r>
          </a:p>
          <a:p>
            <a:r>
              <a:rPr lang="en-US" dirty="0"/>
              <a:t>Indirect health effects (vector-borne disease)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8C34D45D-8E63-4910-B121-6FE12CACC0F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Reduced fresh water availability</a:t>
            </a:r>
          </a:p>
          <a:p>
            <a:r>
              <a:rPr lang="en-US" dirty="0"/>
              <a:t>Wildfires</a:t>
            </a:r>
          </a:p>
          <a:p>
            <a:r>
              <a:rPr lang="en-US" dirty="0"/>
              <a:t>Shifting zones for important ecosystems, and desertification </a:t>
            </a:r>
          </a:p>
          <a:p>
            <a:r>
              <a:rPr lang="en-US" dirty="0"/>
              <a:t>Reduced worker productivity</a:t>
            </a:r>
          </a:p>
          <a:p>
            <a:r>
              <a:rPr lang="en-US" dirty="0"/>
              <a:t>Increased violence</a:t>
            </a:r>
          </a:p>
          <a:p>
            <a:r>
              <a:rPr lang="en-US" dirty="0"/>
              <a:t>Some of these may cause human migration and/or conflict</a:t>
            </a:r>
          </a:p>
        </p:txBody>
      </p:sp>
    </p:spTree>
    <p:extLst>
      <p:ext uri="{BB962C8B-B14F-4D97-AF65-F5344CB8AC3E}">
        <p14:creationId xmlns:p14="http://schemas.microsoft.com/office/powerpoint/2010/main" val="9894565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epa.gov/sites/production/files/styles/large/public/2018-04/total_by_sector_2016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34"/>
          <a:stretch/>
        </p:blipFill>
        <p:spPr bwMode="auto">
          <a:xfrm>
            <a:off x="3670784" y="1398757"/>
            <a:ext cx="4850432" cy="50070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7B94257-A473-43EA-8F01-4718D4E45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 Tot</a:t>
            </a:r>
            <a:r>
              <a:rPr lang="en-GB" dirty="0"/>
              <a:t>al U.S. Greenhouse Gas Emissions by</a:t>
            </a:r>
            <a:br>
              <a:rPr lang="en-GB" dirty="0"/>
            </a:br>
            <a:r>
              <a:rPr lang="en-GB" dirty="0"/>
              <a:t>Economic Sector in 2016</a:t>
            </a:r>
          </a:p>
        </p:txBody>
      </p:sp>
    </p:spTree>
    <p:extLst>
      <p:ext uri="{BB962C8B-B14F-4D97-AF65-F5344CB8AC3E}">
        <p14:creationId xmlns:p14="http://schemas.microsoft.com/office/powerpoint/2010/main" val="3076326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 Pro</a:t>
            </a:r>
            <a:r>
              <a:rPr lang="en-US" dirty="0"/>
              <a:t>jected Damages Vary Across the US </a:t>
            </a:r>
            <a:br>
              <a:rPr lang="en-US" dirty="0"/>
            </a:br>
            <a:r>
              <a:rPr lang="en-US" dirty="0"/>
              <a:t>Estimated at 1.2% of GDP per 1C Increase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8478" y="1631228"/>
            <a:ext cx="7215043" cy="436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245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Rec</a:t>
            </a:r>
            <a:r>
              <a:rPr lang="en-US" dirty="0"/>
              <a:t>ent Progress on Climate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17157"/>
            <a:ext cx="5386137" cy="4351338"/>
          </a:xfrm>
        </p:spPr>
        <p:txBody>
          <a:bodyPr/>
          <a:lstStyle/>
          <a:p>
            <a:r>
              <a:rPr lang="en-US" dirty="0"/>
              <a:t>IPCC’s Fifth Assessment Report (2014) </a:t>
            </a:r>
          </a:p>
          <a:p>
            <a:pPr lvl="1"/>
            <a:r>
              <a:rPr lang="en-US" dirty="0"/>
              <a:t>Goals from previous report (2007) were met!</a:t>
            </a:r>
          </a:p>
          <a:p>
            <a:pPr lvl="1"/>
            <a:r>
              <a:rPr lang="en-US" dirty="0"/>
              <a:t>… but mainly because of the Great Recession…</a:t>
            </a:r>
          </a:p>
          <a:p>
            <a:pPr lvl="1"/>
            <a:r>
              <a:rPr lang="en-US" dirty="0"/>
              <a:t>… which was not a good thing.</a:t>
            </a:r>
          </a:p>
          <a:p>
            <a:endParaRPr lang="en-US" dirty="0"/>
          </a:p>
        </p:txBody>
      </p:sp>
      <p:pic>
        <p:nvPicPr>
          <p:cNvPr id="1026" name="Picture 2" descr="http://www.energytrendsinsider.com/wp-content/uploads/2012/07/Global-CO2-1024x697.png?00cfb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551" y="1876626"/>
            <a:ext cx="5535067" cy="37675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Oval 4"/>
          <p:cNvSpPr/>
          <p:nvPr/>
        </p:nvSpPr>
        <p:spPr>
          <a:xfrm>
            <a:off x="10968792" y="2369562"/>
            <a:ext cx="369627" cy="245660"/>
          </a:xfrm>
          <a:prstGeom prst="ellipse">
            <a:avLst/>
          </a:prstGeom>
          <a:noFill/>
          <a:ln w="15875">
            <a:solidFill>
              <a:srgbClr val="0C4C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4EB02A4-6B33-D54A-959C-8B7F92463C67}"/>
              </a:ext>
            </a:extLst>
          </p:cNvPr>
          <p:cNvCxnSpPr>
            <a:cxnSpLocks/>
          </p:cNvCxnSpPr>
          <p:nvPr/>
        </p:nvCxnSpPr>
        <p:spPr>
          <a:xfrm>
            <a:off x="10276647" y="1016040"/>
            <a:ext cx="756313" cy="1337480"/>
          </a:xfrm>
          <a:prstGeom prst="straightConnector1">
            <a:avLst/>
          </a:prstGeom>
          <a:ln w="63500">
            <a:solidFill>
              <a:srgbClr val="0C4C88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274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22" y="971911"/>
            <a:ext cx="4831946" cy="4127921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630" y="3477858"/>
            <a:ext cx="6864703" cy="2679838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723" y="1089891"/>
            <a:ext cx="6032810" cy="156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80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 Policy</a:t>
            </a:r>
          </a:p>
        </p:txBody>
      </p:sp>
    </p:spTree>
    <p:extLst>
      <p:ext uri="{BB962C8B-B14F-4D97-AF65-F5344CB8AC3E}">
        <p14:creationId xmlns:p14="http://schemas.microsoft.com/office/powerpoint/2010/main" val="2367006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13194-55B4-334C-971E-64960461A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Poli</a:t>
            </a:r>
            <a:r>
              <a:rPr lang="en-US" dirty="0"/>
              <a:t>cies to Fight Climate Change that Are Relatively Indirect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F305E-3692-584D-B3A2-CF6F571F6D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Subsidizing R&amp;D</a:t>
            </a:r>
          </a:p>
          <a:p>
            <a:r>
              <a:rPr lang="en-US"/>
              <a:t>Grid / infrastructure</a:t>
            </a:r>
          </a:p>
          <a:p>
            <a:r>
              <a:rPr lang="en-US"/>
              <a:t>Land use policies</a:t>
            </a:r>
          </a:p>
          <a:p>
            <a:r>
              <a:rPr lang="en-US"/>
              <a:t>Energy efficiency mandates and subsidies</a:t>
            </a:r>
          </a:p>
          <a:p>
            <a:r>
              <a:rPr lang="en-US"/>
              <a:t>Mandating renewable energy (e.g. renewable portfolio standards)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699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Poli</a:t>
            </a:r>
            <a:r>
              <a:rPr lang="en-US" dirty="0"/>
              <a:t>cies to Fight Climate Change that Directly </a:t>
            </a:r>
            <a:br>
              <a:rPr lang="en-US" dirty="0"/>
            </a:br>
            <a:r>
              <a:rPr lang="en-US" dirty="0"/>
              <a:t>Reduce Emissions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/>
          <a:lstStyle/>
          <a:p>
            <a:r>
              <a:rPr lang="en-US" dirty="0"/>
              <a:t>Emissions standards or limits</a:t>
            </a:r>
          </a:p>
          <a:p>
            <a:r>
              <a:rPr lang="en-US" dirty="0"/>
              <a:t>Putting a price on emissions</a:t>
            </a:r>
          </a:p>
          <a:p>
            <a:pPr lvl="1"/>
            <a:r>
              <a:rPr lang="en-US" dirty="0"/>
              <a:t>Tax or cap &amp; trade!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907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Soc</a:t>
            </a:r>
            <a:r>
              <a:rPr lang="en-US" dirty="0"/>
              <a:t>ial Cost of Carbon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6142"/>
            <a:ext cx="6184900" cy="4351338"/>
          </a:xfrm>
        </p:spPr>
        <p:txBody>
          <a:bodyPr/>
          <a:lstStyle/>
          <a:p>
            <a:r>
              <a:rPr lang="en-US" dirty="0"/>
              <a:t>The expected cost of damages from each unit of greenhouse gas emissions</a:t>
            </a:r>
          </a:p>
          <a:p>
            <a:r>
              <a:rPr lang="en-US" dirty="0"/>
              <a:t>Current EPA estimate: ~$53 per metric ton CO</a:t>
            </a:r>
            <a:r>
              <a:rPr lang="en-US" baseline="-25000" dirty="0"/>
              <a:t>2</a:t>
            </a:r>
          </a:p>
          <a:p>
            <a:r>
              <a:rPr lang="en-US" dirty="0"/>
              <a:t>Social cost of carbon will increase over time into the future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DC026E-61EC-4A7F-9DA1-FFC289193F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3100" y="1905000"/>
            <a:ext cx="43307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9457449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6814</TotalTime>
  <Words>816</Words>
  <Application>Microsoft Macintosh PowerPoint</Application>
  <PresentationFormat>Widescreen</PresentationFormat>
  <Paragraphs>117</Paragraphs>
  <Slides>26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Arial Rounded MT Bold</vt:lpstr>
      <vt:lpstr>Calibri</vt:lpstr>
      <vt:lpstr>Courier New</vt:lpstr>
      <vt:lpstr>Custom Design</vt:lpstr>
      <vt:lpstr>Climate Change Economics </vt:lpstr>
      <vt:lpstr> And How Does Economics Contribute to  Thinking about Climate Change? A Preview.</vt:lpstr>
      <vt:lpstr> Projected Damages Vary Across the US  Estimated at 1.2% of GDP per 1C Increase</vt:lpstr>
      <vt:lpstr>Recent Progress on Climate Goals</vt:lpstr>
      <vt:lpstr>PowerPoint Presentation</vt:lpstr>
      <vt:lpstr>Climate Change Policy</vt:lpstr>
      <vt:lpstr>Policies to Fight Climate Change that Are Relatively Indirect </vt:lpstr>
      <vt:lpstr>Policies to Fight Climate Change that Directly  Reduce Emissions</vt:lpstr>
      <vt:lpstr>Social Cost of Carbon</vt:lpstr>
      <vt:lpstr>Global GHG Abatement Cost Curve Beyond  Business-as-usual - 2030</vt:lpstr>
      <vt:lpstr>Putting a Price on Carbon</vt:lpstr>
      <vt:lpstr>Climate Change Policy in Action</vt:lpstr>
      <vt:lpstr>Carbon Tax</vt:lpstr>
      <vt:lpstr>PowerPoint Presentation</vt:lpstr>
      <vt:lpstr> British Columbia’s Carbon Tax Policy</vt:lpstr>
      <vt:lpstr>PowerPoint Presentation</vt:lpstr>
      <vt:lpstr> British Columbia's Tax on Carbon</vt:lpstr>
      <vt:lpstr> Relative Greenhouse Gas Emissions, Gross Domestic Product &amp; Population Size</vt:lpstr>
      <vt:lpstr>PowerPoint Presentation</vt:lpstr>
      <vt:lpstr>Sweden’s Carbon Tax Policy</vt:lpstr>
      <vt:lpstr>Real GDP and Domestic Co2eq Emissions1 In Sweden, 1990-2016</vt:lpstr>
      <vt:lpstr>U.S. Carbon Tax Plans</vt:lpstr>
      <vt:lpstr> Summary</vt:lpstr>
      <vt:lpstr>PowerPoint Presentation</vt:lpstr>
      <vt:lpstr> How These Impacts Affect Humans</vt:lpstr>
      <vt:lpstr> Total U.S. Greenhouse Gas Emissions by Economic Sector in 2016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haveman</cp:lastModifiedBy>
  <cp:revision>209</cp:revision>
  <cp:lastPrinted>2019-04-08T17:42:01Z</cp:lastPrinted>
  <dcterms:created xsi:type="dcterms:W3CDTF">2017-05-03T22:30:38Z</dcterms:created>
  <dcterms:modified xsi:type="dcterms:W3CDTF">2021-04-27T16:36:13Z</dcterms:modified>
</cp:coreProperties>
</file>