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0"/>
  </p:notesMasterIdLst>
  <p:sldIdLst>
    <p:sldId id="434" r:id="rId2"/>
    <p:sldId id="327" r:id="rId3"/>
    <p:sldId id="415" r:id="rId4"/>
    <p:sldId id="383" r:id="rId5"/>
    <p:sldId id="430" r:id="rId6"/>
    <p:sldId id="1113" r:id="rId7"/>
    <p:sldId id="400" r:id="rId8"/>
    <p:sldId id="1072" r:id="rId9"/>
    <p:sldId id="389" r:id="rId10"/>
    <p:sldId id="4087" r:id="rId11"/>
    <p:sldId id="1107" r:id="rId12"/>
    <p:sldId id="413" r:id="rId13"/>
    <p:sldId id="382" r:id="rId14"/>
    <p:sldId id="4094" r:id="rId15"/>
    <p:sldId id="1122" r:id="rId16"/>
    <p:sldId id="1108" r:id="rId17"/>
    <p:sldId id="4156" r:id="rId18"/>
    <p:sldId id="4511" r:id="rId19"/>
    <p:sldId id="4086" r:id="rId20"/>
    <p:sldId id="4088" r:id="rId21"/>
    <p:sldId id="433" r:id="rId22"/>
    <p:sldId id="1120" r:id="rId23"/>
    <p:sldId id="1121" r:id="rId24"/>
    <p:sldId id="420" r:id="rId25"/>
    <p:sldId id="402" r:id="rId26"/>
    <p:sldId id="432" r:id="rId27"/>
    <p:sldId id="390" r:id="rId28"/>
    <p:sldId id="1110" r:id="rId29"/>
    <p:sldId id="1119" r:id="rId30"/>
    <p:sldId id="1116" r:id="rId31"/>
    <p:sldId id="1118" r:id="rId32"/>
    <p:sldId id="4095" r:id="rId33"/>
    <p:sldId id="394" r:id="rId34"/>
    <p:sldId id="4512" r:id="rId35"/>
    <p:sldId id="4090" r:id="rId36"/>
    <p:sldId id="4091" r:id="rId37"/>
    <p:sldId id="422" r:id="rId38"/>
    <p:sldId id="4153" r:id="rId39"/>
    <p:sldId id="4155" r:id="rId40"/>
    <p:sldId id="4092" r:id="rId41"/>
    <p:sldId id="4093" r:id="rId42"/>
    <p:sldId id="384" r:id="rId43"/>
    <p:sldId id="427" r:id="rId44"/>
    <p:sldId id="1076" r:id="rId45"/>
    <p:sldId id="450" r:id="rId46"/>
    <p:sldId id="449" r:id="rId47"/>
    <p:sldId id="438" r:id="rId48"/>
    <p:sldId id="4515" r:id="rId49"/>
    <p:sldId id="4513" r:id="rId50"/>
    <p:sldId id="4514" r:id="rId51"/>
    <p:sldId id="385" r:id="rId52"/>
    <p:sldId id="452" r:id="rId53"/>
    <p:sldId id="262" r:id="rId54"/>
    <p:sldId id="266" r:id="rId55"/>
    <p:sldId id="1090" r:id="rId56"/>
    <p:sldId id="1114" r:id="rId57"/>
    <p:sldId id="368" r:id="rId58"/>
    <p:sldId id="1197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4" autoAdjust="0"/>
    <p:restoredTop sz="94966"/>
  </p:normalViewPr>
  <p:slideViewPr>
    <p:cSldViewPr snapToGrid="0" snapToObjects="1">
      <p:cViewPr varScale="1">
        <p:scale>
          <a:sx n="121" d="100"/>
          <a:sy n="121" d="100"/>
        </p:scale>
        <p:origin x="992" y="1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5/24/23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New: https://showyourstripes.info/</a:t>
            </a:r>
          </a:p>
          <a:p>
            <a:r>
              <a:rPr lang="en-US" dirty="0"/>
              <a:t>Old: http://berkeleyearth.lbl.gov/city-list/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97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6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2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2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be one</a:t>
            </a:r>
            <a:r>
              <a:rPr lang="en-US" baseline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26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Could be one</a:t>
            </a:r>
            <a:r>
              <a:rPr lang="en-US" baseline="0" dirty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81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4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3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53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86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858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https://www.eia.gov/outlooks/aeo/ - AEO 2023 Release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242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https://www.eia.gov/outlooks/aeo/ - AEO 2023 Release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919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82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915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49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81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3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7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176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00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34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195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528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439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85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56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52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https://ww2.arb.ca.gov/ghg-inventory-data “California Greenhouse Gas Emissions for 2000 to 2020, Trends of Emissions and Other Indicators”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2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543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7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2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06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6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2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New: https://showyourstripes.info/</a:t>
            </a:r>
          </a:p>
          <a:p>
            <a:r>
              <a:rPr lang="en-US" dirty="0"/>
              <a:t>Old: http://berkeleyearth.lbl.gov/city-list/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howyourstripes.info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howyourstripes.info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Williams </a:t>
            </a:r>
            <a:r>
              <a:rPr lang="en-US" sz="2400" dirty="0">
                <a:solidFill>
                  <a:schemeClr val="bg1"/>
                </a:solidFill>
              </a:rPr>
              <a:t>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128031" y="5397601"/>
            <a:ext cx="7572482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Bay Area Transportation Working Group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May 24, 2023</a:t>
            </a:r>
          </a:p>
        </p:txBody>
      </p:sp>
    </p:spTree>
    <p:extLst>
      <p:ext uri="{BB962C8B-B14F-4D97-AF65-F5344CB8AC3E}">
        <p14:creationId xmlns:p14="http://schemas.microsoft.com/office/powerpoint/2010/main" val="3216354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204316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1743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5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</a:t>
            </a:r>
            <a:r>
              <a:rPr lang="en-GB" dirty="0"/>
              <a:t>eenhouse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9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1026" name="Picture 2" descr="https://gml.noaa.gov/webdata/ccgg/trends/co2_data_mlo.png">
            <a:extLst>
              <a:ext uri="{FF2B5EF4-FFF2-40B4-BE49-F238E27FC236}">
                <a16:creationId xmlns:a16="http://schemas.microsoft.com/office/drawing/2014/main" id="{4F26B6C7-2FB2-4E04-980A-76DB6C864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426" y="961846"/>
            <a:ext cx="6993148" cy="524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024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2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Trajectories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72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2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8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04" y="203473"/>
            <a:ext cx="10515600" cy="91181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se Changes Are Already Underway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288" y="1046672"/>
            <a:ext cx="5892800" cy="2432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https://showyourstripes.info/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an area!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</a:t>
            </a: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California!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3D89B2-6EB8-4E08-9589-00AAB9685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765" y="1952738"/>
            <a:ext cx="7938667" cy="446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36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04" y="203473"/>
            <a:ext cx="10515600" cy="91181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se Changes Are Already Underway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288" y="1046672"/>
            <a:ext cx="5892800" cy="2432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https://showyourstripes.info/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an area!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</a:t>
            </a: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California!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834EB-37FC-41AA-935E-69BC62860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823" y="2017548"/>
            <a:ext cx="7890108" cy="443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95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006845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60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1453857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1"/>
            <a:ext cx="6184900" cy="4611835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endParaRPr lang="en-US" dirty="0"/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 for an avg driver.</a:t>
            </a:r>
          </a:p>
          <a:p>
            <a:r>
              <a:rPr lang="en-US" dirty="0"/>
              <a:t>But in 2022 they put forward a proposal to raise it to $190! </a:t>
            </a:r>
          </a:p>
          <a:p>
            <a:r>
              <a:rPr lang="en-US" dirty="0"/>
              <a:t>Cost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7096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75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01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3893703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3764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5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229144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4063458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2976039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5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6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4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in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8C03A0-0777-4ED1-84BC-7A21D8FBA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730" y="1541258"/>
            <a:ext cx="4530540" cy="520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258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52" y="250513"/>
            <a:ext cx="10515600" cy="149777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En</a:t>
            </a:r>
            <a:r>
              <a:rPr lang="en-GB" dirty="0"/>
              <a:t>ergy Related Emissions Are Falling</a:t>
            </a:r>
            <a:br>
              <a:rPr lang="en-GB" dirty="0"/>
            </a:br>
            <a:r>
              <a:rPr lang="en-GB" dirty="0"/>
              <a:t>(though They Still Need to Fall Further)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EED995-CE8B-4F25-8F84-C2DB29418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31" y="1460740"/>
            <a:ext cx="10502738" cy="467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9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740465-03FD-4078-BA52-7544F6CDE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33" y="1124310"/>
            <a:ext cx="10990534" cy="502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385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873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39" y="172588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626" y="1249803"/>
            <a:ext cx="7602748" cy="555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88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7" y="187036"/>
            <a:ext cx="10515600" cy="101830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528B0-4465-40BC-81DB-9F76D916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55" y="845532"/>
            <a:ext cx="8506690" cy="5166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60360-277D-4762-BE19-8A6F694E3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94" y="3969325"/>
            <a:ext cx="2624105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60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9" y="187037"/>
            <a:ext cx="10515600" cy="9212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34902-FFBC-48B9-8E03-AC73373B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2" y="1115197"/>
            <a:ext cx="8950036" cy="50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4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17102001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061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sts and Barriers Can Be Difficult to Assess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4315856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119176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35619620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11300267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44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103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902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111675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656" y="23901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Off</a:t>
            </a:r>
            <a:r>
              <a:rPr lang="en-US" dirty="0"/>
              <a:t>sets and “Net Zero”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3047"/>
            <a:ext cx="10515600" cy="5298484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Carbon offsets are assets that can be purchased that correspond (theoretically) to reductions in emissions elsewhere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Either reduction / prevention of a carbon source or generation / prevention of loss of a carbon sink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Examples: capping landfills for methane leaks; forest protection</a:t>
            </a:r>
          </a:p>
          <a:p>
            <a:pPr>
              <a:spcAft>
                <a:spcPts val="1000"/>
              </a:spcAft>
            </a:pPr>
            <a:r>
              <a:rPr lang="en-US" dirty="0"/>
              <a:t>This lets global net emissions decline more than direct emissions do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Net zero emissions goal means new offsets must equal new 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Can fit into any regulatory scheme to “count against” direct emissions (if the regulation allows them)</a:t>
            </a:r>
          </a:p>
          <a:p>
            <a:pPr>
              <a:spcAft>
                <a:spcPts val="1000"/>
              </a:spcAft>
            </a:pPr>
            <a:r>
              <a:rPr lang="en-US" dirty="0"/>
              <a:t>Concerns: verifiability, additionality, ethics / justice</a:t>
            </a:r>
          </a:p>
        </p:txBody>
      </p:sp>
    </p:spTree>
    <p:extLst>
      <p:ext uri="{BB962C8B-B14F-4D97-AF65-F5344CB8AC3E}">
        <p14:creationId xmlns:p14="http://schemas.microsoft.com/office/powerpoint/2010/main" val="14920491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Lea</a:t>
            </a:r>
            <a:r>
              <a:rPr lang="en-US" dirty="0"/>
              <a:t>kage and Regulatory Interconnections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5056944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If some areas are more tightly regulated than others, polluters may move from the high-regulation to the low-regulation areas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is called leakage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It may cause overall pollution to not decline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So far, there’s little evidence that firms relocate because of enviro rules</a:t>
            </a:r>
          </a:p>
          <a:p>
            <a:pPr>
              <a:spcAft>
                <a:spcPts val="1000"/>
              </a:spcAft>
            </a:pPr>
            <a:r>
              <a:rPr lang="en-US" dirty="0"/>
              <a:t>Rationale for old “broad, then deep” approach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economists have been surprised by profusion of local &amp; regional climate regulations</a:t>
            </a:r>
          </a:p>
          <a:p>
            <a:pPr>
              <a:spcAft>
                <a:spcPts val="1000"/>
              </a:spcAft>
            </a:pPr>
            <a:r>
              <a:rPr lang="en-US" dirty="0"/>
              <a:t>Now some may get stitched together – “deep, then broad”?</a:t>
            </a:r>
          </a:p>
        </p:txBody>
      </p:sp>
    </p:spTree>
    <p:extLst>
      <p:ext uri="{BB962C8B-B14F-4D97-AF65-F5344CB8AC3E}">
        <p14:creationId xmlns:p14="http://schemas.microsoft.com/office/powerpoint/2010/main" val="1481358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643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Bor</a:t>
            </a:r>
            <a:r>
              <a:rPr lang="en-US" dirty="0"/>
              <a:t>der Carbon Adjustments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5056944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To avoid leakage &amp; stay competitive, high-regulation places can impose border carbon adjustments</a:t>
            </a:r>
          </a:p>
          <a:p>
            <a:pPr>
              <a:spcAft>
                <a:spcPts val="1000"/>
              </a:spcAft>
            </a:pPr>
            <a:r>
              <a:rPr lang="en-US" dirty="0"/>
              <a:t>Tweak prices up on imports from low-regulation places to reflect “correct” regulated price because of embodied pollution</a:t>
            </a:r>
          </a:p>
        </p:txBody>
      </p:sp>
    </p:spTree>
    <p:extLst>
      <p:ext uri="{BB962C8B-B14F-4D97-AF65-F5344CB8AC3E}">
        <p14:creationId xmlns:p14="http://schemas.microsoft.com/office/powerpoint/2010/main" val="17179716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518494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760C6-2844-47E6-9B9D-7A7145017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1" y="984970"/>
            <a:ext cx="11202838" cy="529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2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2012</a:t>
            </a:r>
          </a:p>
        </p:txBody>
      </p:sp>
    </p:spTree>
    <p:extLst>
      <p:ext uri="{BB962C8B-B14F-4D97-AF65-F5344CB8AC3E}">
        <p14:creationId xmlns:p14="http://schemas.microsoft.com/office/powerpoint/2010/main" val="2090426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0043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50D610-11D1-4921-AE9C-F421743C8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94" y="1498124"/>
            <a:ext cx="10254012" cy="4678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37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181840" y="1781364"/>
            <a:ext cx="0" cy="381909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613213" y="1541570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20770337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064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65208"/>
            <a:ext cx="10722429" cy="4656860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Fortunately, a lot of action is happening – we need to double down!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8047777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Jacobson, Ph.D.</a:t>
            </a:r>
          </a:p>
          <a:p>
            <a:pPr marL="0" indent="0" algn="ctr">
              <a:buNone/>
            </a:pPr>
            <a:r>
              <a:rPr lang="en-US" dirty="0"/>
              <a:t>saj2@williams.edu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32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9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783963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2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15182</TotalTime>
  <Words>2613</Words>
  <Application>Microsoft Macintosh PowerPoint</Application>
  <PresentationFormat>Widescreen</PresentationFormat>
  <Paragraphs>352</Paragraphs>
  <Slides>58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Courier New</vt:lpstr>
      <vt:lpstr>Times New Roman</vt:lpstr>
      <vt:lpstr>Custom Design</vt:lpstr>
      <vt:lpstr>Climate Change Economics Sarah Jacobson, Ph.D. Williams College</vt:lpstr>
      <vt:lpstr>Credits and Disclaimer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Climate Change</vt:lpstr>
      <vt:lpstr>  A  Climate Change Ladder</vt:lpstr>
      <vt:lpstr>The Atmospheric Greenhouse Effect</vt:lpstr>
      <vt:lpstr>Greenhouse Gas Emissions 1990-2019</vt:lpstr>
      <vt:lpstr> Atmospheric CO2 Concentrations Up To Now</vt:lpstr>
      <vt:lpstr>Emissions Trajectories into the Future</vt:lpstr>
      <vt:lpstr>What Do Greenhouse Gas Emissions  Do to the Planet?</vt:lpstr>
      <vt:lpstr>These Changes Are Already Underway</vt:lpstr>
      <vt:lpstr>These Changes Are Already Underway</vt:lpstr>
      <vt:lpstr>Impacts of Climate Change</vt:lpstr>
      <vt:lpstr>How Climate Change Affects Humans</vt:lpstr>
      <vt:lpstr>Social Cost of Carbon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US Greenhouse Gas Emissions  by Economic Sector in 2021</vt:lpstr>
      <vt:lpstr>Energy Related Emissions Are Falling (though They Still Need to Fall Further)</vt:lpstr>
      <vt:lpstr>US Electricity Sources</vt:lpstr>
      <vt:lpstr>Which Emissions Should We Cut?</vt:lpstr>
      <vt:lpstr>Example Abatement Cost Curve        (Don’t trust these numbers, this is just to show the idea)</vt:lpstr>
      <vt:lpstr>Newer Estimated Abatement Cost Curve</vt:lpstr>
      <vt:lpstr>Newer Estimated Abatement Cost Curve</vt:lpstr>
      <vt:lpstr>Costs and Barriers Can Be Difficult to Assess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Offsets and “Net Zero”</vt:lpstr>
      <vt:lpstr>Leakage and Regulatory Interconnections</vt:lpstr>
      <vt:lpstr>Border Carbon Adjustments</vt:lpstr>
      <vt:lpstr>Climate Change Policy in Action</vt:lpstr>
      <vt:lpstr>Incentive-Based Climate Policies Right Now</vt:lpstr>
      <vt:lpstr>California’s Cap and Trade System Since 2012</vt:lpstr>
      <vt:lpstr>California’s AB32: Global Warming Solutions</vt:lpstr>
      <vt:lpstr>Change in California GDP, Population, and  GHG Emissions since 2000</vt:lpstr>
      <vt:lpstr>Projected trends in California’s emissions</vt:lpstr>
      <vt:lpstr> 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339</cp:revision>
  <cp:lastPrinted>2022-03-31T21:23:13Z</cp:lastPrinted>
  <dcterms:created xsi:type="dcterms:W3CDTF">2017-05-03T22:30:38Z</dcterms:created>
  <dcterms:modified xsi:type="dcterms:W3CDTF">2023-05-24T20:53:02Z</dcterms:modified>
</cp:coreProperties>
</file>