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353" r:id="rId2"/>
    <p:sldId id="327" r:id="rId3"/>
    <p:sldId id="415" r:id="rId4"/>
    <p:sldId id="383" r:id="rId5"/>
    <p:sldId id="430" r:id="rId6"/>
    <p:sldId id="1113" r:id="rId7"/>
    <p:sldId id="400" r:id="rId8"/>
    <p:sldId id="1072" r:id="rId9"/>
    <p:sldId id="389" r:id="rId10"/>
    <p:sldId id="4087" r:id="rId11"/>
    <p:sldId id="413" r:id="rId12"/>
    <p:sldId id="4094" r:id="rId13"/>
    <p:sldId id="1108" r:id="rId14"/>
    <p:sldId id="4159" r:id="rId15"/>
    <p:sldId id="1120" r:id="rId16"/>
    <p:sldId id="4086" r:id="rId17"/>
    <p:sldId id="4088" r:id="rId18"/>
    <p:sldId id="433" r:id="rId19"/>
    <p:sldId id="390" r:id="rId20"/>
    <p:sldId id="1110" r:id="rId21"/>
    <p:sldId id="1119" r:id="rId22"/>
    <p:sldId id="1116" r:id="rId23"/>
    <p:sldId id="1118" r:id="rId24"/>
    <p:sldId id="4095" r:id="rId25"/>
    <p:sldId id="394" r:id="rId26"/>
    <p:sldId id="4091" r:id="rId27"/>
    <p:sldId id="422" r:id="rId28"/>
    <p:sldId id="384" r:id="rId29"/>
    <p:sldId id="427" r:id="rId30"/>
    <p:sldId id="1076" r:id="rId31"/>
    <p:sldId id="450" r:id="rId32"/>
    <p:sldId id="449" r:id="rId33"/>
    <p:sldId id="1088" r:id="rId34"/>
    <p:sldId id="1077" r:id="rId35"/>
    <p:sldId id="438" r:id="rId36"/>
    <p:sldId id="359" r:id="rId37"/>
    <p:sldId id="385" r:id="rId38"/>
    <p:sldId id="452" r:id="rId39"/>
    <p:sldId id="262" r:id="rId40"/>
    <p:sldId id="266" r:id="rId41"/>
    <p:sldId id="1090" r:id="rId42"/>
    <p:sldId id="368" r:id="rId43"/>
    <p:sldId id="1197" r:id="rId44"/>
    <p:sldId id="38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094" autoAdjust="0"/>
    <p:restoredTop sz="94789"/>
  </p:normalViewPr>
  <p:slideViewPr>
    <p:cSldViewPr snapToGrid="0" snapToObjects="1">
      <p:cViewPr varScale="1">
        <p:scale>
          <a:sx n="95" d="100"/>
          <a:sy n="95" d="100"/>
        </p:scale>
        <p:origin x="192" y="6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3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4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6"/>
            <a:ext cx="7062537" cy="14860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Executive Director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National Economic Education Delegation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F80835F-FF24-8D4C-A7ED-C01A7B4F8F8B}"/>
              </a:ext>
            </a:extLst>
          </p:cNvPr>
          <p:cNvSpPr txBox="1">
            <a:spLocks/>
          </p:cNvSpPr>
          <p:nvPr/>
        </p:nvSpPr>
        <p:spPr>
          <a:xfrm>
            <a:off x="383004" y="5132965"/>
            <a:ext cx="6900038" cy="12538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Climate Corps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October 14, 2022</a:t>
            </a:r>
          </a:p>
        </p:txBody>
      </p:sp>
    </p:spTree>
    <p:extLst>
      <p:ext uri="{BB962C8B-B14F-4D97-AF65-F5344CB8AC3E}">
        <p14:creationId xmlns:p14="http://schemas.microsoft.com/office/powerpoint/2010/main" val="77553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97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Atm</a:t>
            </a:r>
            <a:r>
              <a:rPr lang="en-GB" dirty="0"/>
              <a:t>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 is California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96915" y="1471586"/>
            <a:ext cx="7295085" cy="41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$230/car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$42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out.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4" y="2494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Sou</a:t>
            </a:r>
            <a:r>
              <a:rPr lang="en-US" dirty="0"/>
              <a:t>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45" y="2494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Sou</a:t>
            </a:r>
            <a:r>
              <a:rPr lang="en-US" dirty="0"/>
              <a:t>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94" y="2494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Sou</a:t>
            </a:r>
            <a:r>
              <a:rPr lang="en-US" dirty="0"/>
              <a:t>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25" y="2626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BD3C7D-F6C0-1E1E-1911-FFEEF0A5D6A7}"/>
              </a:ext>
            </a:extLst>
          </p:cNvPr>
          <p:cNvSpPr/>
          <p:nvPr/>
        </p:nvSpPr>
        <p:spPr>
          <a:xfrm>
            <a:off x="2430966" y="1773044"/>
            <a:ext cx="1282390" cy="3176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60611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60611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sz="2800" dirty="0"/>
              <a:t>(Don’t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1462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B811-15B2-784C-BC9A-4A849EC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6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One</a:t>
            </a:r>
            <a:r>
              <a:rPr lang="en-US" sz="3800" dirty="0"/>
              <a:t> Thing: Cap and Trade vs.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1EB6-561C-3240-8B96-9A1DCEC2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735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Emissions regulations and Cap and Trade can work at cross purposes.</a:t>
            </a:r>
          </a:p>
          <a:p>
            <a:pPr lvl="1"/>
            <a:r>
              <a:rPr lang="en-US" dirty="0"/>
              <a:t>Regulations that lower emissions from big polluters…</a:t>
            </a:r>
          </a:p>
          <a:p>
            <a:pPr lvl="2"/>
            <a:r>
              <a:rPr lang="en-US" dirty="0"/>
              <a:t>Lower the demand for permits</a:t>
            </a:r>
          </a:p>
          <a:p>
            <a:pPr lvl="2"/>
            <a:r>
              <a:rPr lang="en-US" dirty="0"/>
              <a:t>Lowers the price of permits</a:t>
            </a:r>
          </a:p>
          <a:p>
            <a:pPr lvl="2"/>
            <a:r>
              <a:rPr lang="en-US" dirty="0"/>
              <a:t>Reduces incentives for other industries to cut emissions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Regulations can undermine the effectiveness of Cap and Trade.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same is not true of a carbon tax.</a:t>
            </a:r>
          </a:p>
          <a:p>
            <a:pPr lvl="1"/>
            <a:r>
              <a:rPr lang="en-US" dirty="0"/>
              <a:t>Though regulations might cut tax revenue, revenue is not the goal of the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9018-4AF1-D242-AADA-D838945D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09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</a:t>
            </a:r>
            <a:r>
              <a:rPr lang="en-US"/>
              <a:t>auto‐maker’s </a:t>
            </a:r>
            <a:r>
              <a:rPr lang="en-US" dirty="0"/>
              <a:t>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5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79616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54" y="23830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655781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64" y="238041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</a:t>
            </a:r>
            <a:r>
              <a:rPr lang="en-GB" dirty="0"/>
              <a:t>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generated.</a:t>
            </a:r>
            <a:endParaRPr lang="en-US" dirty="0"/>
          </a:p>
          <a:p>
            <a:endParaRPr lang="en-US" b="1" i="1" dirty="0">
              <a:sym typeface="Wingdings" panose="05000000000000000000" pitchFamily="2" charset="2"/>
            </a:endParaRP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85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sz="2800" dirty="0"/>
              <a:t>Damages estimated to be between: </a:t>
            </a:r>
            <a:r>
              <a:rPr lang="en-US" sz="2800" b="1" dirty="0">
                <a:solidFill>
                  <a:srgbClr val="C00000"/>
                </a:solidFill>
              </a:rPr>
              <a:t>7-20% of worldwide GDP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15139</TotalTime>
  <Words>1943</Words>
  <Application>Microsoft Macintosh PowerPoint</Application>
  <PresentationFormat>Widescreen</PresentationFormat>
  <Paragraphs>279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Custom Design</vt:lpstr>
      <vt:lpstr>Climate Change Economics  Jon Haveman, Ph.D.  Executive Director National Economic Education Delegation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The Atmospheric Greenhouse Effect</vt:lpstr>
      <vt:lpstr> Atmospheric CO2 Concentrations Up To Now</vt:lpstr>
      <vt:lpstr>What Do Greenhouse Gas Emissions  Do to the Planet?</vt:lpstr>
      <vt:lpstr>These Changes Are Already Underway</vt:lpstr>
      <vt:lpstr>How Damages Will Vary Globally: Mortality as an Example</vt:lpstr>
      <vt:lpstr>Impacts of Climate Change</vt:lpstr>
      <vt:lpstr>How Climate Change Affects Humans</vt:lpstr>
      <vt:lpstr>Social Cost of Carbon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Which Emissions Should We Cut?</vt:lpstr>
      <vt:lpstr>Example Abatement Cost Curve          (Don’t trust these numbers, this is just to show the idea)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One Thing: Cap and Trade vs. Carbon Tax</vt:lpstr>
      <vt:lpstr>Efficiency: CAFÉ vs Carbon Tax</vt:lpstr>
      <vt:lpstr>Examples of Other Policies that Reduce Emissions</vt:lpstr>
      <vt:lpstr>Atlanta and Barcelona Have Similar Populations  but Very Different Carbon Productivity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 Summary</vt:lpstr>
      <vt:lpstr> Thank you!</vt:lpstr>
      <vt:lpstr>Greenhouse Gas Emissions 1990-2019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318</cp:revision>
  <cp:lastPrinted>2022-03-31T21:23:13Z</cp:lastPrinted>
  <dcterms:created xsi:type="dcterms:W3CDTF">2017-05-03T22:30:38Z</dcterms:created>
  <dcterms:modified xsi:type="dcterms:W3CDTF">2022-10-14T15:17:51Z</dcterms:modified>
</cp:coreProperties>
</file>