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36"/>
  </p:notesMasterIdLst>
  <p:sldIdLst>
    <p:sldId id="434" r:id="rId2"/>
    <p:sldId id="328" r:id="rId3"/>
    <p:sldId id="439" r:id="rId4"/>
    <p:sldId id="1115" r:id="rId5"/>
    <p:sldId id="327" r:id="rId6"/>
    <p:sldId id="415" r:id="rId7"/>
    <p:sldId id="383" r:id="rId8"/>
    <p:sldId id="1113" r:id="rId9"/>
    <p:sldId id="400" r:id="rId10"/>
    <p:sldId id="382" r:id="rId11"/>
    <p:sldId id="1108" r:id="rId12"/>
    <p:sldId id="436" r:id="rId13"/>
    <p:sldId id="420" r:id="rId14"/>
    <p:sldId id="1107" r:id="rId15"/>
    <p:sldId id="390" r:id="rId16"/>
    <p:sldId id="1072" r:id="rId17"/>
    <p:sldId id="389" r:id="rId18"/>
    <p:sldId id="1110" r:id="rId19"/>
    <p:sldId id="394" r:id="rId20"/>
    <p:sldId id="422" r:id="rId21"/>
    <p:sldId id="384" r:id="rId22"/>
    <p:sldId id="427" r:id="rId23"/>
    <p:sldId id="1076" r:id="rId24"/>
    <p:sldId id="450" r:id="rId25"/>
    <p:sldId id="449" r:id="rId26"/>
    <p:sldId id="438" r:id="rId27"/>
    <p:sldId id="385" r:id="rId28"/>
    <p:sldId id="452" r:id="rId29"/>
    <p:sldId id="262" r:id="rId30"/>
    <p:sldId id="266" r:id="rId31"/>
    <p:sldId id="1090" r:id="rId32"/>
    <p:sldId id="1114" r:id="rId33"/>
    <p:sldId id="368" r:id="rId34"/>
    <p:sldId id="414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  <p:cmAuthor id="2" name="Jon Haveman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30942D"/>
    <a:srgbClr val="FFFFFF"/>
    <a:srgbClr val="000000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81" autoAdjust="0"/>
    <p:restoredTop sz="87211" autoAdjust="0"/>
  </p:normalViewPr>
  <p:slideViewPr>
    <p:cSldViewPr snapToGrid="0" snapToObjects="1">
      <p:cViewPr varScale="1">
        <p:scale>
          <a:sx n="81" d="100"/>
          <a:sy n="81" d="100"/>
        </p:scale>
        <p:origin x="192" y="8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4/1/21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26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1737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725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089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https://www.arb.ca.gov/newsrel/newsrelease.php?id=933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6157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https://www.c2es.org/content/california-cap-and-trade/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449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140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54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7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938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67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https://www.epa.gov/ghgemissions/sources-greenhouse-gas-emissions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711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McKinsey report: https://www.mckinsey.com/business-functions/sustainability/our-insights/impact-of-the-financial-crisis-on-carbon-economics-version-21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10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09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68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ts val="52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file:////Users/Jon/NEED%20Dropbox/Presentations/ClimateChange/images/California.png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saj2@williams.edu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eedelegation.org/testimonials.php" TargetMode="External"/><Relationship Id="rId4" Type="http://schemas.openxmlformats.org/officeDocument/2006/relationships/hyperlink" Target="mailto:Info@NEEDelegation.or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02E6E6B-9C4B-43FE-A679-3A6CF33BC5AB}"/>
              </a:ext>
            </a:extLst>
          </p:cNvPr>
          <p:cNvSpPr>
            <a:spLocks/>
          </p:cNvSpPr>
          <p:nvPr/>
        </p:nvSpPr>
        <p:spPr>
          <a:xfrm>
            <a:off x="2" y="984809"/>
            <a:ext cx="7828546" cy="3583676"/>
          </a:xfrm>
          <a:prstGeom prst="rect">
            <a:avLst/>
          </a:prstGeom>
          <a:solidFill>
            <a:srgbClr val="0C4C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83004" y="1892245"/>
            <a:ext cx="7062537" cy="1972307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Climate Change Economics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Sarah Jacobson, Ph.D.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Associate Professor of Economics at Williams College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B6362D-3436-4248-B2DA-E30B55F9D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548" y="1578950"/>
            <a:ext cx="4363452" cy="3017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98AAD0-1FBD-44D7-BD6B-404DA3676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8547" y="-281792"/>
            <a:ext cx="4363452" cy="29170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393848-B122-4854-87C8-B0B48BF5AE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8546" y="4581185"/>
            <a:ext cx="4363452" cy="2618071"/>
          </a:xfrm>
          <a:prstGeom prst="rect">
            <a:avLst/>
          </a:prstGeom>
        </p:spPr>
      </p:pic>
      <p:sp>
        <p:nvSpPr>
          <p:cNvPr id="19" name="Freeform 5">
            <a:extLst>
              <a:ext uri="{FF2B5EF4-FFF2-40B4-BE49-F238E27FC236}">
                <a16:creationId xmlns:a16="http://schemas.microsoft.com/office/drawing/2014/main" id="{38720C4B-64E6-401A-A92F-77EC0A3DC6A6}"/>
              </a:ext>
            </a:extLst>
          </p:cNvPr>
          <p:cNvSpPr>
            <a:spLocks noEditPoints="1"/>
          </p:cNvSpPr>
          <p:nvPr/>
        </p:nvSpPr>
        <p:spPr bwMode="auto">
          <a:xfrm>
            <a:off x="9435346" y="7199256"/>
            <a:ext cx="2306889" cy="2527456"/>
          </a:xfrm>
          <a:custGeom>
            <a:avLst/>
            <a:gdLst>
              <a:gd name="T0" fmla="*/ 8406 w 8591"/>
              <a:gd name="T1" fmla="*/ 2722 h 9395"/>
              <a:gd name="T2" fmla="*/ 7335 w 8591"/>
              <a:gd name="T3" fmla="*/ 6567 h 9395"/>
              <a:gd name="T4" fmla="*/ 5510 w 8591"/>
              <a:gd name="T5" fmla="*/ 6739 h 9395"/>
              <a:gd name="T6" fmla="*/ 4304 w 8591"/>
              <a:gd name="T7" fmla="*/ 2359 h 9395"/>
              <a:gd name="T8" fmla="*/ 6123 w 8591"/>
              <a:gd name="T9" fmla="*/ 57 h 9395"/>
              <a:gd name="T10" fmla="*/ 6378 w 8591"/>
              <a:gd name="T11" fmla="*/ 57 h 9395"/>
              <a:gd name="T12" fmla="*/ 8563 w 8591"/>
              <a:gd name="T13" fmla="*/ 2620 h 9395"/>
              <a:gd name="T14" fmla="*/ 185 w 8591"/>
              <a:gd name="T15" fmla="*/ 6673 h 9395"/>
              <a:gd name="T16" fmla="*/ 1255 w 8591"/>
              <a:gd name="T17" fmla="*/ 2828 h 9395"/>
              <a:gd name="T18" fmla="*/ 3080 w 8591"/>
              <a:gd name="T19" fmla="*/ 2656 h 9395"/>
              <a:gd name="T20" fmla="*/ 4287 w 8591"/>
              <a:gd name="T21" fmla="*/ 7036 h 9395"/>
              <a:gd name="T22" fmla="*/ 2467 w 8591"/>
              <a:gd name="T23" fmla="*/ 9339 h 9395"/>
              <a:gd name="T24" fmla="*/ 2212 w 8591"/>
              <a:gd name="T25" fmla="*/ 9339 h 9395"/>
              <a:gd name="T26" fmla="*/ 27 w 8591"/>
              <a:gd name="T27" fmla="*/ 6775 h 9395"/>
              <a:gd name="T28" fmla="*/ 4624 w 8591"/>
              <a:gd name="T29" fmla="*/ 5523 h 9395"/>
              <a:gd name="T30" fmla="*/ 4624 w 8591"/>
              <a:gd name="T31" fmla="*/ 4819 h 9395"/>
              <a:gd name="T32" fmla="*/ 4444 w 8591"/>
              <a:gd name="T33" fmla="*/ 5523 h 9395"/>
              <a:gd name="T34" fmla="*/ 3919 w 8591"/>
              <a:gd name="T35" fmla="*/ 4474 h 9395"/>
              <a:gd name="T36" fmla="*/ 4099 w 8591"/>
              <a:gd name="T37" fmla="*/ 3770 h 9395"/>
              <a:gd name="T38" fmla="*/ 3567 w 8591"/>
              <a:gd name="T39" fmla="*/ 4122 h 9395"/>
              <a:gd name="T40" fmla="*/ 4304 w 8591"/>
              <a:gd name="T41" fmla="*/ 6728 h 9395"/>
              <a:gd name="T42" fmla="*/ 4304 w 8591"/>
              <a:gd name="T43" fmla="*/ 2703 h 9395"/>
              <a:gd name="T44" fmla="*/ 4444 w 8591"/>
              <a:gd name="T45" fmla="*/ 4474 h 9395"/>
              <a:gd name="T46" fmla="*/ 5148 w 8591"/>
              <a:gd name="T47" fmla="*/ 3770 h 9395"/>
              <a:gd name="T48" fmla="*/ 5148 w 8591"/>
              <a:gd name="T49" fmla="*/ 3426 h 9395"/>
              <a:gd name="T50" fmla="*/ 4444 w 8591"/>
              <a:gd name="T51" fmla="*/ 3293 h 9395"/>
              <a:gd name="T52" fmla="*/ 4099 w 8591"/>
              <a:gd name="T53" fmla="*/ 3293 h 9395"/>
              <a:gd name="T54" fmla="*/ 3919 w 8591"/>
              <a:gd name="T55" fmla="*/ 3426 h 9395"/>
              <a:gd name="T56" fmla="*/ 3919 w 8591"/>
              <a:gd name="T57" fmla="*/ 4819 h 9395"/>
              <a:gd name="T58" fmla="*/ 4099 w 8591"/>
              <a:gd name="T59" fmla="*/ 5523 h 9395"/>
              <a:gd name="T60" fmla="*/ 3222 w 8591"/>
              <a:gd name="T61" fmla="*/ 5695 h 9395"/>
              <a:gd name="T62" fmla="*/ 4099 w 8591"/>
              <a:gd name="T63" fmla="*/ 5867 h 9395"/>
              <a:gd name="T64" fmla="*/ 4271 w 8591"/>
              <a:gd name="T65" fmla="*/ 6229 h 9395"/>
              <a:gd name="T66" fmla="*/ 4444 w 8591"/>
              <a:gd name="T67" fmla="*/ 5867 h 9395"/>
              <a:gd name="T68" fmla="*/ 5321 w 8591"/>
              <a:gd name="T69" fmla="*/ 5171 h 9395"/>
              <a:gd name="T70" fmla="*/ 4444 w 8591"/>
              <a:gd name="T71" fmla="*/ 4474 h 9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591" h="9395">
                <a:moveTo>
                  <a:pt x="8563" y="2620"/>
                </a:moveTo>
                <a:cubicBezTo>
                  <a:pt x="8535" y="2682"/>
                  <a:pt x="8474" y="2722"/>
                  <a:pt x="8406" y="2722"/>
                </a:cubicBezTo>
                <a:cubicBezTo>
                  <a:pt x="7335" y="2722"/>
                  <a:pt x="7335" y="2722"/>
                  <a:pt x="7335" y="2722"/>
                </a:cubicBezTo>
                <a:cubicBezTo>
                  <a:pt x="7335" y="6567"/>
                  <a:pt x="7335" y="6567"/>
                  <a:pt x="7335" y="6567"/>
                </a:cubicBezTo>
                <a:cubicBezTo>
                  <a:pt x="7335" y="6662"/>
                  <a:pt x="7258" y="6739"/>
                  <a:pt x="7163" y="6739"/>
                </a:cubicBezTo>
                <a:cubicBezTo>
                  <a:pt x="5510" y="6739"/>
                  <a:pt x="5510" y="6739"/>
                  <a:pt x="5510" y="6739"/>
                </a:cubicBezTo>
                <a:cubicBezTo>
                  <a:pt x="6199" y="6327"/>
                  <a:pt x="6661" y="5575"/>
                  <a:pt x="6661" y="4716"/>
                </a:cubicBezTo>
                <a:cubicBezTo>
                  <a:pt x="6661" y="3416"/>
                  <a:pt x="5603" y="2359"/>
                  <a:pt x="4304" y="2359"/>
                </a:cubicBezTo>
                <a:cubicBezTo>
                  <a:pt x="4208" y="2359"/>
                  <a:pt x="4113" y="2365"/>
                  <a:pt x="4020" y="2377"/>
                </a:cubicBezTo>
                <a:cubicBezTo>
                  <a:pt x="6123" y="57"/>
                  <a:pt x="6123" y="57"/>
                  <a:pt x="6123" y="57"/>
                </a:cubicBezTo>
                <a:cubicBezTo>
                  <a:pt x="6155" y="21"/>
                  <a:pt x="6202" y="0"/>
                  <a:pt x="6250" y="0"/>
                </a:cubicBezTo>
                <a:cubicBezTo>
                  <a:pt x="6299" y="0"/>
                  <a:pt x="6345" y="21"/>
                  <a:pt x="6378" y="57"/>
                </a:cubicBezTo>
                <a:cubicBezTo>
                  <a:pt x="8533" y="2434"/>
                  <a:pt x="8533" y="2434"/>
                  <a:pt x="8533" y="2434"/>
                </a:cubicBezTo>
                <a:cubicBezTo>
                  <a:pt x="8579" y="2485"/>
                  <a:pt x="8591" y="2558"/>
                  <a:pt x="8563" y="2620"/>
                </a:cubicBezTo>
                <a:close/>
                <a:moveTo>
                  <a:pt x="27" y="6775"/>
                </a:moveTo>
                <a:cubicBezTo>
                  <a:pt x="55" y="6713"/>
                  <a:pt x="117" y="6673"/>
                  <a:pt x="185" y="6673"/>
                </a:cubicBezTo>
                <a:cubicBezTo>
                  <a:pt x="1255" y="6673"/>
                  <a:pt x="1255" y="6673"/>
                  <a:pt x="1255" y="6673"/>
                </a:cubicBezTo>
                <a:cubicBezTo>
                  <a:pt x="1255" y="2828"/>
                  <a:pt x="1255" y="2828"/>
                  <a:pt x="1255" y="2828"/>
                </a:cubicBezTo>
                <a:cubicBezTo>
                  <a:pt x="1255" y="2733"/>
                  <a:pt x="1332" y="2656"/>
                  <a:pt x="1427" y="2656"/>
                </a:cubicBezTo>
                <a:cubicBezTo>
                  <a:pt x="3080" y="2656"/>
                  <a:pt x="3080" y="2656"/>
                  <a:pt x="3080" y="2656"/>
                </a:cubicBezTo>
                <a:cubicBezTo>
                  <a:pt x="2392" y="3068"/>
                  <a:pt x="1930" y="3821"/>
                  <a:pt x="1930" y="4679"/>
                </a:cubicBezTo>
                <a:cubicBezTo>
                  <a:pt x="1930" y="5979"/>
                  <a:pt x="2987" y="7036"/>
                  <a:pt x="4287" y="7036"/>
                </a:cubicBezTo>
                <a:cubicBezTo>
                  <a:pt x="4383" y="7036"/>
                  <a:pt x="4477" y="7030"/>
                  <a:pt x="4570" y="7019"/>
                </a:cubicBezTo>
                <a:cubicBezTo>
                  <a:pt x="2467" y="9339"/>
                  <a:pt x="2467" y="9339"/>
                  <a:pt x="2467" y="9339"/>
                </a:cubicBezTo>
                <a:cubicBezTo>
                  <a:pt x="2435" y="9375"/>
                  <a:pt x="2388" y="9395"/>
                  <a:pt x="2340" y="9395"/>
                </a:cubicBezTo>
                <a:cubicBezTo>
                  <a:pt x="2291" y="9395"/>
                  <a:pt x="2245" y="9375"/>
                  <a:pt x="2212" y="9339"/>
                </a:cubicBezTo>
                <a:cubicBezTo>
                  <a:pt x="57" y="6961"/>
                  <a:pt x="57" y="6961"/>
                  <a:pt x="57" y="6961"/>
                </a:cubicBezTo>
                <a:cubicBezTo>
                  <a:pt x="11" y="6910"/>
                  <a:pt x="0" y="6838"/>
                  <a:pt x="27" y="6775"/>
                </a:cubicBezTo>
                <a:close/>
                <a:moveTo>
                  <a:pt x="4444" y="5523"/>
                </a:moveTo>
                <a:cubicBezTo>
                  <a:pt x="4624" y="5523"/>
                  <a:pt x="4624" y="5523"/>
                  <a:pt x="4624" y="5523"/>
                </a:cubicBezTo>
                <a:cubicBezTo>
                  <a:pt x="4818" y="5523"/>
                  <a:pt x="4976" y="5365"/>
                  <a:pt x="4976" y="5171"/>
                </a:cubicBezTo>
                <a:cubicBezTo>
                  <a:pt x="4976" y="4977"/>
                  <a:pt x="4818" y="4819"/>
                  <a:pt x="4624" y="4819"/>
                </a:cubicBezTo>
                <a:cubicBezTo>
                  <a:pt x="4444" y="4819"/>
                  <a:pt x="4444" y="4819"/>
                  <a:pt x="4444" y="4819"/>
                </a:cubicBezTo>
                <a:lnTo>
                  <a:pt x="4444" y="5523"/>
                </a:lnTo>
                <a:close/>
                <a:moveTo>
                  <a:pt x="3567" y="4122"/>
                </a:moveTo>
                <a:cubicBezTo>
                  <a:pt x="3567" y="4316"/>
                  <a:pt x="3725" y="4474"/>
                  <a:pt x="3919" y="4474"/>
                </a:cubicBezTo>
                <a:cubicBezTo>
                  <a:pt x="4099" y="4474"/>
                  <a:pt x="4099" y="4474"/>
                  <a:pt x="4099" y="4474"/>
                </a:cubicBezTo>
                <a:cubicBezTo>
                  <a:pt x="4099" y="3770"/>
                  <a:pt x="4099" y="3770"/>
                  <a:pt x="4099" y="3770"/>
                </a:cubicBezTo>
                <a:cubicBezTo>
                  <a:pt x="3919" y="3770"/>
                  <a:pt x="3919" y="3770"/>
                  <a:pt x="3919" y="3770"/>
                </a:cubicBezTo>
                <a:cubicBezTo>
                  <a:pt x="3725" y="3770"/>
                  <a:pt x="3567" y="3928"/>
                  <a:pt x="3567" y="4122"/>
                </a:cubicBezTo>
                <a:close/>
                <a:moveTo>
                  <a:pt x="6316" y="4716"/>
                </a:moveTo>
                <a:cubicBezTo>
                  <a:pt x="6316" y="5825"/>
                  <a:pt x="5413" y="6728"/>
                  <a:pt x="4304" y="6728"/>
                </a:cubicBezTo>
                <a:cubicBezTo>
                  <a:pt x="3194" y="6728"/>
                  <a:pt x="2291" y="5825"/>
                  <a:pt x="2291" y="4716"/>
                </a:cubicBezTo>
                <a:cubicBezTo>
                  <a:pt x="2291" y="3606"/>
                  <a:pt x="3194" y="2703"/>
                  <a:pt x="4304" y="2703"/>
                </a:cubicBezTo>
                <a:cubicBezTo>
                  <a:pt x="5413" y="2703"/>
                  <a:pt x="6316" y="3606"/>
                  <a:pt x="6316" y="4716"/>
                </a:cubicBezTo>
                <a:close/>
                <a:moveTo>
                  <a:pt x="4444" y="4474"/>
                </a:moveTo>
                <a:cubicBezTo>
                  <a:pt x="4444" y="3770"/>
                  <a:pt x="4444" y="3770"/>
                  <a:pt x="4444" y="3770"/>
                </a:cubicBezTo>
                <a:cubicBezTo>
                  <a:pt x="5148" y="3770"/>
                  <a:pt x="5148" y="3770"/>
                  <a:pt x="5148" y="3770"/>
                </a:cubicBezTo>
                <a:cubicBezTo>
                  <a:pt x="5243" y="3770"/>
                  <a:pt x="5321" y="3693"/>
                  <a:pt x="5321" y="3598"/>
                </a:cubicBezTo>
                <a:cubicBezTo>
                  <a:pt x="5321" y="3503"/>
                  <a:pt x="5243" y="3426"/>
                  <a:pt x="5148" y="3426"/>
                </a:cubicBezTo>
                <a:cubicBezTo>
                  <a:pt x="4444" y="3426"/>
                  <a:pt x="4444" y="3426"/>
                  <a:pt x="4444" y="3426"/>
                </a:cubicBezTo>
                <a:cubicBezTo>
                  <a:pt x="4444" y="3293"/>
                  <a:pt x="4444" y="3293"/>
                  <a:pt x="4444" y="3293"/>
                </a:cubicBezTo>
                <a:cubicBezTo>
                  <a:pt x="4444" y="3198"/>
                  <a:pt x="4367" y="3121"/>
                  <a:pt x="4271" y="3121"/>
                </a:cubicBezTo>
                <a:cubicBezTo>
                  <a:pt x="4176" y="3121"/>
                  <a:pt x="4099" y="3198"/>
                  <a:pt x="4099" y="3293"/>
                </a:cubicBezTo>
                <a:cubicBezTo>
                  <a:pt x="4099" y="3426"/>
                  <a:pt x="4099" y="3426"/>
                  <a:pt x="4099" y="3426"/>
                </a:cubicBezTo>
                <a:cubicBezTo>
                  <a:pt x="3919" y="3426"/>
                  <a:pt x="3919" y="3426"/>
                  <a:pt x="3919" y="3426"/>
                </a:cubicBezTo>
                <a:cubicBezTo>
                  <a:pt x="3535" y="3426"/>
                  <a:pt x="3222" y="3738"/>
                  <a:pt x="3222" y="4122"/>
                </a:cubicBezTo>
                <a:cubicBezTo>
                  <a:pt x="3222" y="4506"/>
                  <a:pt x="3535" y="4819"/>
                  <a:pt x="3919" y="4819"/>
                </a:cubicBezTo>
                <a:cubicBezTo>
                  <a:pt x="4099" y="4819"/>
                  <a:pt x="4099" y="4819"/>
                  <a:pt x="4099" y="4819"/>
                </a:cubicBezTo>
                <a:cubicBezTo>
                  <a:pt x="4099" y="5523"/>
                  <a:pt x="4099" y="5523"/>
                  <a:pt x="4099" y="5523"/>
                </a:cubicBezTo>
                <a:cubicBezTo>
                  <a:pt x="3394" y="5523"/>
                  <a:pt x="3394" y="5523"/>
                  <a:pt x="3394" y="5523"/>
                </a:cubicBezTo>
                <a:cubicBezTo>
                  <a:pt x="3299" y="5523"/>
                  <a:pt x="3222" y="5600"/>
                  <a:pt x="3222" y="5695"/>
                </a:cubicBezTo>
                <a:cubicBezTo>
                  <a:pt x="3222" y="5790"/>
                  <a:pt x="3299" y="5867"/>
                  <a:pt x="3394" y="5867"/>
                </a:cubicBezTo>
                <a:cubicBezTo>
                  <a:pt x="4099" y="5867"/>
                  <a:pt x="4099" y="5867"/>
                  <a:pt x="4099" y="5867"/>
                </a:cubicBezTo>
                <a:cubicBezTo>
                  <a:pt x="4099" y="6056"/>
                  <a:pt x="4099" y="6056"/>
                  <a:pt x="4099" y="6056"/>
                </a:cubicBezTo>
                <a:cubicBezTo>
                  <a:pt x="4099" y="6152"/>
                  <a:pt x="4176" y="6229"/>
                  <a:pt x="4271" y="6229"/>
                </a:cubicBezTo>
                <a:cubicBezTo>
                  <a:pt x="4367" y="6229"/>
                  <a:pt x="4444" y="6152"/>
                  <a:pt x="4444" y="6056"/>
                </a:cubicBezTo>
                <a:cubicBezTo>
                  <a:pt x="4444" y="5867"/>
                  <a:pt x="4444" y="5867"/>
                  <a:pt x="4444" y="5867"/>
                </a:cubicBezTo>
                <a:cubicBezTo>
                  <a:pt x="4624" y="5867"/>
                  <a:pt x="4624" y="5867"/>
                  <a:pt x="4624" y="5867"/>
                </a:cubicBezTo>
                <a:cubicBezTo>
                  <a:pt x="5008" y="5867"/>
                  <a:pt x="5321" y="5555"/>
                  <a:pt x="5321" y="5171"/>
                </a:cubicBezTo>
                <a:cubicBezTo>
                  <a:pt x="5321" y="4787"/>
                  <a:pt x="5008" y="4474"/>
                  <a:pt x="4624" y="4474"/>
                </a:cubicBezTo>
                <a:cubicBezTo>
                  <a:pt x="4444" y="4474"/>
                  <a:pt x="4444" y="4474"/>
                  <a:pt x="4444" y="4474"/>
                </a:cubicBezTo>
                <a:close/>
              </a:path>
            </a:pathLst>
          </a:custGeom>
          <a:solidFill>
            <a:srgbClr val="FFFFFF">
              <a:alpha val="9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0B17271-313F-4721-92A0-E42E438343C5}"/>
              </a:ext>
            </a:extLst>
          </p:cNvPr>
          <p:cNvGrpSpPr>
            <a:grpSpLocks/>
          </p:cNvGrpSpPr>
          <p:nvPr/>
        </p:nvGrpSpPr>
        <p:grpSpPr>
          <a:xfrm>
            <a:off x="8278311" y="1672215"/>
            <a:ext cx="3463924" cy="3460751"/>
            <a:chOff x="4004680" y="3397250"/>
            <a:chExt cx="3463924" cy="3460751"/>
          </a:xfrm>
          <a:solidFill>
            <a:srgbClr val="FFFFFF">
              <a:alpha val="50196"/>
            </a:srgbClr>
          </a:solidFill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5DC81779-D66D-43DB-BA9D-48AE8CA577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1830" y="5762625"/>
              <a:ext cx="576262" cy="1095375"/>
            </a:xfrm>
            <a:custGeom>
              <a:avLst/>
              <a:gdLst>
                <a:gd name="T0" fmla="*/ 1011 w 1124"/>
                <a:gd name="T1" fmla="*/ 0 h 2134"/>
                <a:gd name="T2" fmla="*/ 1011 w 1124"/>
                <a:gd name="T3" fmla="*/ 0 h 2134"/>
                <a:gd name="T4" fmla="*/ 113 w 1124"/>
                <a:gd name="T5" fmla="*/ 0 h 2134"/>
                <a:gd name="T6" fmla="*/ 0 w 1124"/>
                <a:gd name="T7" fmla="*/ 112 h 2134"/>
                <a:gd name="T8" fmla="*/ 0 w 1124"/>
                <a:gd name="T9" fmla="*/ 112 h 2134"/>
                <a:gd name="T10" fmla="*/ 0 w 1124"/>
                <a:gd name="T11" fmla="*/ 2022 h 2134"/>
                <a:gd name="T12" fmla="*/ 113 w 1124"/>
                <a:gd name="T13" fmla="*/ 2134 h 2134"/>
                <a:gd name="T14" fmla="*/ 113 w 1124"/>
                <a:gd name="T15" fmla="*/ 2134 h 2134"/>
                <a:gd name="T16" fmla="*/ 1011 w 1124"/>
                <a:gd name="T17" fmla="*/ 2134 h 2134"/>
                <a:gd name="T18" fmla="*/ 1124 w 1124"/>
                <a:gd name="T19" fmla="*/ 2022 h 2134"/>
                <a:gd name="T20" fmla="*/ 1124 w 1124"/>
                <a:gd name="T21" fmla="*/ 2022 h 2134"/>
                <a:gd name="T22" fmla="*/ 1124 w 1124"/>
                <a:gd name="T23" fmla="*/ 112 h 2134"/>
                <a:gd name="T24" fmla="*/ 1011 w 1124"/>
                <a:gd name="T25" fmla="*/ 0 h 2134"/>
                <a:gd name="T26" fmla="*/ 899 w 1124"/>
                <a:gd name="T27" fmla="*/ 1910 h 2134"/>
                <a:gd name="T28" fmla="*/ 225 w 1124"/>
                <a:gd name="T29" fmla="*/ 1910 h 2134"/>
                <a:gd name="T30" fmla="*/ 225 w 1124"/>
                <a:gd name="T31" fmla="*/ 225 h 2134"/>
                <a:gd name="T32" fmla="*/ 899 w 1124"/>
                <a:gd name="T33" fmla="*/ 225 h 2134"/>
                <a:gd name="T34" fmla="*/ 899 w 1124"/>
                <a:gd name="T35" fmla="*/ 1910 h 2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4" h="2134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1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022"/>
                    <a:pt x="0" y="2022"/>
                    <a:pt x="0" y="2022"/>
                  </a:cubicBezTo>
                  <a:cubicBezTo>
                    <a:pt x="0" y="2084"/>
                    <a:pt x="51" y="2134"/>
                    <a:pt x="113" y="2134"/>
                  </a:cubicBezTo>
                  <a:cubicBezTo>
                    <a:pt x="113" y="2134"/>
                    <a:pt x="113" y="2134"/>
                    <a:pt x="113" y="2134"/>
                  </a:cubicBezTo>
                  <a:cubicBezTo>
                    <a:pt x="1011" y="2134"/>
                    <a:pt x="1011" y="2134"/>
                    <a:pt x="1011" y="2134"/>
                  </a:cubicBezTo>
                  <a:cubicBezTo>
                    <a:pt x="1073" y="2134"/>
                    <a:pt x="1124" y="2084"/>
                    <a:pt x="1124" y="2022"/>
                  </a:cubicBezTo>
                  <a:cubicBezTo>
                    <a:pt x="1124" y="2022"/>
                    <a:pt x="1124" y="2022"/>
                    <a:pt x="1124" y="2022"/>
                  </a:cubicBezTo>
                  <a:cubicBezTo>
                    <a:pt x="1124" y="112"/>
                    <a:pt x="1124" y="112"/>
                    <a:pt x="1124" y="112"/>
                  </a:cubicBezTo>
                  <a:cubicBezTo>
                    <a:pt x="1124" y="50"/>
                    <a:pt x="1073" y="0"/>
                    <a:pt x="1011" y="0"/>
                  </a:cubicBezTo>
                  <a:close/>
                  <a:moveTo>
                    <a:pt x="899" y="1910"/>
                  </a:moveTo>
                  <a:cubicBezTo>
                    <a:pt x="225" y="1910"/>
                    <a:pt x="225" y="1910"/>
                    <a:pt x="225" y="1910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19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A92E8174-E6D5-4220-9070-B49E6E5F8B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6692" y="5300663"/>
              <a:ext cx="576262" cy="1557338"/>
            </a:xfrm>
            <a:custGeom>
              <a:avLst/>
              <a:gdLst>
                <a:gd name="T0" fmla="*/ 1011 w 1123"/>
                <a:gd name="T1" fmla="*/ 0 h 3032"/>
                <a:gd name="T2" fmla="*/ 1011 w 1123"/>
                <a:gd name="T3" fmla="*/ 0 h 3032"/>
                <a:gd name="T4" fmla="*/ 112 w 1123"/>
                <a:gd name="T5" fmla="*/ 0 h 3032"/>
                <a:gd name="T6" fmla="*/ 0 w 1123"/>
                <a:gd name="T7" fmla="*/ 112 h 3032"/>
                <a:gd name="T8" fmla="*/ 0 w 1123"/>
                <a:gd name="T9" fmla="*/ 112 h 3032"/>
                <a:gd name="T10" fmla="*/ 0 w 1123"/>
                <a:gd name="T11" fmla="*/ 2920 h 3032"/>
                <a:gd name="T12" fmla="*/ 112 w 1123"/>
                <a:gd name="T13" fmla="*/ 3032 h 3032"/>
                <a:gd name="T14" fmla="*/ 112 w 1123"/>
                <a:gd name="T15" fmla="*/ 3032 h 3032"/>
                <a:gd name="T16" fmla="*/ 1011 w 1123"/>
                <a:gd name="T17" fmla="*/ 3032 h 3032"/>
                <a:gd name="T18" fmla="*/ 1123 w 1123"/>
                <a:gd name="T19" fmla="*/ 2920 h 3032"/>
                <a:gd name="T20" fmla="*/ 1123 w 1123"/>
                <a:gd name="T21" fmla="*/ 2920 h 3032"/>
                <a:gd name="T22" fmla="*/ 1123 w 1123"/>
                <a:gd name="T23" fmla="*/ 112 h 3032"/>
                <a:gd name="T24" fmla="*/ 1011 w 1123"/>
                <a:gd name="T25" fmla="*/ 0 h 3032"/>
                <a:gd name="T26" fmla="*/ 898 w 1123"/>
                <a:gd name="T27" fmla="*/ 2808 h 3032"/>
                <a:gd name="T28" fmla="*/ 224 w 1123"/>
                <a:gd name="T29" fmla="*/ 2808 h 3032"/>
                <a:gd name="T30" fmla="*/ 224 w 1123"/>
                <a:gd name="T31" fmla="*/ 224 h 3032"/>
                <a:gd name="T32" fmla="*/ 898 w 1123"/>
                <a:gd name="T33" fmla="*/ 224 h 3032"/>
                <a:gd name="T34" fmla="*/ 898 w 1123"/>
                <a:gd name="T35" fmla="*/ 2808 h 3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3032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920"/>
                    <a:pt x="0" y="2920"/>
                    <a:pt x="0" y="2920"/>
                  </a:cubicBezTo>
                  <a:cubicBezTo>
                    <a:pt x="0" y="2982"/>
                    <a:pt x="50" y="3032"/>
                    <a:pt x="112" y="3032"/>
                  </a:cubicBezTo>
                  <a:cubicBezTo>
                    <a:pt x="112" y="3032"/>
                    <a:pt x="112" y="3032"/>
                    <a:pt x="112" y="3032"/>
                  </a:cubicBezTo>
                  <a:cubicBezTo>
                    <a:pt x="1011" y="3032"/>
                    <a:pt x="1011" y="3032"/>
                    <a:pt x="1011" y="3032"/>
                  </a:cubicBezTo>
                  <a:cubicBezTo>
                    <a:pt x="1073" y="3032"/>
                    <a:pt x="1123" y="2982"/>
                    <a:pt x="1123" y="2920"/>
                  </a:cubicBezTo>
                  <a:cubicBezTo>
                    <a:pt x="1123" y="2920"/>
                    <a:pt x="1123" y="2920"/>
                    <a:pt x="1123" y="2920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8" y="2808"/>
                  </a:moveTo>
                  <a:cubicBezTo>
                    <a:pt x="224" y="2808"/>
                    <a:pt x="224" y="2808"/>
                    <a:pt x="224" y="280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898" y="224"/>
                    <a:pt x="898" y="224"/>
                    <a:pt x="898" y="224"/>
                  </a:cubicBezTo>
                  <a:lnTo>
                    <a:pt x="898" y="28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28390D92-C6A8-4A2C-A64C-4BCC0A1BA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44542" y="5589588"/>
              <a:ext cx="576262" cy="1268413"/>
            </a:xfrm>
            <a:custGeom>
              <a:avLst/>
              <a:gdLst>
                <a:gd name="T0" fmla="*/ 1011 w 1123"/>
                <a:gd name="T1" fmla="*/ 0 h 2471"/>
                <a:gd name="T2" fmla="*/ 1011 w 1123"/>
                <a:gd name="T3" fmla="*/ 0 h 2471"/>
                <a:gd name="T4" fmla="*/ 112 w 1123"/>
                <a:gd name="T5" fmla="*/ 0 h 2471"/>
                <a:gd name="T6" fmla="*/ 0 w 1123"/>
                <a:gd name="T7" fmla="*/ 112 h 2471"/>
                <a:gd name="T8" fmla="*/ 0 w 1123"/>
                <a:gd name="T9" fmla="*/ 112 h 2471"/>
                <a:gd name="T10" fmla="*/ 0 w 1123"/>
                <a:gd name="T11" fmla="*/ 2359 h 2471"/>
                <a:gd name="T12" fmla="*/ 112 w 1123"/>
                <a:gd name="T13" fmla="*/ 2471 h 2471"/>
                <a:gd name="T14" fmla="*/ 112 w 1123"/>
                <a:gd name="T15" fmla="*/ 2471 h 2471"/>
                <a:gd name="T16" fmla="*/ 1011 w 1123"/>
                <a:gd name="T17" fmla="*/ 2471 h 2471"/>
                <a:gd name="T18" fmla="*/ 1123 w 1123"/>
                <a:gd name="T19" fmla="*/ 2359 h 2471"/>
                <a:gd name="T20" fmla="*/ 1123 w 1123"/>
                <a:gd name="T21" fmla="*/ 2359 h 2471"/>
                <a:gd name="T22" fmla="*/ 1123 w 1123"/>
                <a:gd name="T23" fmla="*/ 112 h 2471"/>
                <a:gd name="T24" fmla="*/ 1011 w 1123"/>
                <a:gd name="T25" fmla="*/ 0 h 2471"/>
                <a:gd name="T26" fmla="*/ 899 w 1123"/>
                <a:gd name="T27" fmla="*/ 2247 h 2471"/>
                <a:gd name="T28" fmla="*/ 225 w 1123"/>
                <a:gd name="T29" fmla="*/ 2247 h 2471"/>
                <a:gd name="T30" fmla="*/ 225 w 1123"/>
                <a:gd name="T31" fmla="*/ 225 h 2471"/>
                <a:gd name="T32" fmla="*/ 899 w 1123"/>
                <a:gd name="T33" fmla="*/ 225 h 2471"/>
                <a:gd name="T34" fmla="*/ 899 w 1123"/>
                <a:gd name="T35" fmla="*/ 2247 h 2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2471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359"/>
                    <a:pt x="0" y="2359"/>
                    <a:pt x="0" y="2359"/>
                  </a:cubicBezTo>
                  <a:cubicBezTo>
                    <a:pt x="0" y="2421"/>
                    <a:pt x="50" y="2471"/>
                    <a:pt x="112" y="2471"/>
                  </a:cubicBezTo>
                  <a:cubicBezTo>
                    <a:pt x="112" y="2471"/>
                    <a:pt x="112" y="2471"/>
                    <a:pt x="112" y="2471"/>
                  </a:cubicBezTo>
                  <a:cubicBezTo>
                    <a:pt x="1011" y="2471"/>
                    <a:pt x="1011" y="2471"/>
                    <a:pt x="1011" y="2471"/>
                  </a:cubicBezTo>
                  <a:cubicBezTo>
                    <a:pt x="1073" y="2471"/>
                    <a:pt x="1123" y="2421"/>
                    <a:pt x="1123" y="2359"/>
                  </a:cubicBezTo>
                  <a:cubicBezTo>
                    <a:pt x="1123" y="2359"/>
                    <a:pt x="1123" y="2359"/>
                    <a:pt x="1123" y="2359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9" y="2247"/>
                  </a:moveTo>
                  <a:cubicBezTo>
                    <a:pt x="225" y="2247"/>
                    <a:pt x="225" y="2247"/>
                    <a:pt x="225" y="2247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22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7D27C845-CBE7-4156-8521-ACB929FE56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3980" y="4897438"/>
              <a:ext cx="576262" cy="1960563"/>
            </a:xfrm>
            <a:custGeom>
              <a:avLst/>
              <a:gdLst>
                <a:gd name="T0" fmla="*/ 1011 w 1123"/>
                <a:gd name="T1" fmla="*/ 0 h 3819"/>
                <a:gd name="T2" fmla="*/ 1011 w 1123"/>
                <a:gd name="T3" fmla="*/ 0 h 3819"/>
                <a:gd name="T4" fmla="*/ 113 w 1123"/>
                <a:gd name="T5" fmla="*/ 0 h 3819"/>
                <a:gd name="T6" fmla="*/ 0 w 1123"/>
                <a:gd name="T7" fmla="*/ 113 h 3819"/>
                <a:gd name="T8" fmla="*/ 0 w 1123"/>
                <a:gd name="T9" fmla="*/ 113 h 3819"/>
                <a:gd name="T10" fmla="*/ 0 w 1123"/>
                <a:gd name="T11" fmla="*/ 3707 h 3819"/>
                <a:gd name="T12" fmla="*/ 112 w 1123"/>
                <a:gd name="T13" fmla="*/ 3819 h 3819"/>
                <a:gd name="T14" fmla="*/ 113 w 1123"/>
                <a:gd name="T15" fmla="*/ 3819 h 3819"/>
                <a:gd name="T16" fmla="*/ 1011 w 1123"/>
                <a:gd name="T17" fmla="*/ 3819 h 3819"/>
                <a:gd name="T18" fmla="*/ 1123 w 1123"/>
                <a:gd name="T19" fmla="*/ 3707 h 3819"/>
                <a:gd name="T20" fmla="*/ 1123 w 1123"/>
                <a:gd name="T21" fmla="*/ 3707 h 3819"/>
                <a:gd name="T22" fmla="*/ 1123 w 1123"/>
                <a:gd name="T23" fmla="*/ 113 h 3819"/>
                <a:gd name="T24" fmla="*/ 1011 w 1123"/>
                <a:gd name="T25" fmla="*/ 0 h 3819"/>
                <a:gd name="T26" fmla="*/ 899 w 1123"/>
                <a:gd name="T27" fmla="*/ 3595 h 3819"/>
                <a:gd name="T28" fmla="*/ 225 w 1123"/>
                <a:gd name="T29" fmla="*/ 3595 h 3819"/>
                <a:gd name="T30" fmla="*/ 225 w 1123"/>
                <a:gd name="T31" fmla="*/ 225 h 3819"/>
                <a:gd name="T32" fmla="*/ 899 w 1123"/>
                <a:gd name="T33" fmla="*/ 225 h 3819"/>
                <a:gd name="T34" fmla="*/ 899 w 1123"/>
                <a:gd name="T35" fmla="*/ 3595 h 3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3819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0" y="0"/>
                    <a:pt x="0" y="51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3707"/>
                    <a:pt x="0" y="3707"/>
                    <a:pt x="0" y="3707"/>
                  </a:cubicBezTo>
                  <a:cubicBezTo>
                    <a:pt x="0" y="3769"/>
                    <a:pt x="50" y="3819"/>
                    <a:pt x="112" y="3819"/>
                  </a:cubicBezTo>
                  <a:cubicBezTo>
                    <a:pt x="112" y="3819"/>
                    <a:pt x="112" y="3819"/>
                    <a:pt x="113" y="3819"/>
                  </a:cubicBezTo>
                  <a:cubicBezTo>
                    <a:pt x="1011" y="3819"/>
                    <a:pt x="1011" y="3819"/>
                    <a:pt x="1011" y="3819"/>
                  </a:cubicBezTo>
                  <a:cubicBezTo>
                    <a:pt x="1073" y="3819"/>
                    <a:pt x="1123" y="3769"/>
                    <a:pt x="1123" y="3707"/>
                  </a:cubicBezTo>
                  <a:cubicBezTo>
                    <a:pt x="1123" y="3707"/>
                    <a:pt x="1123" y="3707"/>
                    <a:pt x="1123" y="3707"/>
                  </a:cubicBezTo>
                  <a:cubicBezTo>
                    <a:pt x="1123" y="113"/>
                    <a:pt x="1123" y="113"/>
                    <a:pt x="1123" y="113"/>
                  </a:cubicBezTo>
                  <a:cubicBezTo>
                    <a:pt x="1123" y="51"/>
                    <a:pt x="1073" y="0"/>
                    <a:pt x="1011" y="0"/>
                  </a:cubicBezTo>
                  <a:close/>
                  <a:moveTo>
                    <a:pt x="899" y="3595"/>
                  </a:moveTo>
                  <a:cubicBezTo>
                    <a:pt x="225" y="3595"/>
                    <a:pt x="225" y="3595"/>
                    <a:pt x="225" y="3595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35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88EDB3AB-D6EA-4EC3-96D3-08A9E47A2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7254" y="6051550"/>
              <a:ext cx="576262" cy="806450"/>
            </a:xfrm>
            <a:custGeom>
              <a:avLst/>
              <a:gdLst>
                <a:gd name="T0" fmla="*/ 1011 w 1123"/>
                <a:gd name="T1" fmla="*/ 0 h 1572"/>
                <a:gd name="T2" fmla="*/ 1011 w 1123"/>
                <a:gd name="T3" fmla="*/ 0 h 1572"/>
                <a:gd name="T4" fmla="*/ 112 w 1123"/>
                <a:gd name="T5" fmla="*/ 0 h 1572"/>
                <a:gd name="T6" fmla="*/ 0 w 1123"/>
                <a:gd name="T7" fmla="*/ 112 h 1572"/>
                <a:gd name="T8" fmla="*/ 0 w 1123"/>
                <a:gd name="T9" fmla="*/ 112 h 1572"/>
                <a:gd name="T10" fmla="*/ 0 w 1123"/>
                <a:gd name="T11" fmla="*/ 1460 h 1572"/>
                <a:gd name="T12" fmla="*/ 112 w 1123"/>
                <a:gd name="T13" fmla="*/ 1572 h 1572"/>
                <a:gd name="T14" fmla="*/ 112 w 1123"/>
                <a:gd name="T15" fmla="*/ 1572 h 1572"/>
                <a:gd name="T16" fmla="*/ 1011 w 1123"/>
                <a:gd name="T17" fmla="*/ 1572 h 1572"/>
                <a:gd name="T18" fmla="*/ 1123 w 1123"/>
                <a:gd name="T19" fmla="*/ 1460 h 1572"/>
                <a:gd name="T20" fmla="*/ 1123 w 1123"/>
                <a:gd name="T21" fmla="*/ 1460 h 1572"/>
                <a:gd name="T22" fmla="*/ 1123 w 1123"/>
                <a:gd name="T23" fmla="*/ 112 h 1572"/>
                <a:gd name="T24" fmla="*/ 1011 w 1123"/>
                <a:gd name="T25" fmla="*/ 0 h 1572"/>
                <a:gd name="T26" fmla="*/ 898 w 1123"/>
                <a:gd name="T27" fmla="*/ 1348 h 1572"/>
                <a:gd name="T28" fmla="*/ 224 w 1123"/>
                <a:gd name="T29" fmla="*/ 1348 h 1572"/>
                <a:gd name="T30" fmla="*/ 224 w 1123"/>
                <a:gd name="T31" fmla="*/ 224 h 1572"/>
                <a:gd name="T32" fmla="*/ 898 w 1123"/>
                <a:gd name="T33" fmla="*/ 224 h 1572"/>
                <a:gd name="T34" fmla="*/ 898 w 1123"/>
                <a:gd name="T35" fmla="*/ 1348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1572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460"/>
                    <a:pt x="0" y="1460"/>
                    <a:pt x="0" y="1460"/>
                  </a:cubicBezTo>
                  <a:cubicBezTo>
                    <a:pt x="0" y="1522"/>
                    <a:pt x="50" y="1572"/>
                    <a:pt x="112" y="1572"/>
                  </a:cubicBezTo>
                  <a:cubicBezTo>
                    <a:pt x="112" y="1572"/>
                    <a:pt x="112" y="1572"/>
                    <a:pt x="112" y="1572"/>
                  </a:cubicBezTo>
                  <a:cubicBezTo>
                    <a:pt x="1011" y="1572"/>
                    <a:pt x="1011" y="1572"/>
                    <a:pt x="1011" y="1572"/>
                  </a:cubicBezTo>
                  <a:cubicBezTo>
                    <a:pt x="1073" y="1572"/>
                    <a:pt x="1123" y="1522"/>
                    <a:pt x="1123" y="1460"/>
                  </a:cubicBezTo>
                  <a:cubicBezTo>
                    <a:pt x="1123" y="1460"/>
                    <a:pt x="1123" y="1460"/>
                    <a:pt x="1123" y="1460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8" y="1348"/>
                  </a:moveTo>
                  <a:cubicBezTo>
                    <a:pt x="224" y="1348"/>
                    <a:pt x="224" y="1348"/>
                    <a:pt x="224" y="134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898" y="224"/>
                    <a:pt x="898" y="224"/>
                    <a:pt x="898" y="224"/>
                  </a:cubicBezTo>
                  <a:lnTo>
                    <a:pt x="898" y="1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ABC796B7-5579-44E6-BD6D-71B901B64A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4680" y="3397250"/>
              <a:ext cx="3463924" cy="2019300"/>
            </a:xfrm>
            <a:custGeom>
              <a:avLst/>
              <a:gdLst>
                <a:gd name="T0" fmla="*/ 6712 w 6753"/>
                <a:gd name="T1" fmla="*/ 2463 h 3932"/>
                <a:gd name="T2" fmla="*/ 6688 w 6753"/>
                <a:gd name="T3" fmla="*/ 2442 h 3932"/>
                <a:gd name="T4" fmla="*/ 6238 w 6753"/>
                <a:gd name="T5" fmla="*/ 2153 h 3932"/>
                <a:gd name="T6" fmla="*/ 6083 w 6753"/>
                <a:gd name="T7" fmla="*/ 2187 h 3932"/>
                <a:gd name="T8" fmla="*/ 6065 w 6753"/>
                <a:gd name="T9" fmla="*/ 2247 h 3932"/>
                <a:gd name="T10" fmla="*/ 6065 w 6753"/>
                <a:gd name="T11" fmla="*/ 2472 h 3932"/>
                <a:gd name="T12" fmla="*/ 5676 w 6753"/>
                <a:gd name="T13" fmla="*/ 2472 h 3932"/>
                <a:gd name="T14" fmla="*/ 4811 w 6753"/>
                <a:gd name="T15" fmla="*/ 1174 h 3932"/>
                <a:gd name="T16" fmla="*/ 4648 w 6753"/>
                <a:gd name="T17" fmla="*/ 1150 h 3932"/>
                <a:gd name="T18" fmla="*/ 4624 w 6753"/>
                <a:gd name="T19" fmla="*/ 1174 h 3932"/>
                <a:gd name="T20" fmla="*/ 3391 w 6753"/>
                <a:gd name="T21" fmla="*/ 3023 h 3932"/>
                <a:gd name="T22" fmla="*/ 2125 w 6753"/>
                <a:gd name="T23" fmla="*/ 69 h 3932"/>
                <a:gd name="T24" fmla="*/ 2020 w 6753"/>
                <a:gd name="T25" fmla="*/ 1 h 3932"/>
                <a:gd name="T26" fmla="*/ 1917 w 6753"/>
                <a:gd name="T27" fmla="*/ 72 h 3932"/>
                <a:gd name="T28" fmla="*/ 485 w 6753"/>
                <a:gd name="T29" fmla="*/ 3708 h 3932"/>
                <a:gd name="T30" fmla="*/ 0 w 6753"/>
                <a:gd name="T31" fmla="*/ 3708 h 3932"/>
                <a:gd name="T32" fmla="*/ 0 w 6753"/>
                <a:gd name="T33" fmla="*/ 3932 h 3932"/>
                <a:gd name="T34" fmla="*/ 562 w 6753"/>
                <a:gd name="T35" fmla="*/ 3932 h 3932"/>
                <a:gd name="T36" fmla="*/ 666 w 6753"/>
                <a:gd name="T37" fmla="*/ 3861 h 3932"/>
                <a:gd name="T38" fmla="*/ 2026 w 6753"/>
                <a:gd name="T39" fmla="*/ 409 h 3932"/>
                <a:gd name="T40" fmla="*/ 3266 w 6753"/>
                <a:gd name="T41" fmla="*/ 3302 h 3932"/>
                <a:gd name="T42" fmla="*/ 3414 w 6753"/>
                <a:gd name="T43" fmla="*/ 3362 h 3932"/>
                <a:gd name="T44" fmla="*/ 3463 w 6753"/>
                <a:gd name="T45" fmla="*/ 3321 h 3932"/>
                <a:gd name="T46" fmla="*/ 4717 w 6753"/>
                <a:gd name="T47" fmla="*/ 1439 h 3932"/>
                <a:gd name="T48" fmla="*/ 5523 w 6753"/>
                <a:gd name="T49" fmla="*/ 2647 h 3932"/>
                <a:gd name="T50" fmla="*/ 5616 w 6753"/>
                <a:gd name="T51" fmla="*/ 2697 h 3932"/>
                <a:gd name="T52" fmla="*/ 6065 w 6753"/>
                <a:gd name="T53" fmla="*/ 2697 h 3932"/>
                <a:gd name="T54" fmla="*/ 6065 w 6753"/>
                <a:gd name="T55" fmla="*/ 2921 h 3932"/>
                <a:gd name="T56" fmla="*/ 6178 w 6753"/>
                <a:gd name="T57" fmla="*/ 3034 h 3932"/>
                <a:gd name="T58" fmla="*/ 6251 w 6753"/>
                <a:gd name="T59" fmla="*/ 3007 h 3932"/>
                <a:gd name="T60" fmla="*/ 6700 w 6753"/>
                <a:gd name="T61" fmla="*/ 2621 h 3932"/>
                <a:gd name="T62" fmla="*/ 6712 w 6753"/>
                <a:gd name="T63" fmla="*/ 2463 h 3932"/>
                <a:gd name="T64" fmla="*/ 6290 w 6753"/>
                <a:gd name="T65" fmla="*/ 2677 h 3932"/>
                <a:gd name="T66" fmla="*/ 6290 w 6753"/>
                <a:gd name="T67" fmla="*/ 2453 h 3932"/>
                <a:gd name="T68" fmla="*/ 6439 w 6753"/>
                <a:gd name="T69" fmla="*/ 2549 h 3932"/>
                <a:gd name="T70" fmla="*/ 6290 w 6753"/>
                <a:gd name="T71" fmla="*/ 2677 h 3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753" h="3932">
                  <a:moveTo>
                    <a:pt x="6712" y="2463"/>
                  </a:moveTo>
                  <a:cubicBezTo>
                    <a:pt x="6705" y="2455"/>
                    <a:pt x="6697" y="2448"/>
                    <a:pt x="6688" y="2442"/>
                  </a:cubicBezTo>
                  <a:cubicBezTo>
                    <a:pt x="6238" y="2153"/>
                    <a:pt x="6238" y="2153"/>
                    <a:pt x="6238" y="2153"/>
                  </a:cubicBezTo>
                  <a:cubicBezTo>
                    <a:pt x="6186" y="2119"/>
                    <a:pt x="6117" y="2134"/>
                    <a:pt x="6083" y="2187"/>
                  </a:cubicBezTo>
                  <a:cubicBezTo>
                    <a:pt x="6071" y="2205"/>
                    <a:pt x="6065" y="2226"/>
                    <a:pt x="6065" y="2247"/>
                  </a:cubicBezTo>
                  <a:cubicBezTo>
                    <a:pt x="6065" y="2472"/>
                    <a:pt x="6065" y="2472"/>
                    <a:pt x="6065" y="2472"/>
                  </a:cubicBezTo>
                  <a:cubicBezTo>
                    <a:pt x="5676" y="2472"/>
                    <a:pt x="5676" y="2472"/>
                    <a:pt x="5676" y="2472"/>
                  </a:cubicBezTo>
                  <a:cubicBezTo>
                    <a:pt x="4811" y="1174"/>
                    <a:pt x="4811" y="1174"/>
                    <a:pt x="4811" y="1174"/>
                  </a:cubicBezTo>
                  <a:cubicBezTo>
                    <a:pt x="4772" y="1123"/>
                    <a:pt x="4699" y="1112"/>
                    <a:pt x="4648" y="1150"/>
                  </a:cubicBezTo>
                  <a:cubicBezTo>
                    <a:pt x="4639" y="1157"/>
                    <a:pt x="4631" y="1165"/>
                    <a:pt x="4624" y="1174"/>
                  </a:cubicBezTo>
                  <a:cubicBezTo>
                    <a:pt x="3391" y="3023"/>
                    <a:pt x="3391" y="3023"/>
                    <a:pt x="3391" y="3023"/>
                  </a:cubicBezTo>
                  <a:cubicBezTo>
                    <a:pt x="2125" y="69"/>
                    <a:pt x="2125" y="69"/>
                    <a:pt x="2125" y="69"/>
                  </a:cubicBezTo>
                  <a:cubicBezTo>
                    <a:pt x="2107" y="27"/>
                    <a:pt x="2066" y="0"/>
                    <a:pt x="2020" y="1"/>
                  </a:cubicBezTo>
                  <a:cubicBezTo>
                    <a:pt x="1975" y="2"/>
                    <a:pt x="1934" y="30"/>
                    <a:pt x="1917" y="72"/>
                  </a:cubicBezTo>
                  <a:cubicBezTo>
                    <a:pt x="485" y="3708"/>
                    <a:pt x="485" y="3708"/>
                    <a:pt x="485" y="3708"/>
                  </a:cubicBezTo>
                  <a:cubicBezTo>
                    <a:pt x="0" y="3708"/>
                    <a:pt x="0" y="3708"/>
                    <a:pt x="0" y="3708"/>
                  </a:cubicBezTo>
                  <a:cubicBezTo>
                    <a:pt x="0" y="3932"/>
                    <a:pt x="0" y="3932"/>
                    <a:pt x="0" y="3932"/>
                  </a:cubicBezTo>
                  <a:cubicBezTo>
                    <a:pt x="562" y="3932"/>
                    <a:pt x="562" y="3932"/>
                    <a:pt x="562" y="3932"/>
                  </a:cubicBezTo>
                  <a:cubicBezTo>
                    <a:pt x="608" y="3932"/>
                    <a:pt x="649" y="3904"/>
                    <a:pt x="666" y="3861"/>
                  </a:cubicBezTo>
                  <a:cubicBezTo>
                    <a:pt x="2026" y="409"/>
                    <a:pt x="2026" y="409"/>
                    <a:pt x="2026" y="409"/>
                  </a:cubicBezTo>
                  <a:cubicBezTo>
                    <a:pt x="3266" y="3302"/>
                    <a:pt x="3266" y="3302"/>
                    <a:pt x="3266" y="3302"/>
                  </a:cubicBezTo>
                  <a:cubicBezTo>
                    <a:pt x="3291" y="3360"/>
                    <a:pt x="3357" y="3386"/>
                    <a:pt x="3414" y="3362"/>
                  </a:cubicBezTo>
                  <a:cubicBezTo>
                    <a:pt x="3434" y="3353"/>
                    <a:pt x="3451" y="3339"/>
                    <a:pt x="3463" y="3321"/>
                  </a:cubicBezTo>
                  <a:cubicBezTo>
                    <a:pt x="4717" y="1439"/>
                    <a:pt x="4717" y="1439"/>
                    <a:pt x="4717" y="1439"/>
                  </a:cubicBezTo>
                  <a:cubicBezTo>
                    <a:pt x="5523" y="2647"/>
                    <a:pt x="5523" y="2647"/>
                    <a:pt x="5523" y="2647"/>
                  </a:cubicBezTo>
                  <a:cubicBezTo>
                    <a:pt x="5543" y="2678"/>
                    <a:pt x="5578" y="2697"/>
                    <a:pt x="5616" y="2697"/>
                  </a:cubicBezTo>
                  <a:cubicBezTo>
                    <a:pt x="6065" y="2697"/>
                    <a:pt x="6065" y="2697"/>
                    <a:pt x="6065" y="2697"/>
                  </a:cubicBezTo>
                  <a:cubicBezTo>
                    <a:pt x="6065" y="2921"/>
                    <a:pt x="6065" y="2921"/>
                    <a:pt x="6065" y="2921"/>
                  </a:cubicBezTo>
                  <a:cubicBezTo>
                    <a:pt x="6065" y="2983"/>
                    <a:pt x="6116" y="3034"/>
                    <a:pt x="6178" y="3034"/>
                  </a:cubicBezTo>
                  <a:cubicBezTo>
                    <a:pt x="6204" y="3034"/>
                    <a:pt x="6230" y="3024"/>
                    <a:pt x="6251" y="3007"/>
                  </a:cubicBezTo>
                  <a:cubicBezTo>
                    <a:pt x="6700" y="2621"/>
                    <a:pt x="6700" y="2621"/>
                    <a:pt x="6700" y="2621"/>
                  </a:cubicBezTo>
                  <a:cubicBezTo>
                    <a:pt x="6747" y="2581"/>
                    <a:pt x="6753" y="2510"/>
                    <a:pt x="6712" y="2463"/>
                  </a:cubicBezTo>
                  <a:close/>
                  <a:moveTo>
                    <a:pt x="6290" y="2677"/>
                  </a:moveTo>
                  <a:cubicBezTo>
                    <a:pt x="6290" y="2453"/>
                    <a:pt x="6290" y="2453"/>
                    <a:pt x="6290" y="2453"/>
                  </a:cubicBezTo>
                  <a:cubicBezTo>
                    <a:pt x="6439" y="2549"/>
                    <a:pt x="6439" y="2549"/>
                    <a:pt x="6439" y="2549"/>
                  </a:cubicBezTo>
                  <a:lnTo>
                    <a:pt x="6290" y="26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CC7751E-2D69-4202-BD56-BF4C077B24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6955" y="283768"/>
            <a:ext cx="2834640" cy="472441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E323E9BC-E4D2-B545-9600-E5185F1BA047}"/>
              </a:ext>
            </a:extLst>
          </p:cNvPr>
          <p:cNvSpPr txBox="1">
            <a:spLocks/>
          </p:cNvSpPr>
          <p:nvPr/>
        </p:nvSpPr>
        <p:spPr>
          <a:xfrm>
            <a:off x="464253" y="5397601"/>
            <a:ext cx="6900038" cy="8749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tx1"/>
                </a:solidFill>
              </a:rPr>
              <a:t>Kiwanis Club of San Jose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</a:rPr>
              <a:t>March 29, 2021</a:t>
            </a:r>
          </a:p>
        </p:txBody>
      </p:sp>
    </p:spTree>
    <p:extLst>
      <p:ext uri="{BB962C8B-B14F-4D97-AF65-F5344CB8AC3E}">
        <p14:creationId xmlns:p14="http://schemas.microsoft.com/office/powerpoint/2010/main" val="532683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www.esrl.noaa.gov/gmd/webdata/ccgg/trends/co2_data_mlo.png">
            <a:extLst>
              <a:ext uri="{FF2B5EF4-FFF2-40B4-BE49-F238E27FC236}">
                <a16:creationId xmlns:a16="http://schemas.microsoft.com/office/drawing/2014/main" id="{804F4BFF-896C-4E77-B8A5-F97506BC8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926" y="592182"/>
            <a:ext cx="8262150" cy="622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IPCC data distribution center and 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</a:rPr>
              <a:t>climate.gov</a:t>
            </a:r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090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At</a:t>
            </a:r>
            <a:r>
              <a:rPr lang="en-GB" dirty="0"/>
              <a:t>mospheric CO</a:t>
            </a:r>
            <a:r>
              <a:rPr lang="en-GB" baseline="-25000" dirty="0"/>
              <a:t>2</a:t>
            </a:r>
            <a:r>
              <a:rPr lang="en-GB" dirty="0"/>
              <a:t> Concentrations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526186" y="1033551"/>
            <a:ext cx="5151649" cy="5340908"/>
            <a:chOff x="3526186" y="1033551"/>
            <a:chExt cx="5151649" cy="5340908"/>
          </a:xfrm>
        </p:grpSpPr>
        <p:pic>
          <p:nvPicPr>
            <p:cNvPr id="2050" name="Picture 2" descr="http://www.epa.gov/climatechange/images/science/ScenarioCO2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77"/>
            <a:stretch/>
          </p:blipFill>
          <p:spPr bwMode="auto">
            <a:xfrm>
              <a:off x="3526186" y="1033551"/>
              <a:ext cx="5151649" cy="5340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4664925" y="1892704"/>
              <a:ext cx="15156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Projections </a:t>
              </a:r>
              <a:r>
                <a:rPr lang="en-US" dirty="0">
                  <a:sym typeface="Wingdings"/>
                </a:rPr>
                <a:t></a:t>
              </a:r>
              <a:endParaRPr lang="en-US" dirty="0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4664925" y="1184646"/>
              <a:ext cx="0" cy="2515285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1466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W </a:t>
            </a:r>
            <a:r>
              <a:rPr lang="en-US" dirty="0"/>
              <a:t>hat Does That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Increased temperatures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Sea level rise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Storm surges</a:t>
            </a:r>
          </a:p>
          <a:p>
            <a:pPr>
              <a:spcAft>
                <a:spcPts val="1000"/>
              </a:spcAft>
            </a:pPr>
            <a:r>
              <a:rPr lang="en-US" dirty="0"/>
              <a:t>Altered precipitation patterns</a:t>
            </a:r>
          </a:p>
          <a:p>
            <a:pPr>
              <a:spcAft>
                <a:spcPts val="1000"/>
              </a:spcAft>
            </a:pPr>
            <a:r>
              <a:rPr lang="en-US" dirty="0"/>
              <a:t>More variable weather</a:t>
            </a:r>
          </a:p>
          <a:p>
            <a:pPr>
              <a:spcAft>
                <a:spcPts val="1000"/>
              </a:spcAft>
            </a:pPr>
            <a:r>
              <a:rPr lang="en-US" dirty="0"/>
              <a:t>More / more powerful storms</a:t>
            </a:r>
          </a:p>
          <a:p>
            <a:pPr>
              <a:spcAft>
                <a:spcPts val="1000"/>
              </a:spcAft>
            </a:pPr>
            <a:r>
              <a:rPr lang="en-US" dirty="0"/>
              <a:t>Carbon dissolves in ocean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353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60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These Impacts Affect Humans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4486" y="1665980"/>
            <a:ext cx="5295314" cy="4189162"/>
          </a:xfrm>
        </p:spPr>
        <p:txBody>
          <a:bodyPr>
            <a:noAutofit/>
          </a:bodyPr>
          <a:lstStyle/>
          <a:p>
            <a:r>
              <a:rPr lang="en-US" dirty="0"/>
              <a:t>Agriculture</a:t>
            </a:r>
          </a:p>
          <a:p>
            <a:r>
              <a:rPr lang="en-US" dirty="0"/>
              <a:t>Fisheries</a:t>
            </a:r>
          </a:p>
          <a:p>
            <a:r>
              <a:rPr lang="en-US" dirty="0"/>
              <a:t>Coastal damages</a:t>
            </a:r>
          </a:p>
          <a:p>
            <a:r>
              <a:rPr lang="en-US" dirty="0"/>
              <a:t>Direct health effects, including sickness and death (temperature &amp; drought; also pollution)</a:t>
            </a:r>
          </a:p>
          <a:p>
            <a:r>
              <a:rPr lang="en-US" dirty="0"/>
              <a:t>Indirect health effects (vector-borne disease)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C34D45D-8E63-4910-B121-6FE12CACC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665980"/>
            <a:ext cx="5300004" cy="4189162"/>
          </a:xfrm>
        </p:spPr>
        <p:txBody>
          <a:bodyPr>
            <a:normAutofit/>
          </a:bodyPr>
          <a:lstStyle/>
          <a:p>
            <a:r>
              <a:rPr lang="en-US" dirty="0"/>
              <a:t>Reduced fresh water availability</a:t>
            </a:r>
          </a:p>
          <a:p>
            <a:r>
              <a:rPr lang="en-US" dirty="0"/>
              <a:t>Wildfires</a:t>
            </a:r>
          </a:p>
          <a:p>
            <a:r>
              <a:rPr lang="en-US" dirty="0"/>
              <a:t>Shifting zones for important ecosystems, and desertification </a:t>
            </a:r>
          </a:p>
          <a:p>
            <a:r>
              <a:rPr lang="en-US" dirty="0"/>
              <a:t>Reduced worker productivity</a:t>
            </a:r>
          </a:p>
          <a:p>
            <a:r>
              <a:rPr lang="en-US" dirty="0"/>
              <a:t>Increased violence</a:t>
            </a:r>
          </a:p>
          <a:p>
            <a:r>
              <a:rPr lang="en-US" dirty="0"/>
              <a:t>Some of these may cause human migration and/or conflict</a:t>
            </a:r>
          </a:p>
        </p:txBody>
      </p:sp>
    </p:spTree>
    <p:extLst>
      <p:ext uri="{BB962C8B-B14F-4D97-AF65-F5344CB8AC3E}">
        <p14:creationId xmlns:p14="http://schemas.microsoft.com/office/powerpoint/2010/main" val="861653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Ad</a:t>
            </a:r>
            <a:r>
              <a:rPr lang="en-US" dirty="0"/>
              <a:t>aptation Reduces Damages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309" y="1534871"/>
            <a:ext cx="11037455" cy="4351338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</a:pPr>
            <a:r>
              <a:rPr lang="en-US" i="1" dirty="0"/>
              <a:t>Adaptations</a:t>
            </a:r>
            <a:r>
              <a:rPr lang="en-US" dirty="0"/>
              <a:t>: costly actions that reduce damages from climate change.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Examples: staying indoors, changing agricultural practices, building seawalls, migration</a:t>
            </a:r>
          </a:p>
          <a:p>
            <a:pPr>
              <a:spcAft>
                <a:spcPts val="1000"/>
              </a:spcAft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net cost to society </a:t>
            </a:r>
            <a:r>
              <a:rPr lang="en-US" dirty="0"/>
              <a:t>is the </a:t>
            </a:r>
            <a:r>
              <a:rPr lang="en-US" dirty="0">
                <a:solidFill>
                  <a:srgbClr val="00B050"/>
                </a:solidFill>
              </a:rPr>
              <a:t>cost of adaptation </a:t>
            </a:r>
            <a:r>
              <a:rPr lang="en-US" dirty="0"/>
              <a:t>plus the </a:t>
            </a:r>
            <a:r>
              <a:rPr lang="en-US" dirty="0">
                <a:solidFill>
                  <a:srgbClr val="00B050"/>
                </a:solidFill>
              </a:rPr>
              <a:t>cost of remaining damages</a:t>
            </a:r>
            <a:r>
              <a:rPr lang="en-US" dirty="0"/>
              <a:t>.</a:t>
            </a:r>
          </a:p>
          <a:p>
            <a:pPr>
              <a:spcAft>
                <a:spcPts val="1000"/>
              </a:spcAft>
            </a:pPr>
            <a:r>
              <a:rPr lang="en-US" dirty="0"/>
              <a:t>People will take some actions on their own, up to the point where they find it worthwhile.</a:t>
            </a:r>
          </a:p>
          <a:p>
            <a:pPr>
              <a:spcAft>
                <a:spcPts val="1000"/>
              </a:spcAft>
            </a:pPr>
            <a:r>
              <a:rPr lang="en-US" dirty="0"/>
              <a:t>Some responses require government involvement:  large-scale actions or actions with shared benefits.</a:t>
            </a:r>
          </a:p>
        </p:txBody>
      </p:sp>
    </p:spTree>
    <p:extLst>
      <p:ext uri="{BB962C8B-B14F-4D97-AF65-F5344CB8AC3E}">
        <p14:creationId xmlns:p14="http://schemas.microsoft.com/office/powerpoint/2010/main" val="1809504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 </a:t>
            </a:r>
            <a:r>
              <a:rPr lang="en-US" dirty="0">
                <a:solidFill>
                  <a:schemeClr val="bg1"/>
                </a:solidFill>
              </a:rPr>
              <a:t>A  </a:t>
            </a:r>
            <a:r>
              <a:rPr lang="en-US" dirty="0"/>
              <a:t>Climate Change Ladder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Emissions</a:t>
            </a:r>
          </a:p>
          <a:p>
            <a:pPr>
              <a:spcAft>
                <a:spcPts val="1000"/>
              </a:spcAft>
            </a:pPr>
            <a:r>
              <a:rPr lang="en-US" dirty="0"/>
              <a:t>Mitigation (a.k.a. Abatement)</a:t>
            </a:r>
          </a:p>
          <a:p>
            <a:pPr>
              <a:spcAft>
                <a:spcPts val="1000"/>
              </a:spcAft>
            </a:pPr>
            <a:r>
              <a:rPr lang="en-US" dirty="0"/>
              <a:t>Adaptation</a:t>
            </a:r>
          </a:p>
          <a:p>
            <a:pPr>
              <a:spcAft>
                <a:spcPts val="1000"/>
              </a:spcAft>
            </a:pPr>
            <a:r>
              <a:rPr lang="en-US" dirty="0"/>
              <a:t>Damages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21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Emissions</a:t>
            </a:r>
          </a:p>
        </p:txBody>
      </p:sp>
    </p:spTree>
    <p:extLst>
      <p:ext uri="{BB962C8B-B14F-4D97-AF65-F5344CB8AC3E}">
        <p14:creationId xmlns:p14="http://schemas.microsoft.com/office/powerpoint/2010/main" val="2366328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F30D7-77CD-E841-B140-0D37228AB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216007"/>
            <a:ext cx="10515600" cy="16563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w Economists Decide How Much to Fight </a:t>
            </a:r>
            <a:br>
              <a:rPr lang="en-US" dirty="0"/>
            </a:br>
            <a:r>
              <a:rPr lang="en-US" dirty="0"/>
              <a:t>Climate Change: Cost Benefit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62CC4-E270-3C4A-948E-4CD48D957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1082"/>
            <a:ext cx="4472709" cy="4151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Abating greenhouse gas emissions is costly…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… but without action, climate change damages are even more costly.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Goal is not zero emissions, but efficient level that achieves a balance.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4C5734-1366-4356-81D6-B5211BCD9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605" y="1469913"/>
            <a:ext cx="6668455" cy="5083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66197C-CEC5-4C84-A597-72F941587593}"/>
              </a:ext>
            </a:extLst>
          </p:cNvPr>
          <p:cNvSpPr txBox="1"/>
          <p:nvPr/>
        </p:nvSpPr>
        <p:spPr>
          <a:xfrm>
            <a:off x="5512131" y="3427844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costs of reducing emissions </a:t>
            </a:r>
            <a:endParaRPr lang="en-GB" sz="2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19E848-526D-41B3-A776-71ACF7D1B1F5}"/>
              </a:ext>
            </a:extLst>
          </p:cNvPr>
          <p:cNvSpPr txBox="1"/>
          <p:nvPr/>
        </p:nvSpPr>
        <p:spPr>
          <a:xfrm>
            <a:off x="9279090" y="4016302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damages from allowing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3242729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Cos</a:t>
            </a:r>
            <a:r>
              <a:rPr lang="en-US" dirty="0"/>
              <a:t>t-Benefit Analysis of </a:t>
            </a:r>
            <a:br>
              <a:rPr lang="en-US" dirty="0"/>
            </a:br>
            <a:r>
              <a:rPr lang="en-US" dirty="0"/>
              <a:t>Fighting Climate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economic models suggest the costs of keeping warming below 2°C are relatively small, amounting to </a:t>
            </a:r>
            <a:r>
              <a:rPr lang="en-US" dirty="0">
                <a:solidFill>
                  <a:srgbClr val="C00000"/>
                </a:solidFill>
              </a:rPr>
              <a:t>1-4% of GDP by 2030. </a:t>
            </a:r>
          </a:p>
          <a:p>
            <a:r>
              <a:rPr lang="en-US" dirty="0"/>
              <a:t>Costs of acting to keep warming below 2°C are almost certainly less than future economic damages they would avoid.</a:t>
            </a:r>
          </a:p>
          <a:p>
            <a:pPr lvl="1"/>
            <a:r>
              <a:rPr lang="en-US" dirty="0"/>
              <a:t>Damages estimated to be between: </a:t>
            </a:r>
            <a:r>
              <a:rPr lang="en-US" dirty="0">
                <a:solidFill>
                  <a:srgbClr val="C00000"/>
                </a:solidFill>
              </a:rPr>
              <a:t>7 - 20% of worldwide GDP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029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46" y="216007"/>
            <a:ext cx="10587182" cy="1569250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Glo</a:t>
            </a:r>
            <a:r>
              <a:rPr lang="en-US" u="sng" dirty="0"/>
              <a:t>bal Net Emissions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Are What We Care About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157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For climate impacts, we don’t care where they are emitted, only how much</a:t>
            </a:r>
          </a:p>
          <a:p>
            <a:pPr lvl="1"/>
            <a:r>
              <a:rPr lang="en-US" sz="2800" dirty="0"/>
              <a:t>There may be other local impacts</a:t>
            </a:r>
          </a:p>
          <a:p>
            <a:r>
              <a:rPr lang="en-US" sz="3200" dirty="0"/>
              <a:t>Gross emissions (greenhouse gas sources): how much greenhouse gases (incl. CO2) we put out</a:t>
            </a:r>
          </a:p>
          <a:p>
            <a:r>
              <a:rPr lang="en-US" sz="3200" dirty="0"/>
              <a:t>Greenhouse gas sinks: ways to pull CO2 out of the air</a:t>
            </a:r>
          </a:p>
          <a:p>
            <a:pPr lvl="1"/>
            <a:r>
              <a:rPr lang="en-US" sz="2800" dirty="0"/>
              <a:t>Existing: oceans, forests</a:t>
            </a:r>
          </a:p>
          <a:p>
            <a:pPr lvl="1"/>
            <a:r>
              <a:rPr lang="en-US" sz="2800" dirty="0"/>
              <a:t>Increase </a:t>
            </a:r>
            <a:r>
              <a:rPr lang="en-US" sz="2800" dirty="0" err="1"/>
              <a:t>sinkage</a:t>
            </a:r>
            <a:r>
              <a:rPr lang="en-US" sz="2800" dirty="0"/>
              <a:t> by planting trees, or other measures</a:t>
            </a:r>
          </a:p>
        </p:txBody>
      </p:sp>
    </p:spTree>
    <p:extLst>
      <p:ext uri="{BB962C8B-B14F-4D97-AF65-F5344CB8AC3E}">
        <p14:creationId xmlns:p14="http://schemas.microsoft.com/office/powerpoint/2010/main" val="3887413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epa.gov/sites/production/files/styles/large/public/2018-04/total_by_sector_201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4"/>
          <a:stretch/>
        </p:blipFill>
        <p:spPr bwMode="auto">
          <a:xfrm>
            <a:off x="3670784" y="1398757"/>
            <a:ext cx="4850432" cy="500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7B94257-A473-43EA-8F01-4718D4E4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216007"/>
            <a:ext cx="10515600" cy="154022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Tot</a:t>
            </a:r>
            <a:r>
              <a:rPr lang="en-GB" dirty="0"/>
              <a:t>al U.S. Greenhouse Gas Emissions </a:t>
            </a:r>
            <a:br>
              <a:rPr lang="en-GB" dirty="0"/>
            </a:br>
            <a:r>
              <a:rPr lang="en-GB" dirty="0"/>
              <a:t>by Economic Sector in 2016</a:t>
            </a:r>
          </a:p>
        </p:txBody>
      </p:sp>
    </p:spTree>
    <p:extLst>
      <p:ext uri="{BB962C8B-B14F-4D97-AF65-F5344CB8AC3E}">
        <p14:creationId xmlns:p14="http://schemas.microsoft.com/office/powerpoint/2010/main" val="276340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/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/>
              <a:t>Are </a:t>
            </a:r>
            <a:r>
              <a:rPr lang="en-US" b="1" dirty="0"/>
              <a:t>nonpartisan</a:t>
            </a:r>
            <a:r>
              <a:rPr lang="en-US" dirty="0"/>
              <a:t>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768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Exa</a:t>
            </a:r>
            <a:r>
              <a:rPr lang="en-GB" dirty="0"/>
              <a:t>mple Global Abatement Cost Curve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1C0F3D-D076-4D83-8CFF-33CA2DFC8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807462"/>
            <a:ext cx="8229600" cy="601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7172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Policy</a:t>
            </a:r>
          </a:p>
        </p:txBody>
      </p:sp>
    </p:spTree>
    <p:extLst>
      <p:ext uri="{BB962C8B-B14F-4D97-AF65-F5344CB8AC3E}">
        <p14:creationId xmlns:p14="http://schemas.microsoft.com/office/powerpoint/2010/main" val="23670064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5B69D-BB8C-9842-806E-C276333FA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Pol</a:t>
            </a:r>
            <a:r>
              <a:rPr lang="en-US" dirty="0"/>
              <a:t>icies That Reduce Emissions Directly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840C6A-8C02-3A43-B2D2-E273EB2A1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68016DE-318D-D444-A1D2-E8F15E8DB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453" y="1570730"/>
            <a:ext cx="10685585" cy="4351338"/>
          </a:xfrm>
        </p:spPr>
        <p:txBody>
          <a:bodyPr/>
          <a:lstStyle/>
          <a:p>
            <a:r>
              <a:rPr lang="en-US" dirty="0"/>
              <a:t>Command and control regulation</a:t>
            </a:r>
          </a:p>
          <a:p>
            <a:pPr lvl="1"/>
            <a:r>
              <a:rPr lang="en-US" dirty="0"/>
              <a:t>Emissions standards or limits (e.g., Clean Water Act discharge limits)</a:t>
            </a:r>
          </a:p>
          <a:p>
            <a:pPr lvl="1"/>
            <a:r>
              <a:rPr lang="en-US" dirty="0"/>
              <a:t>Tech standards (e.g., require scrubbers on power plants)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Incentive-based policies</a:t>
            </a:r>
          </a:p>
          <a:p>
            <a:pPr lvl="1"/>
            <a:r>
              <a:rPr lang="en-US" dirty="0"/>
              <a:t>Putting a price on emissions – leveling the playing field!</a:t>
            </a:r>
          </a:p>
          <a:p>
            <a:pPr lvl="2"/>
            <a:r>
              <a:rPr lang="en-US" dirty="0"/>
              <a:t>Tax or cap &amp; trade</a:t>
            </a:r>
          </a:p>
          <a:p>
            <a:pPr lvl="2"/>
            <a:r>
              <a:rPr lang="en-US" dirty="0"/>
              <a:t>Subsidizing green energy (</a:t>
            </a:r>
            <a:r>
              <a:rPr lang="en-US" i="1" dirty="0"/>
              <a:t>e.g</a:t>
            </a:r>
            <a:r>
              <a:rPr lang="en-US" dirty="0"/>
              <a:t>., feed-in tariffs)</a:t>
            </a:r>
          </a:p>
        </p:txBody>
      </p:sp>
    </p:spTree>
    <p:extLst>
      <p:ext uri="{BB962C8B-B14F-4D97-AF65-F5344CB8AC3E}">
        <p14:creationId xmlns:p14="http://schemas.microsoft.com/office/powerpoint/2010/main" val="37335099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6046C-D812-E346-9725-D08D61AB9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90972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mmand and Control</a:t>
            </a:r>
            <a:br>
              <a:rPr lang="en-US" dirty="0"/>
            </a:br>
            <a:r>
              <a:rPr lang="en-US" dirty="0"/>
              <a:t>vs. Incentive-Based Regulation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45031-B370-EE4C-9B6F-E891C8185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Efficiency</a:t>
            </a:r>
          </a:p>
          <a:p>
            <a:pPr lvl="1"/>
            <a:r>
              <a:rPr lang="en-US" dirty="0"/>
              <a:t>Both can achieve the same amount of emissions reduction.</a:t>
            </a:r>
          </a:p>
          <a:p>
            <a:pPr lvl="1"/>
            <a:r>
              <a:rPr lang="en-US" dirty="0"/>
              <a:t>Incentive-based policies can achieve emissions reduction at much lower cost.</a:t>
            </a:r>
          </a:p>
          <a:p>
            <a:r>
              <a:rPr lang="en-US" dirty="0"/>
              <a:t>Equity</a:t>
            </a:r>
          </a:p>
          <a:p>
            <a:pPr lvl="1"/>
            <a:r>
              <a:rPr lang="en-US" dirty="0"/>
              <a:t>Both have regressive impacts (low-income families bear costs that are a larger percent of their incomes).</a:t>
            </a:r>
          </a:p>
          <a:p>
            <a:pPr lvl="1"/>
            <a:r>
              <a:rPr lang="en-US" dirty="0"/>
              <a:t>Cap and trade and carbon tax can generate revenues that can be used to offset the </a:t>
            </a:r>
            <a:r>
              <a:rPr lang="en-US" dirty="0" err="1"/>
              <a:t>regressivity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Command and control regulations do not.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30037-4D18-F74D-A84D-DC8A33E24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473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32B2-314D-FE45-AEA5-3E82EFB8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47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a Carbon Tax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29F3-1B27-9343-BDFE-8E54B78EA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169377"/>
            <a:ext cx="11144250" cy="4958861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Choose activities to be covered (e.g., electricity sector, all emitters, etc.).</a:t>
            </a:r>
          </a:p>
          <a:p>
            <a:pPr>
              <a:spcAft>
                <a:spcPts val="1000"/>
              </a:spcAft>
            </a:pPr>
            <a:r>
              <a:rPr lang="en-US" dirty="0"/>
              <a:t>Set tax level.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Optimally, it represents the social cost of polluting.</a:t>
            </a:r>
          </a:p>
          <a:p>
            <a:pPr>
              <a:spcAft>
                <a:spcPts val="1000"/>
              </a:spcAft>
            </a:pPr>
            <a:r>
              <a:rPr lang="en-US" dirty="0"/>
              <a:t>Polluters must pay a tax for every unit emitted.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Polluters with </a:t>
            </a:r>
            <a:r>
              <a:rPr lang="en-US" b="1" dirty="0"/>
              <a:t>low</a:t>
            </a:r>
            <a:r>
              <a:rPr lang="en-US" dirty="0"/>
              <a:t> abatement costs will </a:t>
            </a:r>
            <a:r>
              <a:rPr lang="en-US" b="1" dirty="0"/>
              <a:t>abate</a:t>
            </a:r>
            <a:r>
              <a:rPr lang="en-US" dirty="0"/>
              <a:t> to avoid the tax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Polluters with </a:t>
            </a:r>
            <a:r>
              <a:rPr lang="en-US" b="1" dirty="0"/>
              <a:t>high</a:t>
            </a:r>
            <a:r>
              <a:rPr lang="en-US" dirty="0"/>
              <a:t> abatement costs will pollute and </a:t>
            </a:r>
            <a:r>
              <a:rPr lang="en-US" b="1" dirty="0"/>
              <a:t>pay the tax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E46E0-C982-B743-9EED-93496E77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2994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32B2-314D-FE45-AEA5-3E82EFB8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Cap and Trade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29F3-1B27-9343-BDFE-8E54B78EA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163" y="1169377"/>
            <a:ext cx="11259393" cy="4958861"/>
          </a:xfrm>
        </p:spPr>
        <p:txBody>
          <a:bodyPr>
            <a:normAutofit/>
          </a:bodyPr>
          <a:lstStyle/>
          <a:p>
            <a:r>
              <a:rPr lang="en-US" dirty="0"/>
              <a:t>Choose activities to be covered (e.g., electricity sector, all emitters, etc.).</a:t>
            </a:r>
          </a:p>
          <a:p>
            <a:r>
              <a:rPr lang="en-US" dirty="0"/>
              <a:t>Set maximum emissions level (“cap”).</a:t>
            </a:r>
          </a:p>
          <a:p>
            <a:r>
              <a:rPr lang="en-US" dirty="0"/>
              <a:t>That many pollution permits are issued.</a:t>
            </a:r>
          </a:p>
          <a:p>
            <a:pPr lvl="1"/>
            <a:r>
              <a:rPr lang="en-US" dirty="0"/>
              <a:t>Can be auctioned off or given to polluters</a:t>
            </a:r>
          </a:p>
          <a:p>
            <a:r>
              <a:rPr lang="en-US" dirty="0"/>
              <a:t>Every polluter in a covered sector must have a permit for every unit of pollution.</a:t>
            </a:r>
          </a:p>
          <a:p>
            <a:r>
              <a:rPr lang="en-US" dirty="0"/>
              <a:t>Polluters buy and sell (“trade”) permits on a market as they wish.</a:t>
            </a:r>
          </a:p>
          <a:p>
            <a:pPr lvl="1"/>
            <a:r>
              <a:rPr lang="en-US" dirty="0"/>
              <a:t>Polluters with </a:t>
            </a:r>
            <a:r>
              <a:rPr lang="en-US" b="1" dirty="0"/>
              <a:t>low </a:t>
            </a:r>
            <a:r>
              <a:rPr lang="en-US" dirty="0"/>
              <a:t>abatement costs will make / save money by </a:t>
            </a:r>
            <a:r>
              <a:rPr lang="en-US" b="1" dirty="0"/>
              <a:t>abating </a:t>
            </a:r>
            <a:r>
              <a:rPr lang="en-US" dirty="0"/>
              <a:t>and selling / not buying permits</a:t>
            </a:r>
          </a:p>
          <a:p>
            <a:pPr lvl="1"/>
            <a:r>
              <a:rPr lang="en-US" dirty="0"/>
              <a:t>Polluters with </a:t>
            </a:r>
            <a:r>
              <a:rPr lang="en-US" b="1" dirty="0"/>
              <a:t>high </a:t>
            </a:r>
            <a:r>
              <a:rPr lang="en-US" dirty="0"/>
              <a:t>abatement costs will buy permits and </a:t>
            </a:r>
            <a:r>
              <a:rPr lang="en-US" b="1" dirty="0"/>
              <a:t>pollute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E46E0-C982-B743-9EED-93496E77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6255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13194-55B4-334C-971E-64960461A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21600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Exa</a:t>
            </a:r>
            <a:r>
              <a:rPr lang="en-US" dirty="0"/>
              <a:t>mples of Other Policies that Reduce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F305E-3692-584D-B3A2-CF6F571F6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6822"/>
            <a:ext cx="10515600" cy="4785246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R&amp;D subsidies</a:t>
            </a:r>
          </a:p>
          <a:p>
            <a:pPr>
              <a:spcAft>
                <a:spcPts val="1000"/>
              </a:spcAft>
            </a:pPr>
            <a:r>
              <a:rPr lang="en-US" dirty="0"/>
              <a:t>Renewable energy mandates (</a:t>
            </a:r>
            <a:r>
              <a:rPr lang="en-US" i="1" dirty="0"/>
              <a:t>e.g</a:t>
            </a:r>
            <a:r>
              <a:rPr lang="en-US" dirty="0"/>
              <a:t>., renewable portfolio standards)</a:t>
            </a:r>
          </a:p>
          <a:p>
            <a:pPr>
              <a:spcAft>
                <a:spcPts val="1000"/>
              </a:spcAft>
            </a:pPr>
            <a:r>
              <a:rPr lang="en-US" dirty="0"/>
              <a:t>Energy efficiency mandates and subsidies (e.g. CAFE fuel economy standards)</a:t>
            </a:r>
          </a:p>
          <a:p>
            <a:pPr>
              <a:spcAft>
                <a:spcPts val="1000"/>
              </a:spcAft>
            </a:pPr>
            <a:r>
              <a:rPr lang="en-US" dirty="0"/>
              <a:t>Grid / infrastructure improvements</a:t>
            </a:r>
          </a:p>
          <a:p>
            <a:pPr>
              <a:spcAft>
                <a:spcPts val="1000"/>
              </a:spcAft>
            </a:pPr>
            <a:r>
              <a:rPr lang="en-US" dirty="0"/>
              <a:t>Public transportation</a:t>
            </a:r>
          </a:p>
          <a:p>
            <a:r>
              <a:rPr lang="en-US" dirty="0"/>
              <a:t>Land use / zoning policies</a:t>
            </a:r>
          </a:p>
        </p:txBody>
      </p:sp>
    </p:spTree>
    <p:extLst>
      <p:ext uri="{BB962C8B-B14F-4D97-AF65-F5344CB8AC3E}">
        <p14:creationId xmlns:p14="http://schemas.microsoft.com/office/powerpoint/2010/main" val="19529090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Policy in Action</a:t>
            </a:r>
          </a:p>
        </p:txBody>
      </p:sp>
    </p:spTree>
    <p:extLst>
      <p:ext uri="{BB962C8B-B14F-4D97-AF65-F5344CB8AC3E}">
        <p14:creationId xmlns:p14="http://schemas.microsoft.com/office/powerpoint/2010/main" val="40136896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0EB2383-D6A7-3942-8DBF-49DFFB182FF9}"/>
              </a:ext>
            </a:extLst>
          </p:cNvPr>
          <p:cNvSpPr txBox="1"/>
          <p:nvPr/>
        </p:nvSpPr>
        <p:spPr>
          <a:xfrm>
            <a:off x="3290888" y="6447651"/>
            <a:ext cx="4214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B414D"/>
                </a:solidFill>
              </a:rPr>
              <a:t>Source: World Bank Carbon - Pricing Dashboard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9B0F5-4827-43CB-A5BE-4C2C724DB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316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Inc</a:t>
            </a:r>
            <a:r>
              <a:rPr lang="en-GB" dirty="0"/>
              <a:t>entive-Based Climate Policies Right Now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F90DF1-F957-499D-9E00-F517C624F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400" y="981732"/>
            <a:ext cx="9347200" cy="585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8843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A2E6BBF-B3C8-4D38-A933-EA6A39C2C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13" y="1588509"/>
            <a:ext cx="4019861" cy="46027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AF2601-D29A-4380-B3E8-35B029F93891}"/>
              </a:ext>
            </a:extLst>
          </p:cNvPr>
          <p:cNvSpPr txBox="1">
            <a:spLocks/>
          </p:cNvSpPr>
          <p:nvPr/>
        </p:nvSpPr>
        <p:spPr>
          <a:xfrm>
            <a:off x="6422231" y="1985749"/>
            <a:ext cx="3543300" cy="3712964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wrap="square" lIns="182880" bIns="274320" rtlCol="0">
            <a:spAutoFit/>
          </a:bodyPr>
          <a:lstStyle/>
          <a:p>
            <a:r>
              <a:rPr lang="en-US" sz="11500" dirty="0">
                <a:solidFill>
                  <a:schemeClr val="bg1"/>
                </a:solidFill>
              </a:rPr>
              <a:t>0.7% </a:t>
            </a:r>
          </a:p>
          <a:p>
            <a:r>
              <a:rPr lang="en-US" sz="2800" dirty="0">
                <a:solidFill>
                  <a:schemeClr val="bg1"/>
                </a:solidFill>
              </a:rPr>
              <a:t>of global greenhouse gas emissions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2CFA8B-02A6-423D-8D34-E0CA11911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Cal</a:t>
            </a:r>
            <a:r>
              <a:rPr lang="en-GB" dirty="0"/>
              <a:t>ifornia’s Cap and Trade System: 2012+</a:t>
            </a:r>
          </a:p>
        </p:txBody>
      </p:sp>
    </p:spTree>
    <p:extLst>
      <p:ext uri="{BB962C8B-B14F-4D97-AF65-F5344CB8AC3E}">
        <p14:creationId xmlns:p14="http://schemas.microsoft.com/office/powerpoint/2010/main" val="1863128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6344"/>
            <a:ext cx="10515600" cy="505277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48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500+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45 Ph.D. Economists</a:t>
            </a:r>
          </a:p>
          <a:p>
            <a:pPr lvl="1"/>
            <a:r>
              <a:rPr lang="en-US" dirty="0"/>
              <a:t>Aid in slide deck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9668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73C68F-EDD4-1641-A3B0-AD1612CA1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13" y="1588509"/>
            <a:ext cx="4019861" cy="4602741"/>
          </a:xfrm>
          <a:prstGeom prst="rect">
            <a:avLst/>
          </a:prstGeo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C29FB6AB-CED6-4966-95B7-18870AFF3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Cal</a:t>
            </a:r>
            <a:r>
              <a:rPr lang="en-GB" dirty="0"/>
              <a:t>ifornia’s AB32: Global Warming Solutions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004941A-59DA-4C46-9598-FBF632E0F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8174" y="1325563"/>
            <a:ext cx="5957576" cy="5094287"/>
          </a:xfrm>
        </p:spPr>
        <p:txBody>
          <a:bodyPr>
            <a:normAutofit/>
          </a:bodyPr>
          <a:lstStyle/>
          <a:p>
            <a:r>
              <a:rPr lang="en-US" dirty="0"/>
              <a:t>California’s goals:</a:t>
            </a:r>
          </a:p>
          <a:p>
            <a:pPr lvl="1"/>
            <a:r>
              <a:rPr lang="en-US" dirty="0"/>
              <a:t>Reduce emissions to 1990 levels by 2020</a:t>
            </a:r>
          </a:p>
          <a:p>
            <a:pPr lvl="1"/>
            <a:r>
              <a:rPr lang="en-US" dirty="0"/>
              <a:t>An 80% reduction in emissions from 1990 levels by 2030</a:t>
            </a:r>
          </a:p>
          <a:p>
            <a:r>
              <a:rPr lang="en-US" dirty="0"/>
              <a:t>California’s Tools:</a:t>
            </a:r>
          </a:p>
          <a:p>
            <a:pPr lvl="1"/>
            <a:r>
              <a:rPr lang="en-US" dirty="0"/>
              <a:t>Cap and Trade</a:t>
            </a:r>
          </a:p>
          <a:p>
            <a:pPr lvl="1"/>
            <a:r>
              <a:rPr lang="en-US" dirty="0"/>
              <a:t>Renewable Portfolio Standard</a:t>
            </a:r>
          </a:p>
          <a:p>
            <a:pPr lvl="1"/>
            <a:r>
              <a:rPr lang="en-US" dirty="0"/>
              <a:t>Clean Cars Program</a:t>
            </a:r>
          </a:p>
          <a:p>
            <a:pPr lvl="1"/>
            <a:r>
              <a:rPr lang="en-US" dirty="0"/>
              <a:t>Low Carbon Fuel Standard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96959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B5F21FFA-6DFC-9449-8A4D-1D63A588DC8C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2090056" y="1596698"/>
            <a:ext cx="8688977" cy="46777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B4A93C-331F-46E9-9DC7-94FB2BF18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Cha</a:t>
            </a:r>
            <a:r>
              <a:rPr lang="en-GB" dirty="0"/>
              <a:t>nge in California GDP, Population, and </a:t>
            </a:r>
            <a:br>
              <a:rPr lang="en-GB" dirty="0"/>
            </a:br>
            <a:r>
              <a:rPr lang="en-GB" dirty="0"/>
              <a:t>GHG Emissions since 2000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0625046-250D-9D42-9326-708D1424DDE7}"/>
              </a:ext>
            </a:extLst>
          </p:cNvPr>
          <p:cNvCxnSpPr/>
          <p:nvPr/>
        </p:nvCxnSpPr>
        <p:spPr>
          <a:xfrm flipV="1">
            <a:off x="6815586" y="1938625"/>
            <a:ext cx="0" cy="372533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D2C389B-A3DC-5F47-A23F-6846620B9C20}"/>
              </a:ext>
            </a:extLst>
          </p:cNvPr>
          <p:cNvSpPr txBox="1"/>
          <p:nvPr/>
        </p:nvSpPr>
        <p:spPr>
          <a:xfrm>
            <a:off x="6138368" y="1412032"/>
            <a:ext cx="156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Cap &amp; Trade -&gt;</a:t>
            </a:r>
          </a:p>
        </p:txBody>
      </p:sp>
    </p:spTree>
    <p:extLst>
      <p:ext uri="{BB962C8B-B14F-4D97-AF65-F5344CB8AC3E}">
        <p14:creationId xmlns:p14="http://schemas.microsoft.com/office/powerpoint/2010/main" val="502111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9CF13-B8D5-4164-B051-E1F7334FA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Pro</a:t>
            </a:r>
            <a:r>
              <a:rPr lang="en-GB" dirty="0"/>
              <a:t>jected trends in California’s emissions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86232-8C6E-467F-91D4-2608D7482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C2744-0E67-4E58-AE3D-9D80E50B4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B6DB02-87AA-455C-85DC-2F07A0E4E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57" y="1312820"/>
            <a:ext cx="11263086" cy="469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0756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3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70730"/>
            <a:ext cx="10722429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Climate change is real, is caused by human actions, and has impacts we’re already feeling.</a:t>
            </a:r>
          </a:p>
          <a:p>
            <a:pPr>
              <a:spcAft>
                <a:spcPts val="1000"/>
              </a:spcAft>
            </a:pPr>
            <a:r>
              <a:rPr lang="en-US" dirty="0"/>
              <a:t>This problem won’t solve itself; we need policy intervention, and fast.</a:t>
            </a:r>
          </a:p>
          <a:p>
            <a:pPr>
              <a:spcAft>
                <a:spcPts val="1000"/>
              </a:spcAft>
            </a:pPr>
            <a:r>
              <a:rPr lang="en-US" dirty="0"/>
              <a:t>Smart policy can reduce greenhouse gas emissions by the right amount and at the lowest possible cost.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For example, cap and trade and emissions taxes!</a:t>
            </a:r>
          </a:p>
          <a:p>
            <a:pPr>
              <a:spcAft>
                <a:spcPts val="1000"/>
              </a:spcAft>
            </a:pPr>
            <a:r>
              <a:rPr lang="en-US" dirty="0"/>
              <a:t>We also need policies to help with adaptation and support those bearing the greatest damages.</a:t>
            </a:r>
          </a:p>
        </p:txBody>
      </p:sp>
    </p:spTree>
    <p:extLst>
      <p:ext uri="{BB962C8B-B14F-4D97-AF65-F5344CB8AC3E}">
        <p14:creationId xmlns:p14="http://schemas.microsoft.com/office/powerpoint/2010/main" val="22464925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48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3406"/>
            <a:ext cx="10515600" cy="479866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Sarah Jacobson</a:t>
            </a:r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saj2@williams.edu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4"/>
              </a:rPr>
              <a:t>Info@NEEDelegation.org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>
                <a:hlinkClick r:id="rId5"/>
              </a:rPr>
              <a:t>www.NEEDelegation.org/testimonials.php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287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</a:t>
            </a:r>
            <a:r>
              <a:rPr lang="en-US" dirty="0"/>
              <a:t>ailable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Safety Net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Immigration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COVID-19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2017 Tax Law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433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5982"/>
            <a:ext cx="10515600" cy="465949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Sarah Jacobson, Williams College</a:t>
            </a:r>
          </a:p>
          <a:p>
            <a:pPr lvl="1"/>
            <a:r>
              <a:rPr lang="en-US" dirty="0"/>
              <a:t>Shana McDermott, Trinity University</a:t>
            </a:r>
          </a:p>
          <a:p>
            <a:pPr lvl="1"/>
            <a:r>
              <a:rPr lang="en-US" dirty="0"/>
              <a:t>Sharon </a:t>
            </a:r>
            <a:r>
              <a:rPr lang="en-US" dirty="0" err="1"/>
              <a:t>Shewmake</a:t>
            </a:r>
            <a:r>
              <a:rPr lang="en-US" dirty="0"/>
              <a:t>, Western Washington University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Jason </a:t>
            </a:r>
            <a:r>
              <a:rPr lang="en-US" dirty="0" err="1"/>
              <a:t>Shogren</a:t>
            </a:r>
            <a:r>
              <a:rPr lang="en-US" dirty="0"/>
              <a:t>, University of Wyoming</a:t>
            </a:r>
          </a:p>
          <a:p>
            <a:pPr lvl="1"/>
            <a:r>
              <a:rPr lang="en-US" dirty="0"/>
              <a:t>Walter Thurman, North Carolina State University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283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6272" y="1325563"/>
            <a:ext cx="6939455" cy="4351338"/>
          </a:xfrm>
        </p:spPr>
        <p:txBody>
          <a:bodyPr/>
          <a:lstStyle/>
          <a:p>
            <a:r>
              <a:rPr lang="en-US" dirty="0"/>
              <a:t>Economics of climate change</a:t>
            </a:r>
          </a:p>
          <a:p>
            <a:r>
              <a:rPr lang="en-US" dirty="0"/>
              <a:t>Reducing emissions</a:t>
            </a:r>
          </a:p>
          <a:p>
            <a:r>
              <a:rPr lang="en-US" dirty="0"/>
              <a:t>Climate change policy</a:t>
            </a:r>
          </a:p>
          <a:p>
            <a:r>
              <a:rPr lang="en-US" dirty="0"/>
              <a:t>Policy in action</a:t>
            </a:r>
          </a:p>
        </p:txBody>
      </p:sp>
    </p:spTree>
    <p:extLst>
      <p:ext uri="{BB962C8B-B14F-4D97-AF65-F5344CB8AC3E}">
        <p14:creationId xmlns:p14="http://schemas.microsoft.com/office/powerpoint/2010/main" val="3728775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Economics of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886491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en Everything Is Simple, </a:t>
            </a:r>
            <a:br>
              <a:rPr lang="en-US" dirty="0"/>
            </a:br>
            <a:r>
              <a:rPr lang="en-US" dirty="0"/>
              <a:t>No Regulation Is Needed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657" y="1570730"/>
            <a:ext cx="10856686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Simple transactions: buyer and seller feel all costs and benefits of sales </a:t>
            </a:r>
          </a:p>
          <a:p>
            <a:pPr>
              <a:spcAft>
                <a:spcPts val="1000"/>
              </a:spcAft>
            </a:pPr>
            <a:r>
              <a:rPr lang="en-US" dirty="0">
                <a:sym typeface="Wingdings" panose="05000000000000000000" pitchFamily="2" charset="2"/>
              </a:rPr>
              <a:t> E</a:t>
            </a:r>
            <a:r>
              <a:rPr lang="en-US" dirty="0"/>
              <a:t>fficient number of transactions!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414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030" y="175489"/>
            <a:ext cx="10515600" cy="151476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en Our Decisions Affect Others, </a:t>
            </a:r>
            <a:br>
              <a:rPr lang="en-US" dirty="0"/>
            </a:br>
            <a:r>
              <a:rPr lang="en-US" dirty="0"/>
              <a:t>We Need Regulation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40F12F-47C3-4E1A-8FA1-F5E0B0A35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6194" y="1989223"/>
            <a:ext cx="5865122" cy="29218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43" y="1989224"/>
            <a:ext cx="6080633" cy="3931286"/>
          </a:xfrm>
        </p:spPr>
        <p:txBody>
          <a:bodyPr>
            <a:noAutofit/>
          </a:bodyPr>
          <a:lstStyle/>
          <a:p>
            <a:r>
              <a:rPr lang="en-US" sz="2300" dirty="0"/>
              <a:t>Pollution causes an EXTERNALITY: a side effect (cost or benefit) that affects someone else </a:t>
            </a:r>
          </a:p>
          <a:p>
            <a:pPr lvl="1"/>
            <a:r>
              <a:rPr lang="en-US" sz="1900" dirty="0">
                <a:sym typeface="Wingdings" panose="05000000000000000000" pitchFamily="2" charset="2"/>
              </a:rPr>
              <a:t>Polluting things have an “unfair cost advantage” because part of cost is offloaded on others</a:t>
            </a:r>
          </a:p>
          <a:p>
            <a:pPr lvl="1"/>
            <a:r>
              <a:rPr lang="en-US" sz="1900" dirty="0">
                <a:sym typeface="Wingdings" panose="05000000000000000000" pitchFamily="2" charset="2"/>
              </a:rPr>
              <a:t> Too much pollution is generated</a:t>
            </a:r>
            <a:endParaRPr lang="en-US" sz="1900" dirty="0"/>
          </a:p>
          <a:p>
            <a:pPr lvl="1"/>
            <a:r>
              <a:rPr lang="en-US" sz="1900" dirty="0">
                <a:sym typeface="Wingdings" panose="05000000000000000000" pitchFamily="2" charset="2"/>
              </a:rPr>
              <a:t>Regulation limiting pollution has net benefits</a:t>
            </a:r>
          </a:p>
          <a:p>
            <a:r>
              <a:rPr lang="en-US" sz="2300" b="1" i="1" dirty="0">
                <a:sym typeface="Wingdings" panose="05000000000000000000" pitchFamily="2" charset="2"/>
              </a:rPr>
              <a:t>The “</a:t>
            </a:r>
            <a:r>
              <a:rPr lang="en-US" sz="2300" i="1" dirty="0">
                <a:sym typeface="Wingdings" panose="05000000000000000000" pitchFamily="2" charset="2"/>
              </a:rPr>
              <a:t>e</a:t>
            </a:r>
            <a:r>
              <a:rPr lang="en-US" sz="2300" b="1" i="1" dirty="0">
                <a:sym typeface="Wingdings" panose="05000000000000000000" pitchFamily="2" charset="2"/>
              </a:rPr>
              <a:t>fficient” level of pollution balances the costs &amp; benefits of pollution</a:t>
            </a:r>
          </a:p>
        </p:txBody>
      </p:sp>
    </p:spTree>
    <p:extLst>
      <p:ext uri="{BB962C8B-B14F-4D97-AF65-F5344CB8AC3E}">
        <p14:creationId xmlns:p14="http://schemas.microsoft.com/office/powerpoint/2010/main" val="122789367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19216</TotalTime>
  <Words>1551</Words>
  <Application>Microsoft Macintosh PowerPoint</Application>
  <PresentationFormat>Widescreen</PresentationFormat>
  <Paragraphs>231</Paragraphs>
  <Slides>34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Courier New</vt:lpstr>
      <vt:lpstr>Custom Design</vt:lpstr>
      <vt:lpstr>Climate Change Economics Sarah Jacobson, Ph.D. Associate Professor of Economics at Williams College</vt:lpstr>
      <vt:lpstr> National Economic Education Delegation</vt:lpstr>
      <vt:lpstr>Who Are We?</vt:lpstr>
      <vt:lpstr> Available NEED Topics Include:</vt:lpstr>
      <vt:lpstr>Credits and Disclaimer</vt:lpstr>
      <vt:lpstr>Outline</vt:lpstr>
      <vt:lpstr>Economics of Climate Change</vt:lpstr>
      <vt:lpstr>When Everything Is Simple,  No Regulation Is Needed</vt:lpstr>
      <vt:lpstr>When Our Decisions Affect Others,  We Need Regulation</vt:lpstr>
      <vt:lpstr> Atmospheric CO2 Concentrations</vt:lpstr>
      <vt:lpstr> W hat Does That Do?</vt:lpstr>
      <vt:lpstr>How These Impacts Affect Humans</vt:lpstr>
      <vt:lpstr> Adaptation Reduces Damages</vt:lpstr>
      <vt:lpstr>  A  Climate Change Ladder</vt:lpstr>
      <vt:lpstr>Reducing Emissions</vt:lpstr>
      <vt:lpstr> How Economists Decide How Much to Fight  Climate Change: Cost Benefit Analysis</vt:lpstr>
      <vt:lpstr>Cost-Benefit Analysis of  Fighting Climate Change</vt:lpstr>
      <vt:lpstr>Global Net Emissions  Are What We Care About</vt:lpstr>
      <vt:lpstr>Total U.S. Greenhouse Gas Emissions  by Economic Sector in 2016</vt:lpstr>
      <vt:lpstr>Example Global Abatement Cost Curve</vt:lpstr>
      <vt:lpstr>Climate Change Policy</vt:lpstr>
      <vt:lpstr>Policies That Reduce Emissions Directly</vt:lpstr>
      <vt:lpstr> Command and Control vs. Incentive-Based Regulation </vt:lpstr>
      <vt:lpstr>How Does a Carbon Tax Work?</vt:lpstr>
      <vt:lpstr>How Does Cap and Trade Work?</vt:lpstr>
      <vt:lpstr>Examples of Other Policies that Reduce Emissions</vt:lpstr>
      <vt:lpstr>Climate Change Policy in Action</vt:lpstr>
      <vt:lpstr>Incentive-Based Climate Policies Right Now</vt:lpstr>
      <vt:lpstr>California’s Cap and Trade System: 2012+</vt:lpstr>
      <vt:lpstr>California’s AB32: Global Warming Solutions</vt:lpstr>
      <vt:lpstr>Change in California GDP, Population, and  GHG Emissions since 2000</vt:lpstr>
      <vt:lpstr>Projected trends in California’s emissions</vt:lpstr>
      <vt:lpstr> Summary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292</cp:revision>
  <dcterms:created xsi:type="dcterms:W3CDTF">2017-05-03T22:30:38Z</dcterms:created>
  <dcterms:modified xsi:type="dcterms:W3CDTF">2021-04-01T15:45:49Z</dcterms:modified>
</cp:coreProperties>
</file>