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34" r:id="rId2"/>
    <p:sldId id="327" r:id="rId3"/>
    <p:sldId id="415" r:id="rId4"/>
    <p:sldId id="383" r:id="rId5"/>
    <p:sldId id="430" r:id="rId6"/>
    <p:sldId id="1113" r:id="rId7"/>
    <p:sldId id="400" r:id="rId8"/>
    <p:sldId id="1081" r:id="rId9"/>
    <p:sldId id="1072" r:id="rId10"/>
    <p:sldId id="389" r:id="rId11"/>
    <p:sldId id="4087" r:id="rId12"/>
    <p:sldId id="413" r:id="rId13"/>
    <p:sldId id="382" r:id="rId14"/>
    <p:sldId id="4095" r:id="rId15"/>
    <p:sldId id="1120" r:id="rId16"/>
    <p:sldId id="1121" r:id="rId17"/>
    <p:sldId id="1107" r:id="rId18"/>
    <p:sldId id="4086" r:id="rId19"/>
    <p:sldId id="436" r:id="rId20"/>
    <p:sldId id="433" r:id="rId21"/>
    <p:sldId id="420" r:id="rId22"/>
    <p:sldId id="402" r:id="rId23"/>
    <p:sldId id="432" r:id="rId24"/>
    <p:sldId id="390" r:id="rId25"/>
    <p:sldId id="1110" r:id="rId26"/>
    <p:sldId id="1119" r:id="rId27"/>
    <p:sldId id="1116" r:id="rId28"/>
    <p:sldId id="1118" r:id="rId29"/>
    <p:sldId id="4090" r:id="rId30"/>
    <p:sldId id="394" r:id="rId31"/>
    <p:sldId id="4091" r:id="rId32"/>
    <p:sldId id="422" r:id="rId33"/>
    <p:sldId id="4092" r:id="rId34"/>
    <p:sldId id="4093" r:id="rId35"/>
    <p:sldId id="384" r:id="rId36"/>
    <p:sldId id="427" r:id="rId37"/>
    <p:sldId id="450" r:id="rId38"/>
    <p:sldId id="449" r:id="rId39"/>
    <p:sldId id="4096" r:id="rId40"/>
    <p:sldId id="4094" r:id="rId41"/>
    <p:sldId id="1077" r:id="rId42"/>
    <p:sldId id="438" r:id="rId43"/>
    <p:sldId id="359" r:id="rId44"/>
    <p:sldId id="385" r:id="rId45"/>
    <p:sldId id="452" r:id="rId46"/>
    <p:sldId id="262" r:id="rId47"/>
    <p:sldId id="266" r:id="rId48"/>
    <p:sldId id="1090" r:id="rId49"/>
    <p:sldId id="1114" r:id="rId50"/>
    <p:sldId id="368" r:id="rId51"/>
    <p:sldId id="119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4694"/>
  </p:normalViewPr>
  <p:slideViewPr>
    <p:cSldViewPr snapToGrid="0">
      <p:cViewPr varScale="1">
        <p:scale>
          <a:sx n="110" d="100"/>
          <a:sy n="110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5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0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a series of slides with pictures for each one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Vistage - Corte Madera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16, 2022</a:t>
            </a:r>
          </a:p>
        </p:txBody>
      </p:sp>
    </p:spTree>
    <p:extLst>
      <p:ext uri="{BB962C8B-B14F-4D97-AF65-F5344CB8AC3E}">
        <p14:creationId xmlns:p14="http://schemas.microsoft.com/office/powerpoint/2010/main" val="396424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endParaRPr lang="en-US" dirty="0"/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F552-701D-9C44-99BF-E7A60428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9189-76BC-754E-8402-3BC65A83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Increase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622CD-2A9D-B340-A089-F791FD36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6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0" y="270313"/>
            <a:ext cx="10515600" cy="957090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821" y="1541570"/>
            <a:ext cx="6918434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F663D-B55C-3F41-9118-16BF674986A8}"/>
              </a:ext>
            </a:extLst>
          </p:cNvPr>
          <p:cNvSpPr/>
          <p:nvPr/>
        </p:nvSpPr>
        <p:spPr>
          <a:xfrm>
            <a:off x="838200" y="1665980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0AD58-A785-4245-A6B6-24643F70A708}"/>
              </a:ext>
            </a:extLst>
          </p:cNvPr>
          <p:cNvSpPr/>
          <p:nvPr/>
        </p:nvSpPr>
        <p:spPr>
          <a:xfrm>
            <a:off x="838200" y="220027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D252C-39B9-9D47-9511-A73D2BBEC727}"/>
              </a:ext>
            </a:extLst>
          </p:cNvPr>
          <p:cNvSpPr/>
          <p:nvPr/>
        </p:nvSpPr>
        <p:spPr>
          <a:xfrm>
            <a:off x="838200" y="2734570"/>
            <a:ext cx="2990850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56C7C-5051-9845-829C-114AFDCF9BE1}"/>
              </a:ext>
            </a:extLst>
          </p:cNvPr>
          <p:cNvSpPr/>
          <p:nvPr/>
        </p:nvSpPr>
        <p:spPr>
          <a:xfrm>
            <a:off x="6148552" y="207555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0C8AE-C61C-5047-A3B3-7234EAA70BA7}"/>
              </a:ext>
            </a:extLst>
          </p:cNvPr>
          <p:cNvSpPr/>
          <p:nvPr/>
        </p:nvSpPr>
        <p:spPr>
          <a:xfrm>
            <a:off x="6172200" y="4614862"/>
            <a:ext cx="4186238" cy="12402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pPr lvl="1"/>
            <a:r>
              <a:rPr lang="en-US" dirty="0"/>
              <a:t>Move to a more hospitable climate.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much.</a:t>
            </a:r>
          </a:p>
          <a:p>
            <a:pPr lvl="1"/>
            <a:r>
              <a:rPr lang="en-US" sz="2800" dirty="0"/>
              <a:t>There may be other local impacts.</a:t>
            </a:r>
          </a:p>
          <a:p>
            <a:r>
              <a:rPr lang="en-US" sz="3200" dirty="0"/>
              <a:t>Gross emissions (greenhouse gas sources): how much greenhouse gases (including CO2) we put out.</a:t>
            </a:r>
          </a:p>
          <a:p>
            <a:r>
              <a:rPr lang="en-US" sz="3200" dirty="0"/>
              <a:t>Greenhouse gas sinks: ways to pull CO2 out of the air.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List all possible ways to reduce emissions.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Figure out how much each can reduce in total.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Figure out how much each costs per unit of emissions reduced.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Line them up in order: cheapest to costliest (“marginal abatement cost curve”)</a:t>
            </a:r>
          </a:p>
          <a:p>
            <a:pPr lvl="1">
              <a:spcAft>
                <a:spcPts val="800"/>
              </a:spcAft>
            </a:pPr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technology.</a:t>
            </a:r>
          </a:p>
          <a:p>
            <a:pPr lvl="1"/>
            <a:r>
              <a:rPr lang="en-US" sz="2800" dirty="0"/>
              <a:t>Costs of renewables have been dropping fast.</a:t>
            </a:r>
          </a:p>
          <a:p>
            <a:r>
              <a:rPr lang="en-US" sz="3200" dirty="0"/>
              <a:t>Investments in research and development and infrastructure (e.g., EV charging) can lower future costs.</a:t>
            </a:r>
          </a:p>
          <a:p>
            <a:r>
              <a:rPr lang="en-US" sz="3200" dirty="0"/>
              <a:t>Barrier to expanding renewable energy: intermittency.</a:t>
            </a:r>
          </a:p>
          <a:p>
            <a:pPr lvl="1"/>
            <a:r>
              <a:rPr lang="en-US" sz="2800" dirty="0"/>
              <a:t>Battery technology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50732"/>
            <a:ext cx="10587182" cy="8244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emissions.</a:t>
            </a:r>
          </a:p>
          <a:p>
            <a:r>
              <a:rPr lang="en-US" sz="3200" dirty="0"/>
              <a:t>Carbon capture: captures CO2 emissions and stores them or “utilizes” them (for energy, pressure, etc.).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balance.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E.g., extraction,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B097-D254-8044-90C7-46D61252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h Policies are Work Through Prices</a:t>
            </a:r>
          </a:p>
        </p:txBody>
      </p:sp>
      <p:pic>
        <p:nvPicPr>
          <p:cNvPr id="6" name="Content Placeholder 5" descr="A picture containing text, person, standing, posing&#10;&#10;Description automatically generated">
            <a:extLst>
              <a:ext uri="{FF2B5EF4-FFF2-40B4-BE49-F238E27FC236}">
                <a16:creationId xmlns:a16="http://schemas.microsoft.com/office/drawing/2014/main" id="{A8922AF9-BF41-864F-BDD7-3A766677F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2" y="1090898"/>
            <a:ext cx="9320025" cy="5139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F5902-306E-644D-9E86-4686B491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48373-7057-DD47-9893-F8C5F4BC4F47}"/>
              </a:ext>
            </a:extLst>
          </p:cNvPr>
          <p:cNvSpPr txBox="1"/>
          <p:nvPr/>
        </p:nvSpPr>
        <p:spPr>
          <a:xfrm>
            <a:off x="5540415" y="6412788"/>
            <a:ext cx="607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=XHK1OBSBpwc</a:t>
            </a:r>
          </a:p>
        </p:txBody>
      </p:sp>
    </p:spTree>
    <p:extLst>
      <p:ext uri="{BB962C8B-B14F-4D97-AF65-F5344CB8AC3E}">
        <p14:creationId xmlns:p14="http://schemas.microsoft.com/office/powerpoint/2010/main" val="258318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Tho</a:t>
            </a:r>
            <a:r>
              <a:rPr lang="en-US" dirty="0"/>
              <a:t>ughts on Regulation vs Market-Oriented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Equity.</a:t>
            </a:r>
          </a:p>
          <a:p>
            <a:pPr lvl="1"/>
            <a:r>
              <a:rPr lang="en-US" dirty="0"/>
              <a:t>Both types of policies might be regressive.</a:t>
            </a:r>
          </a:p>
          <a:p>
            <a:pPr lvl="2"/>
            <a:r>
              <a:rPr lang="en-US" dirty="0"/>
              <a:t>Cap and Trade and a Carbon Tax can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Regulations do not.</a:t>
            </a:r>
          </a:p>
          <a:p>
            <a:r>
              <a:rPr lang="en-US" dirty="0"/>
              <a:t>Efficiency.</a:t>
            </a:r>
          </a:p>
          <a:p>
            <a:pPr lvl="1"/>
            <a:r>
              <a:rPr lang="en-US" dirty="0"/>
              <a:t>Market-oriented policies tend to achieve emissions reduction at much lower cost.</a:t>
            </a:r>
          </a:p>
          <a:p>
            <a:pPr lvl="2"/>
            <a:r>
              <a:rPr lang="en-US" dirty="0"/>
              <a:t>Example: CAFÉ Standards vs Carbon Tax</a:t>
            </a:r>
          </a:p>
          <a:p>
            <a:pPr lvl="3"/>
            <a:r>
              <a:rPr lang="en-US" dirty="0"/>
              <a:t>Tax is significantly more efficient.</a:t>
            </a:r>
          </a:p>
          <a:p>
            <a:pPr lvl="3"/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</a:t>
            </a:r>
            <a:r>
              <a:rPr lang="en-US"/>
              <a:t>auto‐maker’s </a:t>
            </a:r>
            <a:r>
              <a:rPr lang="en-US" dirty="0"/>
              <a:t>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48" y="1462643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65968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64382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0A23-F8A7-304C-9C3F-7D3166E4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B684-135B-A047-BEAE-0E18A85B6F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Negative Externalities: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Heating your house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Smoking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Getting a dog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Pig farming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1AC62-7731-9841-8939-6828791158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Positive Externalities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Education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Growing apples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Getting a vaccination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Basic scientific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A1F73-8A9D-B349-B1C3-015B12DA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2272</Words>
  <Application>Microsoft Macintosh PowerPoint</Application>
  <PresentationFormat>Widescreen</PresentationFormat>
  <Paragraphs>333</Paragraphs>
  <Slides>51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Courier New</vt:lpstr>
      <vt:lpstr>Custom Design</vt:lpstr>
      <vt:lpstr>Climate Change Economics Jon Haveman, Ph.D. NEED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Examples of Externalities</vt:lpstr>
      <vt:lpstr> How Economists Decide How Much to Fight  Climate Change: Cost Benefit Analysis</vt:lpstr>
      <vt:lpstr>Cost-Benefit Analysis of  Fighting Climate Change</vt:lpstr>
      <vt:lpstr>Climate Change</vt:lpstr>
      <vt:lpstr>The Atmospheric Greenhouse Effect</vt:lpstr>
      <vt:lpstr> Atmospheric CO2 Concentrations Up To Now</vt:lpstr>
      <vt:lpstr>What Do Greenhouse Gas Emissions Do?</vt:lpstr>
      <vt:lpstr>How Damages Will Vary Globally: Mortality as an Example</vt:lpstr>
      <vt:lpstr>How Damages Will Vary in the US</vt:lpstr>
      <vt:lpstr>  A Climate Change Ladder</vt:lpstr>
      <vt:lpstr>Impacts of Climate Change</vt:lpstr>
      <vt:lpstr>How These Impacts Affect Humans</vt:lpstr>
      <vt:lpstr>Social Cost of Carbon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US Electricity Sources</vt:lpstr>
      <vt:lpstr>Total U.S. Greenhouse Gas Emissions  by Economic Sector in 2020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How Does a Carbon Tax Work?</vt:lpstr>
      <vt:lpstr>How Does Cap and Trade Work?</vt:lpstr>
      <vt:lpstr>Both Policies are Work Through Prices</vt:lpstr>
      <vt:lpstr>Thoughts on Regulation vs Market-Oriented</vt:lpstr>
      <vt:lpstr>Efficiency: CAFÉ vs Carbon Tax</vt:lpstr>
      <vt:lpstr>Examples of Other Policies that Reduce Emissions</vt:lpstr>
      <vt:lpstr>Atlanta and Barcelona Have Similar Populations  but Very Different Carbon Productivity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72</cp:revision>
  <dcterms:created xsi:type="dcterms:W3CDTF">2022-02-04T21:29:43Z</dcterms:created>
  <dcterms:modified xsi:type="dcterms:W3CDTF">2022-03-16T17:57:23Z</dcterms:modified>
</cp:coreProperties>
</file>