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8"/>
  </p:notesMasterIdLst>
  <p:sldIdLst>
    <p:sldId id="434" r:id="rId2"/>
    <p:sldId id="328" r:id="rId3"/>
    <p:sldId id="4203" r:id="rId4"/>
    <p:sldId id="4204" r:id="rId5"/>
    <p:sldId id="327" r:id="rId6"/>
    <p:sldId id="415" r:id="rId7"/>
    <p:sldId id="430" r:id="rId8"/>
    <p:sldId id="1113" r:id="rId9"/>
    <p:sldId id="400" r:id="rId10"/>
    <p:sldId id="1072" r:id="rId11"/>
    <p:sldId id="389" r:id="rId12"/>
    <p:sldId id="4087" r:id="rId13"/>
    <p:sldId id="413" r:id="rId14"/>
    <p:sldId id="4094" r:id="rId15"/>
    <p:sldId id="4156" r:id="rId16"/>
    <p:sldId id="4088" r:id="rId17"/>
    <p:sldId id="433" r:id="rId18"/>
    <p:sldId id="1121" r:id="rId19"/>
    <p:sldId id="1110" r:id="rId20"/>
    <p:sldId id="1119" r:id="rId21"/>
    <p:sldId id="4095" r:id="rId22"/>
    <p:sldId id="394" r:id="rId23"/>
    <p:sldId id="4091" r:id="rId24"/>
    <p:sldId id="422" r:id="rId25"/>
    <p:sldId id="427" r:id="rId26"/>
    <p:sldId id="1076" r:id="rId27"/>
    <p:sldId id="450" r:id="rId28"/>
    <p:sldId id="443" r:id="rId29"/>
    <p:sldId id="1077" r:id="rId30"/>
    <p:sldId id="438" r:id="rId31"/>
    <p:sldId id="359" r:id="rId32"/>
    <p:sldId id="4202" r:id="rId33"/>
    <p:sldId id="368" r:id="rId34"/>
    <p:sldId id="1197" r:id="rId35"/>
    <p:sldId id="1116" r:id="rId36"/>
    <p:sldId id="111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8" autoAdjust="0"/>
    <p:restoredTop sz="94758"/>
  </p:normalViewPr>
  <p:slideViewPr>
    <p:cSldViewPr snapToGrid="0" snapToObjects="1">
      <p:cViewPr varScale="1">
        <p:scale>
          <a:sx n="119" d="100"/>
          <a:sy n="119" d="100"/>
        </p:scale>
        <p:origin x="216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5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02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13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6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7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35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2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6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Shana</a:t>
            </a:r>
            <a:r>
              <a:rPr lang="en-US" baseline="0" dirty="0"/>
              <a:t>: perhaps another infographic is beneficial here. Reintroduce the original cost graph. Fade out the costs and leave the MAC. Then introduce a price. If it’s cheaper to abate, then firms will do that, otherwise they will buy a permit or pay the tax. I know this is super simplified. I introduce specifics at the start of the emissions trading section and the tax section below.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7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5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New Climate Economy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65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55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5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6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4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5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82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Jon </a:t>
            </a:r>
            <a:r>
              <a:rPr lang="en-US" sz="2400" dirty="0" err="1">
                <a:solidFill>
                  <a:schemeClr val="bg1"/>
                </a:solidFill>
              </a:rPr>
              <a:t>Haveman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Kiwanis Club of San Diego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August 16, 2022</a:t>
            </a:r>
          </a:p>
        </p:txBody>
      </p:sp>
    </p:spTree>
    <p:extLst>
      <p:ext uri="{BB962C8B-B14F-4D97-AF65-F5344CB8AC3E}">
        <p14:creationId xmlns:p14="http://schemas.microsoft.com/office/powerpoint/2010/main" val="380097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8317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8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8686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42870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0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00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</a:t>
            </a:r>
            <a:r>
              <a:rPr lang="en-GB" dirty="0"/>
              <a:t>ese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704" y="1665980"/>
            <a:ext cx="4637223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 city!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San Diego.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6446F-EB94-6980-966E-A177003EC3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39463" y="1334419"/>
            <a:ext cx="7451078" cy="4189162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F35C24B-2D8E-4B41-9AAB-CE8190684147}"/>
              </a:ext>
            </a:extLst>
          </p:cNvPr>
          <p:cNvSpPr/>
          <p:nvPr/>
        </p:nvSpPr>
        <p:spPr>
          <a:xfrm>
            <a:off x="9764486" y="2601686"/>
            <a:ext cx="1737814" cy="12409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650A3-4385-6142-ABF1-DAC0DEEF7089}"/>
              </a:ext>
            </a:extLst>
          </p:cNvPr>
          <p:cNvSpPr txBox="1"/>
          <p:nvPr/>
        </p:nvSpPr>
        <p:spPr>
          <a:xfrm>
            <a:off x="9764486" y="2122790"/>
            <a:ext cx="150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 40 </a:t>
            </a:r>
            <a:r>
              <a:rPr lang="en-US" dirty="0" err="1"/>
              <a:t>yeears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351873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19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6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96812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vast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are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19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12" y="2486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Line them up in order: cheapest to costliest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3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925161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24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132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Put</a:t>
            </a:r>
            <a:r>
              <a:rPr lang="en-US" dirty="0"/>
              <a:t>ting a Price on Carbon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C8D9F6-C199-0149-B7ED-BB4CF9A7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65" y="1313338"/>
            <a:ext cx="7372327" cy="500589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3F0A12-A6FC-BB45-B12C-56E9CAC305BE}"/>
              </a:ext>
            </a:extLst>
          </p:cNvPr>
          <p:cNvCxnSpPr/>
          <p:nvPr/>
        </p:nvCxnSpPr>
        <p:spPr>
          <a:xfrm flipV="1">
            <a:off x="3284911" y="2814426"/>
            <a:ext cx="6393893" cy="3697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7B7FBC-F4C5-5742-86B6-05164383B120}"/>
              </a:ext>
            </a:extLst>
          </p:cNvPr>
          <p:cNvSpPr txBox="1"/>
          <p:nvPr/>
        </p:nvSpPr>
        <p:spPr>
          <a:xfrm>
            <a:off x="838200" y="2547257"/>
            <a:ext cx="2203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a Social Cost</a:t>
            </a:r>
          </a:p>
          <a:p>
            <a:r>
              <a:rPr lang="en-US" dirty="0"/>
              <a:t>Of Carbon of $50</a:t>
            </a:r>
          </a:p>
        </p:txBody>
      </p:sp>
    </p:spTree>
    <p:extLst>
      <p:ext uri="{BB962C8B-B14F-4D97-AF65-F5344CB8AC3E}">
        <p14:creationId xmlns:p14="http://schemas.microsoft.com/office/powerpoint/2010/main" val="379401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F16-3993-A641-9880-4841211D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Effi</a:t>
            </a:r>
            <a:r>
              <a:rPr lang="en-US" dirty="0"/>
              <a:t>ciency: CAFÉ vs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0E49-4E8F-B747-88BA-B6ACF9B2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1329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CAFÉ = Corporate Average Fuel Efficiency</a:t>
            </a:r>
          </a:p>
          <a:p>
            <a:pPr lvl="1"/>
            <a:r>
              <a:rPr lang="en-US" dirty="0"/>
              <a:t>A fuel economy standard mandating that an auto‐maker’s vehicle fleet must meet minimum fuel economy standards.</a:t>
            </a:r>
          </a:p>
          <a:p>
            <a:pPr lvl="1"/>
            <a:endParaRPr lang="en-US" dirty="0"/>
          </a:p>
          <a:p>
            <a:r>
              <a:rPr lang="en-US" dirty="0"/>
              <a:t>Horse Race</a:t>
            </a:r>
          </a:p>
          <a:p>
            <a:pPr lvl="1"/>
            <a:r>
              <a:rPr lang="en-US" dirty="0"/>
              <a:t>Tax on fuel applies to ALL vehicles, not just new.</a:t>
            </a:r>
          </a:p>
          <a:p>
            <a:pPr lvl="1"/>
            <a:r>
              <a:rPr lang="en-US" dirty="0"/>
              <a:t>Rebound Effect:   </a:t>
            </a:r>
          </a:p>
          <a:p>
            <a:pPr lvl="2"/>
            <a:r>
              <a:rPr lang="en-US" dirty="0"/>
              <a:t>Driving a more efficient vehicle lowers the cost per mile driven,</a:t>
            </a:r>
          </a:p>
          <a:p>
            <a:pPr lvl="3"/>
            <a:r>
              <a:rPr lang="en-US" sz="2400" dirty="0"/>
              <a:t>leading to more miles driven.</a:t>
            </a:r>
          </a:p>
          <a:p>
            <a:pPr lvl="1"/>
            <a:r>
              <a:rPr lang="en-US" dirty="0"/>
              <a:t>Slower turnover of inefficient vehicles: higher cost of new.</a:t>
            </a:r>
          </a:p>
          <a:p>
            <a:pPr lvl="1"/>
            <a:endParaRPr lang="en-US" dirty="0"/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 given level of emission reductions </a:t>
            </a:r>
            <a:r>
              <a:rPr lang="en-US" b="1" dirty="0"/>
              <a:t>costs 3-14 times more with CAFÉ </a:t>
            </a:r>
            <a:r>
              <a:rPr lang="en-US" dirty="0"/>
              <a:t>standards than under a comparable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F984A-9770-9E48-BE22-1A122BB5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920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45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05268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031" b="11687"/>
          <a:stretch/>
        </p:blipFill>
        <p:spPr>
          <a:xfrm>
            <a:off x="1484663" y="1765968"/>
            <a:ext cx="9279589" cy="4459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4C7F1-76DE-B445-8ABA-65E6EC918EB5}"/>
              </a:ext>
            </a:extLst>
          </p:cNvPr>
          <p:cNvSpPr txBox="1"/>
          <p:nvPr/>
        </p:nvSpPr>
        <p:spPr>
          <a:xfrm>
            <a:off x="3223572" y="6455165"/>
            <a:ext cx="4284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New Climate Economy Report, 2014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DD0D7-9E1D-4216-99F4-14087A0A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0" y="24213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Atla</a:t>
            </a:r>
            <a:r>
              <a:rPr lang="en-GB" dirty="0"/>
              <a:t>nta and Barcelona Have Similar Populations </a:t>
            </a:r>
            <a:br>
              <a:rPr lang="en-GB" dirty="0"/>
            </a:br>
            <a:r>
              <a:rPr lang="en-GB" dirty="0"/>
              <a:t>but Very Different Carbon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7BD23-E6B4-4608-882B-099395257CCA}"/>
              </a:ext>
            </a:extLst>
          </p:cNvPr>
          <p:cNvSpPr/>
          <p:nvPr/>
        </p:nvSpPr>
        <p:spPr>
          <a:xfrm>
            <a:off x="1730967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Atlanta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CBFBA-21C1-4C95-B0B0-D6C92E47D6C2}"/>
              </a:ext>
            </a:extLst>
          </p:cNvPr>
          <p:cNvSpPr/>
          <p:nvPr/>
        </p:nvSpPr>
        <p:spPr>
          <a:xfrm>
            <a:off x="6198458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3655781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E1D4-8BB6-5117-2D09-80FF189D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Reduction Act of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71873-7BC6-E37B-E6FD-BD95701EE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250849"/>
          </a:xfrm>
        </p:spPr>
        <p:txBody>
          <a:bodyPr>
            <a:normAutofit/>
          </a:bodyPr>
          <a:lstStyle/>
          <a:p>
            <a:r>
              <a:rPr lang="en-US" dirty="0" err="1"/>
              <a:t>Pssssst</a:t>
            </a:r>
            <a:r>
              <a:rPr lang="en-US" dirty="0"/>
              <a:t>….  It’s not about reducing inflation, but that’s ok.</a:t>
            </a:r>
          </a:p>
          <a:p>
            <a:r>
              <a:rPr lang="en-US" dirty="0"/>
              <a:t>Major provisions include: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37319-A86A-4C48-D2EA-E6887BA5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D734F6-72A9-78F7-5D7E-9061286ED1ED}"/>
              </a:ext>
            </a:extLst>
          </p:cNvPr>
          <p:cNvSpPr txBox="1">
            <a:spLocks/>
          </p:cNvSpPr>
          <p:nvPr/>
        </p:nvSpPr>
        <p:spPr>
          <a:xfrm>
            <a:off x="838200" y="2312126"/>
            <a:ext cx="5181600" cy="25371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Clean Electricity Tax Credits</a:t>
            </a:r>
          </a:p>
          <a:p>
            <a:pPr lvl="1"/>
            <a:r>
              <a:rPr lang="en-US" dirty="0"/>
              <a:t>Funding Programs to Support Local Clean Investment</a:t>
            </a:r>
          </a:p>
          <a:p>
            <a:pPr lvl="1"/>
            <a:r>
              <a:rPr lang="en-US" dirty="0"/>
              <a:t>Clean Vehicles Incentives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E952FA6-51AE-4E81-8164-080321D420AF}"/>
              </a:ext>
            </a:extLst>
          </p:cNvPr>
          <p:cNvSpPr txBox="1">
            <a:spLocks/>
          </p:cNvSpPr>
          <p:nvPr/>
        </p:nvSpPr>
        <p:spPr>
          <a:xfrm>
            <a:off x="6172200" y="2312126"/>
            <a:ext cx="5181600" cy="25371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r>
              <a:rPr lang="en-US" dirty="0"/>
              <a:t>Agriculture and Conservation</a:t>
            </a:r>
          </a:p>
          <a:p>
            <a:pPr lvl="1"/>
            <a:r>
              <a:rPr lang="en-US" dirty="0"/>
              <a:t>Funding, Investments, and Incentives for Heavy Industry and Manufacturing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9FA7E-E5D1-A6D0-CBD3-C90C02AC7480}"/>
              </a:ext>
            </a:extLst>
          </p:cNvPr>
          <p:cNvSpPr txBox="1"/>
          <p:nvPr/>
        </p:nvSpPr>
        <p:spPr>
          <a:xfrm>
            <a:off x="4924698" y="6456851"/>
            <a:ext cx="6718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www.nrdc.org</a:t>
            </a:r>
            <a:r>
              <a:rPr lang="en-US" sz="1200" dirty="0"/>
              <a:t>/experts/</a:t>
            </a:r>
            <a:r>
              <a:rPr lang="en-US" sz="1200" dirty="0" err="1"/>
              <a:t>amanda</a:t>
            </a:r>
            <a:r>
              <a:rPr lang="en-US" sz="1200" dirty="0"/>
              <a:t>-levin/top-climate-elements-senate-budget-reconciliation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523F23-277E-F8FA-FF1E-DFD2DCBEA147}"/>
              </a:ext>
            </a:extLst>
          </p:cNvPr>
          <p:cNvSpPr txBox="1">
            <a:spLocks/>
          </p:cNvSpPr>
          <p:nvPr/>
        </p:nvSpPr>
        <p:spPr>
          <a:xfrm>
            <a:off x="838200" y="4897688"/>
            <a:ext cx="10515600" cy="125084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Result: Emissions reductions of 40% or more by 2030.</a:t>
            </a:r>
          </a:p>
        </p:txBody>
      </p:sp>
    </p:spTree>
    <p:extLst>
      <p:ext uri="{BB962C8B-B14F-4D97-AF65-F5344CB8AC3E}">
        <p14:creationId xmlns:p14="http://schemas.microsoft.com/office/powerpoint/2010/main" val="5189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62501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131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5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7644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3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804565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15514</TotalTime>
  <Words>1982</Words>
  <Application>Microsoft Macintosh PowerPoint</Application>
  <PresentationFormat>Widescreen</PresentationFormat>
  <Paragraphs>273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Courier New</vt:lpstr>
      <vt:lpstr>Custom Design</vt:lpstr>
      <vt:lpstr>Climate Change Economics Jon Haveman, Ph.D. NEED</vt:lpstr>
      <vt:lpstr> National Economic Education Delegation</vt:lpstr>
      <vt:lpstr>Who Are We?</vt:lpstr>
      <vt:lpstr> Available NEED Topics Include:</vt:lpstr>
      <vt:lpstr>Credits and Disclaimer</vt:lpstr>
      <vt:lpstr>Outline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The Atmospheric Greenhouse Effect</vt:lpstr>
      <vt:lpstr> Atmospheric CO2 Concentrations Up To Now</vt:lpstr>
      <vt:lpstr>These Changes Are Already Underway</vt:lpstr>
      <vt:lpstr>How Climate Change Affects Humans</vt:lpstr>
      <vt:lpstr>Social Cost of Carbon</vt:lpstr>
      <vt:lpstr>How Damages Will Vary in the US</vt:lpstr>
      <vt:lpstr>Global Net Emissions  Are What We Care About</vt:lpstr>
      <vt:lpstr> Sources of the Global Flow of Emissions</vt:lpstr>
      <vt:lpstr>How Does This Look Per Capita (Per Person)?</vt:lpstr>
      <vt:lpstr>Total US Greenhouse Gas Emissions  by Economic Sector in 2020</vt:lpstr>
      <vt:lpstr>Which Emissions Should We Cut?</vt:lpstr>
      <vt:lpstr>Example Abatement Cost Curve          (Don’t trust these numbers, this is just to show the idea)</vt:lpstr>
      <vt:lpstr>Policies That Reduce Emissions Directly</vt:lpstr>
      <vt:lpstr> Command and Control vs. Incentive-Based Regulation </vt:lpstr>
      <vt:lpstr>How Does a Carbon Tax Work?</vt:lpstr>
      <vt:lpstr>Putting a Price on Carbon</vt:lpstr>
      <vt:lpstr>Efficiency: CAFÉ vs Carbon Tax</vt:lpstr>
      <vt:lpstr>Examples of Other Policies that Reduce Emissions</vt:lpstr>
      <vt:lpstr>Atlanta and Barcelona Have Similar Populations  but Very Different Carbon Productivity</vt:lpstr>
      <vt:lpstr>Inflation Reduction Act of 2022</vt:lpstr>
      <vt:lpstr> Summary</vt:lpstr>
      <vt:lpstr> Thank you!</vt:lpstr>
      <vt:lpstr> Sources of the Global Stock of Emissions</vt:lpstr>
      <vt:lpstr> Sources of the Global Stock of Emissions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309</cp:revision>
  <cp:lastPrinted>2022-08-16T19:54:13Z</cp:lastPrinted>
  <dcterms:created xsi:type="dcterms:W3CDTF">2017-05-03T22:30:38Z</dcterms:created>
  <dcterms:modified xsi:type="dcterms:W3CDTF">2022-08-16T19:54:16Z</dcterms:modified>
</cp:coreProperties>
</file>