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10"/>
  </p:notesMasterIdLst>
  <p:sldIdLst>
    <p:sldId id="1026" r:id="rId2"/>
    <p:sldId id="436" r:id="rId3"/>
    <p:sldId id="4054" r:id="rId4"/>
    <p:sldId id="434" r:id="rId5"/>
    <p:sldId id="327" r:id="rId6"/>
    <p:sldId id="532" r:id="rId7"/>
    <p:sldId id="1197" r:id="rId8"/>
    <p:sldId id="405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7" initials="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C88"/>
    <a:srgbClr val="2B414D"/>
    <a:srgbClr val="FAF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68" autoAdjust="0"/>
    <p:restoredTop sz="91395"/>
  </p:normalViewPr>
  <p:slideViewPr>
    <p:cSldViewPr snapToGrid="0" snapToObjects="1">
      <p:cViewPr varScale="1">
        <p:scale>
          <a:sx n="138" d="100"/>
          <a:sy n="138" d="100"/>
        </p:scale>
        <p:origin x="30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148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C6A77-897B-A94D-8179-085D1B4EE98D}" type="datetimeFigureOut">
              <a:rPr lang="en-US" smtClean="0"/>
              <a:t>1/5/22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294D8-753E-E842-8CF8-893A8D4F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8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monwealthfund.org/publications/issue-briefs/2015/oct/us-health-care-global-perspective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axenehp.com/international-healthcare-systems-us-versus-world/" TargetMode="External"/><Relationship Id="rId4" Type="http://schemas.openxmlformats.org/officeDocument/2006/relationships/hyperlink" Target="https://www.healthsystemtracker.org/chart-collection/quality-u-s-healthcare-system-compare-countries/#item-overall-age-specific-potential-years-of-life-lost-per-100000-population-1990-2017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770F9-99EF-7E4F-A4BC-F83FC0BA0E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97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good resources:</a:t>
            </a:r>
            <a:endParaRPr lang="en-US" dirty="0">
              <a:hlinkClick r:id="" action="ppaction://noaction"/>
            </a:endParaRPr>
          </a:p>
          <a:p>
            <a:endParaRPr lang="en-US" dirty="0">
              <a:hlinkClick r:id="" action="ppaction://noaction"/>
            </a:endParaRPr>
          </a:p>
          <a:p>
            <a:endParaRPr lang="en-US" dirty="0">
              <a:hlinkClick r:id="" action="ppaction://noaction"/>
            </a:endParaRPr>
          </a:p>
          <a:p>
            <a:r>
              <a:rPr lang="en-US" dirty="0">
                <a:hlinkClick r:id="" action="ppaction://noaction"/>
              </a:rPr>
              <a:t>https://www.commonwealthfund.org/publications/issue-briefs/2020/jan/us-health-care-global-perspective-2019</a:t>
            </a:r>
            <a:endParaRPr lang="en-US" dirty="0"/>
          </a:p>
          <a:p>
            <a:endParaRPr lang="en-US" dirty="0"/>
          </a:p>
          <a:p>
            <a:r>
              <a:rPr lang="en-US" dirty="0"/>
              <a:t>A bit older report: </a:t>
            </a:r>
            <a:r>
              <a:rPr lang="en-US" dirty="0">
                <a:hlinkClick r:id="rId3"/>
              </a:rPr>
              <a:t>https://www.commonwealthfund.org/publications/issue-briefs/2015/oct/us-health-care-global-perspective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https://www.healthsystemtracker.org/chart-collection/quality-u-s-healthcare-system-compare-countries/#item-overall-age-specific-potential-years-of-life-lost-per-100000-population-1990-2017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linkClick r:id="rId5"/>
              </a:rPr>
              <a:t>https://axenehp.com/international-healthcare-systems-us-versus-world/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C85BC4-8EB5-4604-8AA6-8BB49D60C87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77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1A4D-4FAD-45A6-A3C5-59711005E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B803A-233C-48A3-A920-5820C83A0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737BC-96A1-42A3-AD8D-9E8CD7FB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95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A7E2CB-D8A4-4CA5-AD0E-4339221B42D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09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3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CD1F8A60-8110-4A9F-9FEB-449D2EDDD4DB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FA1ED-8B45-44AC-98C5-BB37CF911E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367F-FF99-40E4-923D-2ADC7339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515600" cy="4351338"/>
          </a:xfrm>
        </p:spPr>
        <p:txBody>
          <a:bodyPr anchor="ctr" anchorCtr="0"/>
          <a:lstStyle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0F65A-EC94-4588-B443-FB389B8A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C1AA319-333D-412C-9DD7-9A6C0D760DBE}"/>
              </a:ext>
            </a:extLst>
          </p:cNvPr>
          <p:cNvSpPr>
            <a:spLocks/>
          </p:cNvSpPr>
          <p:nvPr userDrawn="1"/>
        </p:nvSpPr>
        <p:spPr>
          <a:xfrm>
            <a:off x="835575" y="268645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9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Titl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C0E9-A169-4112-8F11-ADB73A3F2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11ECD-3447-4351-9964-A7490F936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5980"/>
            <a:ext cx="5181600" cy="4189162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81A1-AC5C-4F62-B1AA-88B6BD27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AB0322-A9EB-43EB-8A82-07D57F72DE4A}"/>
              </a:ext>
            </a:extLst>
          </p:cNvPr>
          <p:cNvSpPr>
            <a:spLocks/>
          </p:cNvSpPr>
          <p:nvPr userDrawn="1"/>
        </p:nvSpPr>
        <p:spPr>
          <a:xfrm>
            <a:off x="835575" y="242887"/>
            <a:ext cx="788273" cy="788273"/>
          </a:xfrm>
          <a:prstGeom prst="ellipse">
            <a:avLst/>
          </a:prstGeom>
          <a:solidFill>
            <a:srgbClr val="0C4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67E71-46AC-4513-9A95-F26DF30D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6007"/>
            <a:ext cx="10515600" cy="1325563"/>
          </a:xfrm>
        </p:spPr>
        <p:txBody>
          <a:bodyPr anchor="t" anchorCtr="0"/>
          <a:lstStyle>
            <a:lvl1pPr>
              <a:lnSpc>
                <a:spcPct val="100000"/>
              </a:lnSpc>
              <a:defRPr>
                <a:solidFill>
                  <a:srgbClr val="0C4C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15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A90B-032D-47E4-AA87-462359C7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3E4E5-6537-4C35-A50E-A91EDDFC5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D0AEE99-5F0F-4100-9685-AAB2EBB6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2751" y="6230226"/>
            <a:ext cx="2743200" cy="365125"/>
          </a:xfrm>
        </p:spPr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33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2545-EFE2-4330-B6AE-68DD7018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65C42-8E4E-4995-8882-EDA624357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386CD-7692-45A5-96E1-56EF3B35F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968283-0879-4456-B3EF-65A7B363E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478B5-F754-4D16-A4E6-C28D49165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12041-9D94-4A1D-B742-6CF6728A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4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2E3BC-6A56-4810-AE88-730E1D26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1B64-0F13-44AC-A325-72129929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6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C0B4B-CECB-4D80-B0B3-10BA52D4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5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9E97E-8590-4661-B926-74D82175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EFE9F-E4C2-4E94-B15C-7561DD63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303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2820-9D3E-44DA-B4D3-E0A65C8E5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2751" y="62302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C4C88"/>
                </a:solidFill>
              </a:defRPr>
            </a:lvl1pPr>
          </a:lstStyle>
          <a:p>
            <a:fld id="{D9F085D5-EC86-4F6A-B501-C1359CB391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Workspace [Presentation]" hidden="1">
            <a:extLst>
              <a:ext uri="{FF2B5EF4-FFF2-40B4-BE49-F238E27FC236}">
                <a16:creationId xmlns:a16="http://schemas.microsoft.com/office/drawing/2014/main" id="{07CF207E-F6E3-4338-83CD-7F26AF8EFD5E}"/>
              </a:ext>
            </a:extLst>
          </p:cNvPr>
          <p:cNvSpPr/>
          <p:nvPr userDrawn="1"/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 w="12700" cap="flat" cmpd="sng" algn="ctr">
            <a:solidFill>
              <a:srgbClr val="D24726"/>
            </a:solidFill>
            <a:prstDash val="lgDash"/>
            <a:miter lim="800000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CAFF6B-AEE7-4DF3-9AA6-FC371F384119}"/>
              </a:ext>
            </a:extLst>
          </p:cNvPr>
          <p:cNvCxnSpPr>
            <a:cxnSpLocks/>
          </p:cNvCxnSpPr>
          <p:nvPr userDrawn="1"/>
        </p:nvCxnSpPr>
        <p:spPr>
          <a:xfrm>
            <a:off x="3310764" y="6412788"/>
            <a:ext cx="8153398" cy="0"/>
          </a:xfrm>
          <a:prstGeom prst="line">
            <a:avLst/>
          </a:prstGeom>
          <a:ln>
            <a:solidFill>
              <a:srgbClr val="0C4C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5C10A0A-8A4B-47E1-9F98-875C5F817B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174279" y="0"/>
            <a:ext cx="2017721" cy="18987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7F4E8CB-31CF-4E8D-A3AC-73D8C76CAD0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5378" y="6176568"/>
            <a:ext cx="2834640" cy="47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9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4" r:id="rId3"/>
    <p:sldLayoutId id="2147483724" r:id="rId4"/>
    <p:sldLayoutId id="2147483733" r:id="rId5"/>
    <p:sldLayoutId id="2147483723" r:id="rId6"/>
    <p:sldLayoutId id="2147483725" r:id="rId7"/>
    <p:sldLayoutId id="2147483726" r:id="rId8"/>
    <p:sldLayoutId id="2147483727" r:id="rId9"/>
    <p:sldLayoutId id="214748373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C4C8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C4C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rgbClr val="2B41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rgbClr val="2B41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B41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EEDelegation.org" TargetMode="External"/><Relationship Id="rId2" Type="http://schemas.openxmlformats.org/officeDocument/2006/relationships/hyperlink" Target="http://www.needelegatio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edelegation.org/testimonials.php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edelegation.org/LocalGraph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895" y="1795708"/>
            <a:ext cx="10219508" cy="2187011"/>
          </a:xfr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i="1" dirty="0" err="1"/>
              <a:t>Osher</a:t>
            </a:r>
            <a:r>
              <a:rPr lang="en-US" sz="3600" b="1" i="1" dirty="0"/>
              <a:t> Lifelong Learning Institute, Winter 2022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dirty="0"/>
              <a:t>Contemporary Economic Policy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53CAC7-36DF-4A5D-BA87-83822B44E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E01C54-87B5-E047-A90C-F1A958BEF150}"/>
              </a:ext>
            </a:extLst>
          </p:cNvPr>
          <p:cNvSpPr txBox="1">
            <a:spLocks/>
          </p:cNvSpPr>
          <p:nvPr/>
        </p:nvSpPr>
        <p:spPr>
          <a:xfrm>
            <a:off x="1547649" y="4460328"/>
            <a:ext cx="9144000" cy="1384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C4C88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None/>
              <a:defRPr sz="20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Courier New" panose="02070309020205020404" pitchFamily="49" charset="0"/>
              <a:buNone/>
              <a:defRPr sz="18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dirty="0">
                <a:solidFill>
                  <a:schemeClr val="tx2"/>
                </a:solidFill>
              </a:rPr>
              <a:t>Santa Clara University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dirty="0">
                <a:solidFill>
                  <a:schemeClr val="tx2"/>
                </a:solidFill>
              </a:rPr>
              <a:t>January 5, 2022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100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dirty="0">
                <a:solidFill>
                  <a:schemeClr val="tx2"/>
                </a:solidFill>
              </a:rPr>
              <a:t>Jon </a:t>
            </a:r>
            <a:r>
              <a:rPr lang="en-US" sz="3100" dirty="0" err="1">
                <a:solidFill>
                  <a:schemeClr val="tx2"/>
                </a:solidFill>
              </a:rPr>
              <a:t>Haveman</a:t>
            </a:r>
            <a:r>
              <a:rPr lang="en-US" sz="3100" dirty="0">
                <a:solidFill>
                  <a:schemeClr val="tx2"/>
                </a:solidFill>
              </a:rPr>
              <a:t>, Ph.D.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>
                <a:solidFill>
                  <a:schemeClr val="tx2"/>
                </a:solidFill>
              </a:rPr>
              <a:t>National Economic Education Delegation</a:t>
            </a:r>
          </a:p>
        </p:txBody>
      </p:sp>
    </p:spTree>
    <p:extLst>
      <p:ext uri="{BB962C8B-B14F-4D97-AF65-F5344CB8AC3E}">
        <p14:creationId xmlns:p14="http://schemas.microsoft.com/office/powerpoint/2010/main" val="168496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170EF-8EDB-7745-8BB2-2100735B8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Co</a:t>
            </a:r>
            <a:r>
              <a:rPr lang="en-US" dirty="0"/>
              <a:t>urse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22FA3-29B6-8E48-8CFA-C14EC58E7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730"/>
            <a:ext cx="10673080" cy="4351338"/>
          </a:xfrm>
        </p:spPr>
        <p:txBody>
          <a:bodyPr/>
          <a:lstStyle/>
          <a:p>
            <a:r>
              <a:rPr lang="en-US" dirty="0"/>
              <a:t>Contemporary Economic Policy</a:t>
            </a:r>
          </a:p>
          <a:p>
            <a:pPr lvl="1"/>
            <a:r>
              <a:rPr lang="en-US" dirty="0"/>
              <a:t>Week 1 (1/5): 	US Economy &amp; Coronavirus Economics</a:t>
            </a:r>
          </a:p>
          <a:p>
            <a:pPr lvl="1"/>
            <a:r>
              <a:rPr lang="en-US" b="1" dirty="0"/>
              <a:t>Week 2 (1/12): 	Climate Change Economics (Bevin </a:t>
            </a:r>
            <a:r>
              <a:rPr lang="en-US" b="1" dirty="0" err="1"/>
              <a:t>Ashenmiller</a:t>
            </a:r>
            <a:r>
              <a:rPr lang="en-US" b="1" dirty="0"/>
              <a:t>, Occidental 				College)</a:t>
            </a:r>
          </a:p>
          <a:p>
            <a:pPr lvl="1"/>
            <a:r>
              <a:rPr lang="en-US" dirty="0"/>
              <a:t>Week 3 (1/19): 	Health Economics (Me)</a:t>
            </a:r>
          </a:p>
          <a:p>
            <a:pPr lvl="1"/>
            <a:r>
              <a:rPr lang="en-US" dirty="0"/>
              <a:t>Week 4 (1/26): 	Economics of Immigration (Jennifer Alix-Garcia, Oregon St.)</a:t>
            </a:r>
          </a:p>
          <a:p>
            <a:pPr lvl="1"/>
            <a:r>
              <a:rPr lang="en-US" dirty="0"/>
              <a:t>Week 5 (2/2):	Infrastructure Economics (Mallika </a:t>
            </a:r>
            <a:r>
              <a:rPr lang="en-US" dirty="0" err="1"/>
              <a:t>Pung</a:t>
            </a:r>
            <a:r>
              <a:rPr lang="en-US" dirty="0"/>
              <a:t>, Univ. of New Mexico)</a:t>
            </a:r>
          </a:p>
          <a:p>
            <a:pPr lvl="1"/>
            <a:r>
              <a:rPr lang="en-US" dirty="0"/>
              <a:t>Week 6 (2/9):	The U.S. Safety Net (Marianne </a:t>
            </a:r>
            <a:r>
              <a:rPr lang="en-US" dirty="0" err="1"/>
              <a:t>Bitler</a:t>
            </a:r>
            <a:r>
              <a:rPr lang="en-US" dirty="0"/>
              <a:t>, UC Davis)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C9F29-08F6-1440-B2E7-4A98F558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921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1BFF5-D8F8-624E-8D18-08FDE6210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34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Ab</a:t>
            </a:r>
            <a:r>
              <a:rPr lang="en-US" dirty="0"/>
              <a:t>out Bevin </a:t>
            </a:r>
            <a:r>
              <a:rPr lang="en-US" dirty="0" err="1"/>
              <a:t>Ashenmiller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6D3C5-01B0-3C48-B7F2-4BC482368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BC4E1-77FC-4248-A3D9-92F03335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76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02E6E6B-9C4B-43FE-A679-3A6CF33BC5AB}"/>
              </a:ext>
            </a:extLst>
          </p:cNvPr>
          <p:cNvSpPr>
            <a:spLocks/>
          </p:cNvSpPr>
          <p:nvPr/>
        </p:nvSpPr>
        <p:spPr>
          <a:xfrm>
            <a:off x="2" y="984809"/>
            <a:ext cx="7828546" cy="3583676"/>
          </a:xfrm>
          <a:prstGeom prst="rect">
            <a:avLst/>
          </a:prstGeom>
          <a:solidFill>
            <a:srgbClr val="0C4C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3004" y="1892246"/>
            <a:ext cx="7062537" cy="148606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Climate Change Economics</a:t>
            </a:r>
            <a:br>
              <a:rPr lang="en-US" sz="48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B6362D-3436-4248-B2DA-E30B55F9D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8548" y="1578950"/>
            <a:ext cx="4363452" cy="30179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98AAD0-1FBD-44D7-BD6B-404DA36764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8547" y="-281792"/>
            <a:ext cx="4363452" cy="29170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4393848-B122-4854-87C8-B0B48BF5AE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8546" y="4581185"/>
            <a:ext cx="4363452" cy="2618071"/>
          </a:xfrm>
          <a:prstGeom prst="rect">
            <a:avLst/>
          </a:prstGeom>
        </p:spPr>
      </p:pic>
      <p:sp>
        <p:nvSpPr>
          <p:cNvPr id="19" name="Freeform 5">
            <a:extLst>
              <a:ext uri="{FF2B5EF4-FFF2-40B4-BE49-F238E27FC236}">
                <a16:creationId xmlns:a16="http://schemas.microsoft.com/office/drawing/2014/main" id="{38720C4B-64E6-401A-A92F-77EC0A3DC6A6}"/>
              </a:ext>
            </a:extLst>
          </p:cNvPr>
          <p:cNvSpPr>
            <a:spLocks noEditPoints="1"/>
          </p:cNvSpPr>
          <p:nvPr/>
        </p:nvSpPr>
        <p:spPr bwMode="auto">
          <a:xfrm>
            <a:off x="9435346" y="7199256"/>
            <a:ext cx="2306889" cy="2527456"/>
          </a:xfrm>
          <a:custGeom>
            <a:avLst/>
            <a:gdLst>
              <a:gd name="T0" fmla="*/ 8406 w 8591"/>
              <a:gd name="T1" fmla="*/ 2722 h 9395"/>
              <a:gd name="T2" fmla="*/ 7335 w 8591"/>
              <a:gd name="T3" fmla="*/ 6567 h 9395"/>
              <a:gd name="T4" fmla="*/ 5510 w 8591"/>
              <a:gd name="T5" fmla="*/ 6739 h 9395"/>
              <a:gd name="T6" fmla="*/ 4304 w 8591"/>
              <a:gd name="T7" fmla="*/ 2359 h 9395"/>
              <a:gd name="T8" fmla="*/ 6123 w 8591"/>
              <a:gd name="T9" fmla="*/ 57 h 9395"/>
              <a:gd name="T10" fmla="*/ 6378 w 8591"/>
              <a:gd name="T11" fmla="*/ 57 h 9395"/>
              <a:gd name="T12" fmla="*/ 8563 w 8591"/>
              <a:gd name="T13" fmla="*/ 2620 h 9395"/>
              <a:gd name="T14" fmla="*/ 185 w 8591"/>
              <a:gd name="T15" fmla="*/ 6673 h 9395"/>
              <a:gd name="T16" fmla="*/ 1255 w 8591"/>
              <a:gd name="T17" fmla="*/ 2828 h 9395"/>
              <a:gd name="T18" fmla="*/ 3080 w 8591"/>
              <a:gd name="T19" fmla="*/ 2656 h 9395"/>
              <a:gd name="T20" fmla="*/ 4287 w 8591"/>
              <a:gd name="T21" fmla="*/ 7036 h 9395"/>
              <a:gd name="T22" fmla="*/ 2467 w 8591"/>
              <a:gd name="T23" fmla="*/ 9339 h 9395"/>
              <a:gd name="T24" fmla="*/ 2212 w 8591"/>
              <a:gd name="T25" fmla="*/ 9339 h 9395"/>
              <a:gd name="T26" fmla="*/ 27 w 8591"/>
              <a:gd name="T27" fmla="*/ 6775 h 9395"/>
              <a:gd name="T28" fmla="*/ 4624 w 8591"/>
              <a:gd name="T29" fmla="*/ 5523 h 9395"/>
              <a:gd name="T30" fmla="*/ 4624 w 8591"/>
              <a:gd name="T31" fmla="*/ 4819 h 9395"/>
              <a:gd name="T32" fmla="*/ 4444 w 8591"/>
              <a:gd name="T33" fmla="*/ 5523 h 9395"/>
              <a:gd name="T34" fmla="*/ 3919 w 8591"/>
              <a:gd name="T35" fmla="*/ 4474 h 9395"/>
              <a:gd name="T36" fmla="*/ 4099 w 8591"/>
              <a:gd name="T37" fmla="*/ 3770 h 9395"/>
              <a:gd name="T38" fmla="*/ 3567 w 8591"/>
              <a:gd name="T39" fmla="*/ 4122 h 9395"/>
              <a:gd name="T40" fmla="*/ 4304 w 8591"/>
              <a:gd name="T41" fmla="*/ 6728 h 9395"/>
              <a:gd name="T42" fmla="*/ 4304 w 8591"/>
              <a:gd name="T43" fmla="*/ 2703 h 9395"/>
              <a:gd name="T44" fmla="*/ 4444 w 8591"/>
              <a:gd name="T45" fmla="*/ 4474 h 9395"/>
              <a:gd name="T46" fmla="*/ 5148 w 8591"/>
              <a:gd name="T47" fmla="*/ 3770 h 9395"/>
              <a:gd name="T48" fmla="*/ 5148 w 8591"/>
              <a:gd name="T49" fmla="*/ 3426 h 9395"/>
              <a:gd name="T50" fmla="*/ 4444 w 8591"/>
              <a:gd name="T51" fmla="*/ 3293 h 9395"/>
              <a:gd name="T52" fmla="*/ 4099 w 8591"/>
              <a:gd name="T53" fmla="*/ 3293 h 9395"/>
              <a:gd name="T54" fmla="*/ 3919 w 8591"/>
              <a:gd name="T55" fmla="*/ 3426 h 9395"/>
              <a:gd name="T56" fmla="*/ 3919 w 8591"/>
              <a:gd name="T57" fmla="*/ 4819 h 9395"/>
              <a:gd name="T58" fmla="*/ 4099 w 8591"/>
              <a:gd name="T59" fmla="*/ 5523 h 9395"/>
              <a:gd name="T60" fmla="*/ 3222 w 8591"/>
              <a:gd name="T61" fmla="*/ 5695 h 9395"/>
              <a:gd name="T62" fmla="*/ 4099 w 8591"/>
              <a:gd name="T63" fmla="*/ 5867 h 9395"/>
              <a:gd name="T64" fmla="*/ 4271 w 8591"/>
              <a:gd name="T65" fmla="*/ 6229 h 9395"/>
              <a:gd name="T66" fmla="*/ 4444 w 8591"/>
              <a:gd name="T67" fmla="*/ 5867 h 9395"/>
              <a:gd name="T68" fmla="*/ 5321 w 8591"/>
              <a:gd name="T69" fmla="*/ 5171 h 9395"/>
              <a:gd name="T70" fmla="*/ 4444 w 8591"/>
              <a:gd name="T71" fmla="*/ 4474 h 9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591" h="9395">
                <a:moveTo>
                  <a:pt x="8563" y="2620"/>
                </a:moveTo>
                <a:cubicBezTo>
                  <a:pt x="8535" y="2682"/>
                  <a:pt x="8474" y="2722"/>
                  <a:pt x="8406" y="2722"/>
                </a:cubicBezTo>
                <a:cubicBezTo>
                  <a:pt x="7335" y="2722"/>
                  <a:pt x="7335" y="2722"/>
                  <a:pt x="7335" y="2722"/>
                </a:cubicBezTo>
                <a:cubicBezTo>
                  <a:pt x="7335" y="6567"/>
                  <a:pt x="7335" y="6567"/>
                  <a:pt x="7335" y="6567"/>
                </a:cubicBezTo>
                <a:cubicBezTo>
                  <a:pt x="7335" y="6662"/>
                  <a:pt x="7258" y="6739"/>
                  <a:pt x="7163" y="6739"/>
                </a:cubicBezTo>
                <a:cubicBezTo>
                  <a:pt x="5510" y="6739"/>
                  <a:pt x="5510" y="6739"/>
                  <a:pt x="5510" y="6739"/>
                </a:cubicBezTo>
                <a:cubicBezTo>
                  <a:pt x="6199" y="6327"/>
                  <a:pt x="6661" y="5575"/>
                  <a:pt x="6661" y="4716"/>
                </a:cubicBezTo>
                <a:cubicBezTo>
                  <a:pt x="6661" y="3416"/>
                  <a:pt x="5603" y="2359"/>
                  <a:pt x="4304" y="2359"/>
                </a:cubicBezTo>
                <a:cubicBezTo>
                  <a:pt x="4208" y="2359"/>
                  <a:pt x="4113" y="2365"/>
                  <a:pt x="4020" y="2377"/>
                </a:cubicBezTo>
                <a:cubicBezTo>
                  <a:pt x="6123" y="57"/>
                  <a:pt x="6123" y="57"/>
                  <a:pt x="6123" y="57"/>
                </a:cubicBezTo>
                <a:cubicBezTo>
                  <a:pt x="6155" y="21"/>
                  <a:pt x="6202" y="0"/>
                  <a:pt x="6250" y="0"/>
                </a:cubicBezTo>
                <a:cubicBezTo>
                  <a:pt x="6299" y="0"/>
                  <a:pt x="6345" y="21"/>
                  <a:pt x="6378" y="57"/>
                </a:cubicBezTo>
                <a:cubicBezTo>
                  <a:pt x="8533" y="2434"/>
                  <a:pt x="8533" y="2434"/>
                  <a:pt x="8533" y="2434"/>
                </a:cubicBezTo>
                <a:cubicBezTo>
                  <a:pt x="8579" y="2485"/>
                  <a:pt x="8591" y="2558"/>
                  <a:pt x="8563" y="2620"/>
                </a:cubicBezTo>
                <a:close/>
                <a:moveTo>
                  <a:pt x="27" y="6775"/>
                </a:moveTo>
                <a:cubicBezTo>
                  <a:pt x="55" y="6713"/>
                  <a:pt x="117" y="6673"/>
                  <a:pt x="185" y="6673"/>
                </a:cubicBezTo>
                <a:cubicBezTo>
                  <a:pt x="1255" y="6673"/>
                  <a:pt x="1255" y="6673"/>
                  <a:pt x="1255" y="6673"/>
                </a:cubicBezTo>
                <a:cubicBezTo>
                  <a:pt x="1255" y="2828"/>
                  <a:pt x="1255" y="2828"/>
                  <a:pt x="1255" y="2828"/>
                </a:cubicBezTo>
                <a:cubicBezTo>
                  <a:pt x="1255" y="2733"/>
                  <a:pt x="1332" y="2656"/>
                  <a:pt x="1427" y="2656"/>
                </a:cubicBezTo>
                <a:cubicBezTo>
                  <a:pt x="3080" y="2656"/>
                  <a:pt x="3080" y="2656"/>
                  <a:pt x="3080" y="2656"/>
                </a:cubicBezTo>
                <a:cubicBezTo>
                  <a:pt x="2392" y="3068"/>
                  <a:pt x="1930" y="3821"/>
                  <a:pt x="1930" y="4679"/>
                </a:cubicBezTo>
                <a:cubicBezTo>
                  <a:pt x="1930" y="5979"/>
                  <a:pt x="2987" y="7036"/>
                  <a:pt x="4287" y="7036"/>
                </a:cubicBezTo>
                <a:cubicBezTo>
                  <a:pt x="4383" y="7036"/>
                  <a:pt x="4477" y="7030"/>
                  <a:pt x="4570" y="7019"/>
                </a:cubicBezTo>
                <a:cubicBezTo>
                  <a:pt x="2467" y="9339"/>
                  <a:pt x="2467" y="9339"/>
                  <a:pt x="2467" y="9339"/>
                </a:cubicBezTo>
                <a:cubicBezTo>
                  <a:pt x="2435" y="9375"/>
                  <a:pt x="2388" y="9395"/>
                  <a:pt x="2340" y="9395"/>
                </a:cubicBezTo>
                <a:cubicBezTo>
                  <a:pt x="2291" y="9395"/>
                  <a:pt x="2245" y="9375"/>
                  <a:pt x="2212" y="9339"/>
                </a:cubicBezTo>
                <a:cubicBezTo>
                  <a:pt x="57" y="6961"/>
                  <a:pt x="57" y="6961"/>
                  <a:pt x="57" y="6961"/>
                </a:cubicBezTo>
                <a:cubicBezTo>
                  <a:pt x="11" y="6910"/>
                  <a:pt x="0" y="6838"/>
                  <a:pt x="27" y="6775"/>
                </a:cubicBezTo>
                <a:close/>
                <a:moveTo>
                  <a:pt x="4444" y="5523"/>
                </a:moveTo>
                <a:cubicBezTo>
                  <a:pt x="4624" y="5523"/>
                  <a:pt x="4624" y="5523"/>
                  <a:pt x="4624" y="5523"/>
                </a:cubicBezTo>
                <a:cubicBezTo>
                  <a:pt x="4818" y="5523"/>
                  <a:pt x="4976" y="5365"/>
                  <a:pt x="4976" y="5171"/>
                </a:cubicBezTo>
                <a:cubicBezTo>
                  <a:pt x="4976" y="4977"/>
                  <a:pt x="4818" y="4819"/>
                  <a:pt x="4624" y="4819"/>
                </a:cubicBezTo>
                <a:cubicBezTo>
                  <a:pt x="4444" y="4819"/>
                  <a:pt x="4444" y="4819"/>
                  <a:pt x="4444" y="4819"/>
                </a:cubicBezTo>
                <a:lnTo>
                  <a:pt x="4444" y="5523"/>
                </a:lnTo>
                <a:close/>
                <a:moveTo>
                  <a:pt x="3567" y="4122"/>
                </a:moveTo>
                <a:cubicBezTo>
                  <a:pt x="3567" y="4316"/>
                  <a:pt x="3725" y="4474"/>
                  <a:pt x="3919" y="4474"/>
                </a:cubicBezTo>
                <a:cubicBezTo>
                  <a:pt x="4099" y="4474"/>
                  <a:pt x="4099" y="4474"/>
                  <a:pt x="4099" y="4474"/>
                </a:cubicBezTo>
                <a:cubicBezTo>
                  <a:pt x="4099" y="3770"/>
                  <a:pt x="4099" y="3770"/>
                  <a:pt x="4099" y="3770"/>
                </a:cubicBezTo>
                <a:cubicBezTo>
                  <a:pt x="3919" y="3770"/>
                  <a:pt x="3919" y="3770"/>
                  <a:pt x="3919" y="3770"/>
                </a:cubicBezTo>
                <a:cubicBezTo>
                  <a:pt x="3725" y="3770"/>
                  <a:pt x="3567" y="3928"/>
                  <a:pt x="3567" y="4122"/>
                </a:cubicBezTo>
                <a:close/>
                <a:moveTo>
                  <a:pt x="6316" y="4716"/>
                </a:moveTo>
                <a:cubicBezTo>
                  <a:pt x="6316" y="5825"/>
                  <a:pt x="5413" y="6728"/>
                  <a:pt x="4304" y="6728"/>
                </a:cubicBezTo>
                <a:cubicBezTo>
                  <a:pt x="3194" y="6728"/>
                  <a:pt x="2291" y="5825"/>
                  <a:pt x="2291" y="4716"/>
                </a:cubicBezTo>
                <a:cubicBezTo>
                  <a:pt x="2291" y="3606"/>
                  <a:pt x="3194" y="2703"/>
                  <a:pt x="4304" y="2703"/>
                </a:cubicBezTo>
                <a:cubicBezTo>
                  <a:pt x="5413" y="2703"/>
                  <a:pt x="6316" y="3606"/>
                  <a:pt x="6316" y="4716"/>
                </a:cubicBezTo>
                <a:close/>
                <a:moveTo>
                  <a:pt x="4444" y="4474"/>
                </a:moveTo>
                <a:cubicBezTo>
                  <a:pt x="4444" y="3770"/>
                  <a:pt x="4444" y="3770"/>
                  <a:pt x="4444" y="3770"/>
                </a:cubicBezTo>
                <a:cubicBezTo>
                  <a:pt x="5148" y="3770"/>
                  <a:pt x="5148" y="3770"/>
                  <a:pt x="5148" y="3770"/>
                </a:cubicBezTo>
                <a:cubicBezTo>
                  <a:pt x="5243" y="3770"/>
                  <a:pt x="5321" y="3693"/>
                  <a:pt x="5321" y="3598"/>
                </a:cubicBezTo>
                <a:cubicBezTo>
                  <a:pt x="5321" y="3503"/>
                  <a:pt x="5243" y="3426"/>
                  <a:pt x="5148" y="3426"/>
                </a:cubicBezTo>
                <a:cubicBezTo>
                  <a:pt x="4444" y="3426"/>
                  <a:pt x="4444" y="3426"/>
                  <a:pt x="4444" y="3426"/>
                </a:cubicBezTo>
                <a:cubicBezTo>
                  <a:pt x="4444" y="3293"/>
                  <a:pt x="4444" y="3293"/>
                  <a:pt x="4444" y="3293"/>
                </a:cubicBezTo>
                <a:cubicBezTo>
                  <a:pt x="4444" y="3198"/>
                  <a:pt x="4367" y="3121"/>
                  <a:pt x="4271" y="3121"/>
                </a:cubicBezTo>
                <a:cubicBezTo>
                  <a:pt x="4176" y="3121"/>
                  <a:pt x="4099" y="3198"/>
                  <a:pt x="4099" y="3293"/>
                </a:cubicBezTo>
                <a:cubicBezTo>
                  <a:pt x="4099" y="3426"/>
                  <a:pt x="4099" y="3426"/>
                  <a:pt x="4099" y="3426"/>
                </a:cubicBezTo>
                <a:cubicBezTo>
                  <a:pt x="3919" y="3426"/>
                  <a:pt x="3919" y="3426"/>
                  <a:pt x="3919" y="3426"/>
                </a:cubicBezTo>
                <a:cubicBezTo>
                  <a:pt x="3535" y="3426"/>
                  <a:pt x="3222" y="3738"/>
                  <a:pt x="3222" y="4122"/>
                </a:cubicBezTo>
                <a:cubicBezTo>
                  <a:pt x="3222" y="4506"/>
                  <a:pt x="3535" y="4819"/>
                  <a:pt x="3919" y="4819"/>
                </a:cubicBezTo>
                <a:cubicBezTo>
                  <a:pt x="4099" y="4819"/>
                  <a:pt x="4099" y="4819"/>
                  <a:pt x="4099" y="4819"/>
                </a:cubicBezTo>
                <a:cubicBezTo>
                  <a:pt x="4099" y="5523"/>
                  <a:pt x="4099" y="5523"/>
                  <a:pt x="4099" y="5523"/>
                </a:cubicBezTo>
                <a:cubicBezTo>
                  <a:pt x="3394" y="5523"/>
                  <a:pt x="3394" y="5523"/>
                  <a:pt x="3394" y="5523"/>
                </a:cubicBezTo>
                <a:cubicBezTo>
                  <a:pt x="3299" y="5523"/>
                  <a:pt x="3222" y="5600"/>
                  <a:pt x="3222" y="5695"/>
                </a:cubicBezTo>
                <a:cubicBezTo>
                  <a:pt x="3222" y="5790"/>
                  <a:pt x="3299" y="5867"/>
                  <a:pt x="3394" y="5867"/>
                </a:cubicBezTo>
                <a:cubicBezTo>
                  <a:pt x="4099" y="5867"/>
                  <a:pt x="4099" y="5867"/>
                  <a:pt x="4099" y="5867"/>
                </a:cubicBezTo>
                <a:cubicBezTo>
                  <a:pt x="4099" y="6056"/>
                  <a:pt x="4099" y="6056"/>
                  <a:pt x="4099" y="6056"/>
                </a:cubicBezTo>
                <a:cubicBezTo>
                  <a:pt x="4099" y="6152"/>
                  <a:pt x="4176" y="6229"/>
                  <a:pt x="4271" y="6229"/>
                </a:cubicBezTo>
                <a:cubicBezTo>
                  <a:pt x="4367" y="6229"/>
                  <a:pt x="4444" y="6152"/>
                  <a:pt x="4444" y="6056"/>
                </a:cubicBezTo>
                <a:cubicBezTo>
                  <a:pt x="4444" y="5867"/>
                  <a:pt x="4444" y="5867"/>
                  <a:pt x="4444" y="5867"/>
                </a:cubicBezTo>
                <a:cubicBezTo>
                  <a:pt x="4624" y="5867"/>
                  <a:pt x="4624" y="5867"/>
                  <a:pt x="4624" y="5867"/>
                </a:cubicBezTo>
                <a:cubicBezTo>
                  <a:pt x="5008" y="5867"/>
                  <a:pt x="5321" y="5555"/>
                  <a:pt x="5321" y="5171"/>
                </a:cubicBezTo>
                <a:cubicBezTo>
                  <a:pt x="5321" y="4787"/>
                  <a:pt x="5008" y="4474"/>
                  <a:pt x="4624" y="4474"/>
                </a:cubicBezTo>
                <a:cubicBezTo>
                  <a:pt x="4444" y="4474"/>
                  <a:pt x="4444" y="4474"/>
                  <a:pt x="4444" y="4474"/>
                </a:cubicBezTo>
                <a:close/>
              </a:path>
            </a:pathLst>
          </a:custGeom>
          <a:solidFill>
            <a:srgbClr val="FFFFFF">
              <a:alpha val="92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0B17271-313F-4721-92A0-E42E438343C5}"/>
              </a:ext>
            </a:extLst>
          </p:cNvPr>
          <p:cNvGrpSpPr>
            <a:grpSpLocks/>
          </p:cNvGrpSpPr>
          <p:nvPr/>
        </p:nvGrpSpPr>
        <p:grpSpPr>
          <a:xfrm>
            <a:off x="8278311" y="1672215"/>
            <a:ext cx="3463924" cy="3460751"/>
            <a:chOff x="4004680" y="3397250"/>
            <a:chExt cx="3463924" cy="3460751"/>
          </a:xfrm>
          <a:solidFill>
            <a:srgbClr val="FFFFFF">
              <a:alpha val="50196"/>
            </a:srgbClr>
          </a:solidFill>
        </p:grpSpPr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5DC81779-D66D-43DB-BA9D-48AE8CA577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61830" y="5762625"/>
              <a:ext cx="576262" cy="1095375"/>
            </a:xfrm>
            <a:custGeom>
              <a:avLst/>
              <a:gdLst>
                <a:gd name="T0" fmla="*/ 1011 w 1124"/>
                <a:gd name="T1" fmla="*/ 0 h 2134"/>
                <a:gd name="T2" fmla="*/ 1011 w 1124"/>
                <a:gd name="T3" fmla="*/ 0 h 2134"/>
                <a:gd name="T4" fmla="*/ 113 w 1124"/>
                <a:gd name="T5" fmla="*/ 0 h 2134"/>
                <a:gd name="T6" fmla="*/ 0 w 1124"/>
                <a:gd name="T7" fmla="*/ 112 h 2134"/>
                <a:gd name="T8" fmla="*/ 0 w 1124"/>
                <a:gd name="T9" fmla="*/ 112 h 2134"/>
                <a:gd name="T10" fmla="*/ 0 w 1124"/>
                <a:gd name="T11" fmla="*/ 2022 h 2134"/>
                <a:gd name="T12" fmla="*/ 113 w 1124"/>
                <a:gd name="T13" fmla="*/ 2134 h 2134"/>
                <a:gd name="T14" fmla="*/ 113 w 1124"/>
                <a:gd name="T15" fmla="*/ 2134 h 2134"/>
                <a:gd name="T16" fmla="*/ 1011 w 1124"/>
                <a:gd name="T17" fmla="*/ 2134 h 2134"/>
                <a:gd name="T18" fmla="*/ 1124 w 1124"/>
                <a:gd name="T19" fmla="*/ 2022 h 2134"/>
                <a:gd name="T20" fmla="*/ 1124 w 1124"/>
                <a:gd name="T21" fmla="*/ 2022 h 2134"/>
                <a:gd name="T22" fmla="*/ 1124 w 1124"/>
                <a:gd name="T23" fmla="*/ 112 h 2134"/>
                <a:gd name="T24" fmla="*/ 1011 w 1124"/>
                <a:gd name="T25" fmla="*/ 0 h 2134"/>
                <a:gd name="T26" fmla="*/ 899 w 1124"/>
                <a:gd name="T27" fmla="*/ 1910 h 2134"/>
                <a:gd name="T28" fmla="*/ 225 w 1124"/>
                <a:gd name="T29" fmla="*/ 1910 h 2134"/>
                <a:gd name="T30" fmla="*/ 225 w 1124"/>
                <a:gd name="T31" fmla="*/ 225 h 2134"/>
                <a:gd name="T32" fmla="*/ 899 w 1124"/>
                <a:gd name="T33" fmla="*/ 225 h 2134"/>
                <a:gd name="T34" fmla="*/ 899 w 1124"/>
                <a:gd name="T35" fmla="*/ 1910 h 2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4" h="2134">
                  <a:moveTo>
                    <a:pt x="1011" y="0"/>
                  </a:moveTo>
                  <a:cubicBezTo>
                    <a:pt x="1011" y="0"/>
                    <a:pt x="1011" y="0"/>
                    <a:pt x="101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51" y="0"/>
                    <a:pt x="0" y="50"/>
                    <a:pt x="0" y="11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2022"/>
                    <a:pt x="0" y="2022"/>
                    <a:pt x="0" y="2022"/>
                  </a:cubicBezTo>
                  <a:cubicBezTo>
                    <a:pt x="0" y="2084"/>
                    <a:pt x="51" y="2134"/>
                    <a:pt x="113" y="2134"/>
                  </a:cubicBezTo>
                  <a:cubicBezTo>
                    <a:pt x="113" y="2134"/>
                    <a:pt x="113" y="2134"/>
                    <a:pt x="113" y="2134"/>
                  </a:cubicBezTo>
                  <a:cubicBezTo>
                    <a:pt x="1011" y="2134"/>
                    <a:pt x="1011" y="2134"/>
                    <a:pt x="1011" y="2134"/>
                  </a:cubicBezTo>
                  <a:cubicBezTo>
                    <a:pt x="1073" y="2134"/>
                    <a:pt x="1124" y="2084"/>
                    <a:pt x="1124" y="2022"/>
                  </a:cubicBezTo>
                  <a:cubicBezTo>
                    <a:pt x="1124" y="2022"/>
                    <a:pt x="1124" y="2022"/>
                    <a:pt x="1124" y="2022"/>
                  </a:cubicBezTo>
                  <a:cubicBezTo>
                    <a:pt x="1124" y="112"/>
                    <a:pt x="1124" y="112"/>
                    <a:pt x="1124" y="112"/>
                  </a:cubicBezTo>
                  <a:cubicBezTo>
                    <a:pt x="1124" y="50"/>
                    <a:pt x="1073" y="0"/>
                    <a:pt x="1011" y="0"/>
                  </a:cubicBezTo>
                  <a:close/>
                  <a:moveTo>
                    <a:pt x="899" y="1910"/>
                  </a:moveTo>
                  <a:cubicBezTo>
                    <a:pt x="225" y="1910"/>
                    <a:pt x="225" y="1910"/>
                    <a:pt x="225" y="1910"/>
                  </a:cubicBezTo>
                  <a:cubicBezTo>
                    <a:pt x="225" y="225"/>
                    <a:pt x="225" y="225"/>
                    <a:pt x="225" y="225"/>
                  </a:cubicBezTo>
                  <a:cubicBezTo>
                    <a:pt x="899" y="225"/>
                    <a:pt x="899" y="225"/>
                    <a:pt x="899" y="225"/>
                  </a:cubicBezTo>
                  <a:lnTo>
                    <a:pt x="899" y="19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A92E8174-E6D5-4220-9070-B49E6E5F8B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36692" y="5300663"/>
              <a:ext cx="576262" cy="1557338"/>
            </a:xfrm>
            <a:custGeom>
              <a:avLst/>
              <a:gdLst>
                <a:gd name="T0" fmla="*/ 1011 w 1123"/>
                <a:gd name="T1" fmla="*/ 0 h 3032"/>
                <a:gd name="T2" fmla="*/ 1011 w 1123"/>
                <a:gd name="T3" fmla="*/ 0 h 3032"/>
                <a:gd name="T4" fmla="*/ 112 w 1123"/>
                <a:gd name="T5" fmla="*/ 0 h 3032"/>
                <a:gd name="T6" fmla="*/ 0 w 1123"/>
                <a:gd name="T7" fmla="*/ 112 h 3032"/>
                <a:gd name="T8" fmla="*/ 0 w 1123"/>
                <a:gd name="T9" fmla="*/ 112 h 3032"/>
                <a:gd name="T10" fmla="*/ 0 w 1123"/>
                <a:gd name="T11" fmla="*/ 2920 h 3032"/>
                <a:gd name="T12" fmla="*/ 112 w 1123"/>
                <a:gd name="T13" fmla="*/ 3032 h 3032"/>
                <a:gd name="T14" fmla="*/ 112 w 1123"/>
                <a:gd name="T15" fmla="*/ 3032 h 3032"/>
                <a:gd name="T16" fmla="*/ 1011 w 1123"/>
                <a:gd name="T17" fmla="*/ 3032 h 3032"/>
                <a:gd name="T18" fmla="*/ 1123 w 1123"/>
                <a:gd name="T19" fmla="*/ 2920 h 3032"/>
                <a:gd name="T20" fmla="*/ 1123 w 1123"/>
                <a:gd name="T21" fmla="*/ 2920 h 3032"/>
                <a:gd name="T22" fmla="*/ 1123 w 1123"/>
                <a:gd name="T23" fmla="*/ 112 h 3032"/>
                <a:gd name="T24" fmla="*/ 1011 w 1123"/>
                <a:gd name="T25" fmla="*/ 0 h 3032"/>
                <a:gd name="T26" fmla="*/ 898 w 1123"/>
                <a:gd name="T27" fmla="*/ 2808 h 3032"/>
                <a:gd name="T28" fmla="*/ 224 w 1123"/>
                <a:gd name="T29" fmla="*/ 2808 h 3032"/>
                <a:gd name="T30" fmla="*/ 224 w 1123"/>
                <a:gd name="T31" fmla="*/ 224 h 3032"/>
                <a:gd name="T32" fmla="*/ 898 w 1123"/>
                <a:gd name="T33" fmla="*/ 224 h 3032"/>
                <a:gd name="T34" fmla="*/ 898 w 1123"/>
                <a:gd name="T35" fmla="*/ 2808 h 3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3" h="3032">
                  <a:moveTo>
                    <a:pt x="1011" y="0"/>
                  </a:moveTo>
                  <a:cubicBezTo>
                    <a:pt x="1011" y="0"/>
                    <a:pt x="1011" y="0"/>
                    <a:pt x="1011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50" y="0"/>
                    <a:pt x="0" y="50"/>
                    <a:pt x="0" y="11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2920"/>
                    <a:pt x="0" y="2920"/>
                    <a:pt x="0" y="2920"/>
                  </a:cubicBezTo>
                  <a:cubicBezTo>
                    <a:pt x="0" y="2982"/>
                    <a:pt x="50" y="3032"/>
                    <a:pt x="112" y="3032"/>
                  </a:cubicBezTo>
                  <a:cubicBezTo>
                    <a:pt x="112" y="3032"/>
                    <a:pt x="112" y="3032"/>
                    <a:pt x="112" y="3032"/>
                  </a:cubicBezTo>
                  <a:cubicBezTo>
                    <a:pt x="1011" y="3032"/>
                    <a:pt x="1011" y="3032"/>
                    <a:pt x="1011" y="3032"/>
                  </a:cubicBezTo>
                  <a:cubicBezTo>
                    <a:pt x="1073" y="3032"/>
                    <a:pt x="1123" y="2982"/>
                    <a:pt x="1123" y="2920"/>
                  </a:cubicBezTo>
                  <a:cubicBezTo>
                    <a:pt x="1123" y="2920"/>
                    <a:pt x="1123" y="2920"/>
                    <a:pt x="1123" y="2920"/>
                  </a:cubicBezTo>
                  <a:cubicBezTo>
                    <a:pt x="1123" y="112"/>
                    <a:pt x="1123" y="112"/>
                    <a:pt x="1123" y="112"/>
                  </a:cubicBezTo>
                  <a:cubicBezTo>
                    <a:pt x="1123" y="50"/>
                    <a:pt x="1073" y="0"/>
                    <a:pt x="1011" y="0"/>
                  </a:cubicBezTo>
                  <a:close/>
                  <a:moveTo>
                    <a:pt x="898" y="2808"/>
                  </a:moveTo>
                  <a:cubicBezTo>
                    <a:pt x="224" y="2808"/>
                    <a:pt x="224" y="2808"/>
                    <a:pt x="224" y="2808"/>
                  </a:cubicBezTo>
                  <a:cubicBezTo>
                    <a:pt x="224" y="224"/>
                    <a:pt x="224" y="224"/>
                    <a:pt x="224" y="224"/>
                  </a:cubicBezTo>
                  <a:cubicBezTo>
                    <a:pt x="898" y="224"/>
                    <a:pt x="898" y="224"/>
                    <a:pt x="898" y="224"/>
                  </a:cubicBezTo>
                  <a:lnTo>
                    <a:pt x="898" y="28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28390D92-C6A8-4A2C-A64C-4BCC0A1BAC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4542" y="5589588"/>
              <a:ext cx="576262" cy="1268413"/>
            </a:xfrm>
            <a:custGeom>
              <a:avLst/>
              <a:gdLst>
                <a:gd name="T0" fmla="*/ 1011 w 1123"/>
                <a:gd name="T1" fmla="*/ 0 h 2471"/>
                <a:gd name="T2" fmla="*/ 1011 w 1123"/>
                <a:gd name="T3" fmla="*/ 0 h 2471"/>
                <a:gd name="T4" fmla="*/ 112 w 1123"/>
                <a:gd name="T5" fmla="*/ 0 h 2471"/>
                <a:gd name="T6" fmla="*/ 0 w 1123"/>
                <a:gd name="T7" fmla="*/ 112 h 2471"/>
                <a:gd name="T8" fmla="*/ 0 w 1123"/>
                <a:gd name="T9" fmla="*/ 112 h 2471"/>
                <a:gd name="T10" fmla="*/ 0 w 1123"/>
                <a:gd name="T11" fmla="*/ 2359 h 2471"/>
                <a:gd name="T12" fmla="*/ 112 w 1123"/>
                <a:gd name="T13" fmla="*/ 2471 h 2471"/>
                <a:gd name="T14" fmla="*/ 112 w 1123"/>
                <a:gd name="T15" fmla="*/ 2471 h 2471"/>
                <a:gd name="T16" fmla="*/ 1011 w 1123"/>
                <a:gd name="T17" fmla="*/ 2471 h 2471"/>
                <a:gd name="T18" fmla="*/ 1123 w 1123"/>
                <a:gd name="T19" fmla="*/ 2359 h 2471"/>
                <a:gd name="T20" fmla="*/ 1123 w 1123"/>
                <a:gd name="T21" fmla="*/ 2359 h 2471"/>
                <a:gd name="T22" fmla="*/ 1123 w 1123"/>
                <a:gd name="T23" fmla="*/ 112 h 2471"/>
                <a:gd name="T24" fmla="*/ 1011 w 1123"/>
                <a:gd name="T25" fmla="*/ 0 h 2471"/>
                <a:gd name="T26" fmla="*/ 899 w 1123"/>
                <a:gd name="T27" fmla="*/ 2247 h 2471"/>
                <a:gd name="T28" fmla="*/ 225 w 1123"/>
                <a:gd name="T29" fmla="*/ 2247 h 2471"/>
                <a:gd name="T30" fmla="*/ 225 w 1123"/>
                <a:gd name="T31" fmla="*/ 225 h 2471"/>
                <a:gd name="T32" fmla="*/ 899 w 1123"/>
                <a:gd name="T33" fmla="*/ 225 h 2471"/>
                <a:gd name="T34" fmla="*/ 899 w 1123"/>
                <a:gd name="T35" fmla="*/ 2247 h 2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3" h="2471">
                  <a:moveTo>
                    <a:pt x="1011" y="0"/>
                  </a:moveTo>
                  <a:cubicBezTo>
                    <a:pt x="1011" y="0"/>
                    <a:pt x="1011" y="0"/>
                    <a:pt x="1011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50" y="0"/>
                    <a:pt x="0" y="50"/>
                    <a:pt x="0" y="11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2359"/>
                    <a:pt x="0" y="2359"/>
                    <a:pt x="0" y="2359"/>
                  </a:cubicBezTo>
                  <a:cubicBezTo>
                    <a:pt x="0" y="2421"/>
                    <a:pt x="50" y="2471"/>
                    <a:pt x="112" y="2471"/>
                  </a:cubicBezTo>
                  <a:cubicBezTo>
                    <a:pt x="112" y="2471"/>
                    <a:pt x="112" y="2471"/>
                    <a:pt x="112" y="2471"/>
                  </a:cubicBezTo>
                  <a:cubicBezTo>
                    <a:pt x="1011" y="2471"/>
                    <a:pt x="1011" y="2471"/>
                    <a:pt x="1011" y="2471"/>
                  </a:cubicBezTo>
                  <a:cubicBezTo>
                    <a:pt x="1073" y="2471"/>
                    <a:pt x="1123" y="2421"/>
                    <a:pt x="1123" y="2359"/>
                  </a:cubicBezTo>
                  <a:cubicBezTo>
                    <a:pt x="1123" y="2359"/>
                    <a:pt x="1123" y="2359"/>
                    <a:pt x="1123" y="2359"/>
                  </a:cubicBezTo>
                  <a:cubicBezTo>
                    <a:pt x="1123" y="112"/>
                    <a:pt x="1123" y="112"/>
                    <a:pt x="1123" y="112"/>
                  </a:cubicBezTo>
                  <a:cubicBezTo>
                    <a:pt x="1123" y="50"/>
                    <a:pt x="1073" y="0"/>
                    <a:pt x="1011" y="0"/>
                  </a:cubicBezTo>
                  <a:close/>
                  <a:moveTo>
                    <a:pt x="899" y="2247"/>
                  </a:moveTo>
                  <a:cubicBezTo>
                    <a:pt x="225" y="2247"/>
                    <a:pt x="225" y="2247"/>
                    <a:pt x="225" y="2247"/>
                  </a:cubicBezTo>
                  <a:cubicBezTo>
                    <a:pt x="225" y="225"/>
                    <a:pt x="225" y="225"/>
                    <a:pt x="225" y="225"/>
                  </a:cubicBezTo>
                  <a:cubicBezTo>
                    <a:pt x="899" y="225"/>
                    <a:pt x="899" y="225"/>
                    <a:pt x="899" y="225"/>
                  </a:cubicBezTo>
                  <a:lnTo>
                    <a:pt x="899" y="22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7D27C845-CBE7-4156-8521-ACB929FE56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53980" y="4897438"/>
              <a:ext cx="576262" cy="1960563"/>
            </a:xfrm>
            <a:custGeom>
              <a:avLst/>
              <a:gdLst>
                <a:gd name="T0" fmla="*/ 1011 w 1123"/>
                <a:gd name="T1" fmla="*/ 0 h 3819"/>
                <a:gd name="T2" fmla="*/ 1011 w 1123"/>
                <a:gd name="T3" fmla="*/ 0 h 3819"/>
                <a:gd name="T4" fmla="*/ 113 w 1123"/>
                <a:gd name="T5" fmla="*/ 0 h 3819"/>
                <a:gd name="T6" fmla="*/ 0 w 1123"/>
                <a:gd name="T7" fmla="*/ 113 h 3819"/>
                <a:gd name="T8" fmla="*/ 0 w 1123"/>
                <a:gd name="T9" fmla="*/ 113 h 3819"/>
                <a:gd name="T10" fmla="*/ 0 w 1123"/>
                <a:gd name="T11" fmla="*/ 3707 h 3819"/>
                <a:gd name="T12" fmla="*/ 112 w 1123"/>
                <a:gd name="T13" fmla="*/ 3819 h 3819"/>
                <a:gd name="T14" fmla="*/ 113 w 1123"/>
                <a:gd name="T15" fmla="*/ 3819 h 3819"/>
                <a:gd name="T16" fmla="*/ 1011 w 1123"/>
                <a:gd name="T17" fmla="*/ 3819 h 3819"/>
                <a:gd name="T18" fmla="*/ 1123 w 1123"/>
                <a:gd name="T19" fmla="*/ 3707 h 3819"/>
                <a:gd name="T20" fmla="*/ 1123 w 1123"/>
                <a:gd name="T21" fmla="*/ 3707 h 3819"/>
                <a:gd name="T22" fmla="*/ 1123 w 1123"/>
                <a:gd name="T23" fmla="*/ 113 h 3819"/>
                <a:gd name="T24" fmla="*/ 1011 w 1123"/>
                <a:gd name="T25" fmla="*/ 0 h 3819"/>
                <a:gd name="T26" fmla="*/ 899 w 1123"/>
                <a:gd name="T27" fmla="*/ 3595 h 3819"/>
                <a:gd name="T28" fmla="*/ 225 w 1123"/>
                <a:gd name="T29" fmla="*/ 3595 h 3819"/>
                <a:gd name="T30" fmla="*/ 225 w 1123"/>
                <a:gd name="T31" fmla="*/ 225 h 3819"/>
                <a:gd name="T32" fmla="*/ 899 w 1123"/>
                <a:gd name="T33" fmla="*/ 225 h 3819"/>
                <a:gd name="T34" fmla="*/ 899 w 1123"/>
                <a:gd name="T35" fmla="*/ 3595 h 3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3" h="3819">
                  <a:moveTo>
                    <a:pt x="1011" y="0"/>
                  </a:moveTo>
                  <a:cubicBezTo>
                    <a:pt x="1011" y="0"/>
                    <a:pt x="1011" y="0"/>
                    <a:pt x="1011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50" y="0"/>
                    <a:pt x="0" y="51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3707"/>
                    <a:pt x="0" y="3707"/>
                    <a:pt x="0" y="3707"/>
                  </a:cubicBezTo>
                  <a:cubicBezTo>
                    <a:pt x="0" y="3769"/>
                    <a:pt x="50" y="3819"/>
                    <a:pt x="112" y="3819"/>
                  </a:cubicBezTo>
                  <a:cubicBezTo>
                    <a:pt x="112" y="3819"/>
                    <a:pt x="112" y="3819"/>
                    <a:pt x="113" y="3819"/>
                  </a:cubicBezTo>
                  <a:cubicBezTo>
                    <a:pt x="1011" y="3819"/>
                    <a:pt x="1011" y="3819"/>
                    <a:pt x="1011" y="3819"/>
                  </a:cubicBezTo>
                  <a:cubicBezTo>
                    <a:pt x="1073" y="3819"/>
                    <a:pt x="1123" y="3769"/>
                    <a:pt x="1123" y="3707"/>
                  </a:cubicBezTo>
                  <a:cubicBezTo>
                    <a:pt x="1123" y="3707"/>
                    <a:pt x="1123" y="3707"/>
                    <a:pt x="1123" y="3707"/>
                  </a:cubicBezTo>
                  <a:cubicBezTo>
                    <a:pt x="1123" y="113"/>
                    <a:pt x="1123" y="113"/>
                    <a:pt x="1123" y="113"/>
                  </a:cubicBezTo>
                  <a:cubicBezTo>
                    <a:pt x="1123" y="51"/>
                    <a:pt x="1073" y="0"/>
                    <a:pt x="1011" y="0"/>
                  </a:cubicBezTo>
                  <a:close/>
                  <a:moveTo>
                    <a:pt x="899" y="3595"/>
                  </a:moveTo>
                  <a:cubicBezTo>
                    <a:pt x="225" y="3595"/>
                    <a:pt x="225" y="3595"/>
                    <a:pt x="225" y="3595"/>
                  </a:cubicBezTo>
                  <a:cubicBezTo>
                    <a:pt x="225" y="225"/>
                    <a:pt x="225" y="225"/>
                    <a:pt x="225" y="225"/>
                  </a:cubicBezTo>
                  <a:cubicBezTo>
                    <a:pt x="899" y="225"/>
                    <a:pt x="899" y="225"/>
                    <a:pt x="899" y="225"/>
                  </a:cubicBezTo>
                  <a:lnTo>
                    <a:pt x="899" y="35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88EDB3AB-D6EA-4EC3-96D3-08A9E47A2C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27254" y="6051550"/>
              <a:ext cx="576262" cy="806450"/>
            </a:xfrm>
            <a:custGeom>
              <a:avLst/>
              <a:gdLst>
                <a:gd name="T0" fmla="*/ 1011 w 1123"/>
                <a:gd name="T1" fmla="*/ 0 h 1572"/>
                <a:gd name="T2" fmla="*/ 1011 w 1123"/>
                <a:gd name="T3" fmla="*/ 0 h 1572"/>
                <a:gd name="T4" fmla="*/ 112 w 1123"/>
                <a:gd name="T5" fmla="*/ 0 h 1572"/>
                <a:gd name="T6" fmla="*/ 0 w 1123"/>
                <a:gd name="T7" fmla="*/ 112 h 1572"/>
                <a:gd name="T8" fmla="*/ 0 w 1123"/>
                <a:gd name="T9" fmla="*/ 112 h 1572"/>
                <a:gd name="T10" fmla="*/ 0 w 1123"/>
                <a:gd name="T11" fmla="*/ 1460 h 1572"/>
                <a:gd name="T12" fmla="*/ 112 w 1123"/>
                <a:gd name="T13" fmla="*/ 1572 h 1572"/>
                <a:gd name="T14" fmla="*/ 112 w 1123"/>
                <a:gd name="T15" fmla="*/ 1572 h 1572"/>
                <a:gd name="T16" fmla="*/ 1011 w 1123"/>
                <a:gd name="T17" fmla="*/ 1572 h 1572"/>
                <a:gd name="T18" fmla="*/ 1123 w 1123"/>
                <a:gd name="T19" fmla="*/ 1460 h 1572"/>
                <a:gd name="T20" fmla="*/ 1123 w 1123"/>
                <a:gd name="T21" fmla="*/ 1460 h 1572"/>
                <a:gd name="T22" fmla="*/ 1123 w 1123"/>
                <a:gd name="T23" fmla="*/ 112 h 1572"/>
                <a:gd name="T24" fmla="*/ 1011 w 1123"/>
                <a:gd name="T25" fmla="*/ 0 h 1572"/>
                <a:gd name="T26" fmla="*/ 898 w 1123"/>
                <a:gd name="T27" fmla="*/ 1348 h 1572"/>
                <a:gd name="T28" fmla="*/ 224 w 1123"/>
                <a:gd name="T29" fmla="*/ 1348 h 1572"/>
                <a:gd name="T30" fmla="*/ 224 w 1123"/>
                <a:gd name="T31" fmla="*/ 224 h 1572"/>
                <a:gd name="T32" fmla="*/ 898 w 1123"/>
                <a:gd name="T33" fmla="*/ 224 h 1572"/>
                <a:gd name="T34" fmla="*/ 898 w 1123"/>
                <a:gd name="T35" fmla="*/ 1348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3" h="1572">
                  <a:moveTo>
                    <a:pt x="1011" y="0"/>
                  </a:moveTo>
                  <a:cubicBezTo>
                    <a:pt x="1011" y="0"/>
                    <a:pt x="1011" y="0"/>
                    <a:pt x="1011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50" y="0"/>
                    <a:pt x="0" y="50"/>
                    <a:pt x="0" y="11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460"/>
                    <a:pt x="0" y="1460"/>
                    <a:pt x="0" y="1460"/>
                  </a:cubicBezTo>
                  <a:cubicBezTo>
                    <a:pt x="0" y="1522"/>
                    <a:pt x="50" y="1572"/>
                    <a:pt x="112" y="1572"/>
                  </a:cubicBezTo>
                  <a:cubicBezTo>
                    <a:pt x="112" y="1572"/>
                    <a:pt x="112" y="1572"/>
                    <a:pt x="112" y="1572"/>
                  </a:cubicBezTo>
                  <a:cubicBezTo>
                    <a:pt x="1011" y="1572"/>
                    <a:pt x="1011" y="1572"/>
                    <a:pt x="1011" y="1572"/>
                  </a:cubicBezTo>
                  <a:cubicBezTo>
                    <a:pt x="1073" y="1572"/>
                    <a:pt x="1123" y="1522"/>
                    <a:pt x="1123" y="1460"/>
                  </a:cubicBezTo>
                  <a:cubicBezTo>
                    <a:pt x="1123" y="1460"/>
                    <a:pt x="1123" y="1460"/>
                    <a:pt x="1123" y="1460"/>
                  </a:cubicBezTo>
                  <a:cubicBezTo>
                    <a:pt x="1123" y="112"/>
                    <a:pt x="1123" y="112"/>
                    <a:pt x="1123" y="112"/>
                  </a:cubicBezTo>
                  <a:cubicBezTo>
                    <a:pt x="1123" y="50"/>
                    <a:pt x="1073" y="0"/>
                    <a:pt x="1011" y="0"/>
                  </a:cubicBezTo>
                  <a:close/>
                  <a:moveTo>
                    <a:pt x="898" y="1348"/>
                  </a:moveTo>
                  <a:cubicBezTo>
                    <a:pt x="224" y="1348"/>
                    <a:pt x="224" y="1348"/>
                    <a:pt x="224" y="1348"/>
                  </a:cubicBezTo>
                  <a:cubicBezTo>
                    <a:pt x="224" y="224"/>
                    <a:pt x="224" y="224"/>
                    <a:pt x="224" y="224"/>
                  </a:cubicBezTo>
                  <a:cubicBezTo>
                    <a:pt x="898" y="224"/>
                    <a:pt x="898" y="224"/>
                    <a:pt x="898" y="224"/>
                  </a:cubicBezTo>
                  <a:lnTo>
                    <a:pt x="898" y="13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ABC796B7-5579-44E6-BD6D-71B901B64A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04680" y="3397250"/>
              <a:ext cx="3463924" cy="2019300"/>
            </a:xfrm>
            <a:custGeom>
              <a:avLst/>
              <a:gdLst>
                <a:gd name="T0" fmla="*/ 6712 w 6753"/>
                <a:gd name="T1" fmla="*/ 2463 h 3932"/>
                <a:gd name="T2" fmla="*/ 6688 w 6753"/>
                <a:gd name="T3" fmla="*/ 2442 h 3932"/>
                <a:gd name="T4" fmla="*/ 6238 w 6753"/>
                <a:gd name="T5" fmla="*/ 2153 h 3932"/>
                <a:gd name="T6" fmla="*/ 6083 w 6753"/>
                <a:gd name="T7" fmla="*/ 2187 h 3932"/>
                <a:gd name="T8" fmla="*/ 6065 w 6753"/>
                <a:gd name="T9" fmla="*/ 2247 h 3932"/>
                <a:gd name="T10" fmla="*/ 6065 w 6753"/>
                <a:gd name="T11" fmla="*/ 2472 h 3932"/>
                <a:gd name="T12" fmla="*/ 5676 w 6753"/>
                <a:gd name="T13" fmla="*/ 2472 h 3932"/>
                <a:gd name="T14" fmla="*/ 4811 w 6753"/>
                <a:gd name="T15" fmla="*/ 1174 h 3932"/>
                <a:gd name="T16" fmla="*/ 4648 w 6753"/>
                <a:gd name="T17" fmla="*/ 1150 h 3932"/>
                <a:gd name="T18" fmla="*/ 4624 w 6753"/>
                <a:gd name="T19" fmla="*/ 1174 h 3932"/>
                <a:gd name="T20" fmla="*/ 3391 w 6753"/>
                <a:gd name="T21" fmla="*/ 3023 h 3932"/>
                <a:gd name="T22" fmla="*/ 2125 w 6753"/>
                <a:gd name="T23" fmla="*/ 69 h 3932"/>
                <a:gd name="T24" fmla="*/ 2020 w 6753"/>
                <a:gd name="T25" fmla="*/ 1 h 3932"/>
                <a:gd name="T26" fmla="*/ 1917 w 6753"/>
                <a:gd name="T27" fmla="*/ 72 h 3932"/>
                <a:gd name="T28" fmla="*/ 485 w 6753"/>
                <a:gd name="T29" fmla="*/ 3708 h 3932"/>
                <a:gd name="T30" fmla="*/ 0 w 6753"/>
                <a:gd name="T31" fmla="*/ 3708 h 3932"/>
                <a:gd name="T32" fmla="*/ 0 w 6753"/>
                <a:gd name="T33" fmla="*/ 3932 h 3932"/>
                <a:gd name="T34" fmla="*/ 562 w 6753"/>
                <a:gd name="T35" fmla="*/ 3932 h 3932"/>
                <a:gd name="T36" fmla="*/ 666 w 6753"/>
                <a:gd name="T37" fmla="*/ 3861 h 3932"/>
                <a:gd name="T38" fmla="*/ 2026 w 6753"/>
                <a:gd name="T39" fmla="*/ 409 h 3932"/>
                <a:gd name="T40" fmla="*/ 3266 w 6753"/>
                <a:gd name="T41" fmla="*/ 3302 h 3932"/>
                <a:gd name="T42" fmla="*/ 3414 w 6753"/>
                <a:gd name="T43" fmla="*/ 3362 h 3932"/>
                <a:gd name="T44" fmla="*/ 3463 w 6753"/>
                <a:gd name="T45" fmla="*/ 3321 h 3932"/>
                <a:gd name="T46" fmla="*/ 4717 w 6753"/>
                <a:gd name="T47" fmla="*/ 1439 h 3932"/>
                <a:gd name="T48" fmla="*/ 5523 w 6753"/>
                <a:gd name="T49" fmla="*/ 2647 h 3932"/>
                <a:gd name="T50" fmla="*/ 5616 w 6753"/>
                <a:gd name="T51" fmla="*/ 2697 h 3932"/>
                <a:gd name="T52" fmla="*/ 6065 w 6753"/>
                <a:gd name="T53" fmla="*/ 2697 h 3932"/>
                <a:gd name="T54" fmla="*/ 6065 w 6753"/>
                <a:gd name="T55" fmla="*/ 2921 h 3932"/>
                <a:gd name="T56" fmla="*/ 6178 w 6753"/>
                <a:gd name="T57" fmla="*/ 3034 h 3932"/>
                <a:gd name="T58" fmla="*/ 6251 w 6753"/>
                <a:gd name="T59" fmla="*/ 3007 h 3932"/>
                <a:gd name="T60" fmla="*/ 6700 w 6753"/>
                <a:gd name="T61" fmla="*/ 2621 h 3932"/>
                <a:gd name="T62" fmla="*/ 6712 w 6753"/>
                <a:gd name="T63" fmla="*/ 2463 h 3932"/>
                <a:gd name="T64" fmla="*/ 6290 w 6753"/>
                <a:gd name="T65" fmla="*/ 2677 h 3932"/>
                <a:gd name="T66" fmla="*/ 6290 w 6753"/>
                <a:gd name="T67" fmla="*/ 2453 h 3932"/>
                <a:gd name="T68" fmla="*/ 6439 w 6753"/>
                <a:gd name="T69" fmla="*/ 2549 h 3932"/>
                <a:gd name="T70" fmla="*/ 6290 w 6753"/>
                <a:gd name="T71" fmla="*/ 2677 h 3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753" h="3932">
                  <a:moveTo>
                    <a:pt x="6712" y="2463"/>
                  </a:moveTo>
                  <a:cubicBezTo>
                    <a:pt x="6705" y="2455"/>
                    <a:pt x="6697" y="2448"/>
                    <a:pt x="6688" y="2442"/>
                  </a:cubicBezTo>
                  <a:cubicBezTo>
                    <a:pt x="6238" y="2153"/>
                    <a:pt x="6238" y="2153"/>
                    <a:pt x="6238" y="2153"/>
                  </a:cubicBezTo>
                  <a:cubicBezTo>
                    <a:pt x="6186" y="2119"/>
                    <a:pt x="6117" y="2134"/>
                    <a:pt x="6083" y="2187"/>
                  </a:cubicBezTo>
                  <a:cubicBezTo>
                    <a:pt x="6071" y="2205"/>
                    <a:pt x="6065" y="2226"/>
                    <a:pt x="6065" y="2247"/>
                  </a:cubicBezTo>
                  <a:cubicBezTo>
                    <a:pt x="6065" y="2472"/>
                    <a:pt x="6065" y="2472"/>
                    <a:pt x="6065" y="2472"/>
                  </a:cubicBezTo>
                  <a:cubicBezTo>
                    <a:pt x="5676" y="2472"/>
                    <a:pt x="5676" y="2472"/>
                    <a:pt x="5676" y="2472"/>
                  </a:cubicBezTo>
                  <a:cubicBezTo>
                    <a:pt x="4811" y="1174"/>
                    <a:pt x="4811" y="1174"/>
                    <a:pt x="4811" y="1174"/>
                  </a:cubicBezTo>
                  <a:cubicBezTo>
                    <a:pt x="4772" y="1123"/>
                    <a:pt x="4699" y="1112"/>
                    <a:pt x="4648" y="1150"/>
                  </a:cubicBezTo>
                  <a:cubicBezTo>
                    <a:pt x="4639" y="1157"/>
                    <a:pt x="4631" y="1165"/>
                    <a:pt x="4624" y="1174"/>
                  </a:cubicBezTo>
                  <a:cubicBezTo>
                    <a:pt x="3391" y="3023"/>
                    <a:pt x="3391" y="3023"/>
                    <a:pt x="3391" y="3023"/>
                  </a:cubicBezTo>
                  <a:cubicBezTo>
                    <a:pt x="2125" y="69"/>
                    <a:pt x="2125" y="69"/>
                    <a:pt x="2125" y="69"/>
                  </a:cubicBezTo>
                  <a:cubicBezTo>
                    <a:pt x="2107" y="27"/>
                    <a:pt x="2066" y="0"/>
                    <a:pt x="2020" y="1"/>
                  </a:cubicBezTo>
                  <a:cubicBezTo>
                    <a:pt x="1975" y="2"/>
                    <a:pt x="1934" y="30"/>
                    <a:pt x="1917" y="72"/>
                  </a:cubicBezTo>
                  <a:cubicBezTo>
                    <a:pt x="485" y="3708"/>
                    <a:pt x="485" y="3708"/>
                    <a:pt x="485" y="3708"/>
                  </a:cubicBezTo>
                  <a:cubicBezTo>
                    <a:pt x="0" y="3708"/>
                    <a:pt x="0" y="3708"/>
                    <a:pt x="0" y="3708"/>
                  </a:cubicBezTo>
                  <a:cubicBezTo>
                    <a:pt x="0" y="3932"/>
                    <a:pt x="0" y="3932"/>
                    <a:pt x="0" y="3932"/>
                  </a:cubicBezTo>
                  <a:cubicBezTo>
                    <a:pt x="562" y="3932"/>
                    <a:pt x="562" y="3932"/>
                    <a:pt x="562" y="3932"/>
                  </a:cubicBezTo>
                  <a:cubicBezTo>
                    <a:pt x="608" y="3932"/>
                    <a:pt x="649" y="3904"/>
                    <a:pt x="666" y="3861"/>
                  </a:cubicBezTo>
                  <a:cubicBezTo>
                    <a:pt x="2026" y="409"/>
                    <a:pt x="2026" y="409"/>
                    <a:pt x="2026" y="409"/>
                  </a:cubicBezTo>
                  <a:cubicBezTo>
                    <a:pt x="3266" y="3302"/>
                    <a:pt x="3266" y="3302"/>
                    <a:pt x="3266" y="3302"/>
                  </a:cubicBezTo>
                  <a:cubicBezTo>
                    <a:pt x="3291" y="3360"/>
                    <a:pt x="3357" y="3386"/>
                    <a:pt x="3414" y="3362"/>
                  </a:cubicBezTo>
                  <a:cubicBezTo>
                    <a:pt x="3434" y="3353"/>
                    <a:pt x="3451" y="3339"/>
                    <a:pt x="3463" y="3321"/>
                  </a:cubicBezTo>
                  <a:cubicBezTo>
                    <a:pt x="4717" y="1439"/>
                    <a:pt x="4717" y="1439"/>
                    <a:pt x="4717" y="1439"/>
                  </a:cubicBezTo>
                  <a:cubicBezTo>
                    <a:pt x="5523" y="2647"/>
                    <a:pt x="5523" y="2647"/>
                    <a:pt x="5523" y="2647"/>
                  </a:cubicBezTo>
                  <a:cubicBezTo>
                    <a:pt x="5543" y="2678"/>
                    <a:pt x="5578" y="2697"/>
                    <a:pt x="5616" y="2697"/>
                  </a:cubicBezTo>
                  <a:cubicBezTo>
                    <a:pt x="6065" y="2697"/>
                    <a:pt x="6065" y="2697"/>
                    <a:pt x="6065" y="2697"/>
                  </a:cubicBezTo>
                  <a:cubicBezTo>
                    <a:pt x="6065" y="2921"/>
                    <a:pt x="6065" y="2921"/>
                    <a:pt x="6065" y="2921"/>
                  </a:cubicBezTo>
                  <a:cubicBezTo>
                    <a:pt x="6065" y="2983"/>
                    <a:pt x="6116" y="3034"/>
                    <a:pt x="6178" y="3034"/>
                  </a:cubicBezTo>
                  <a:cubicBezTo>
                    <a:pt x="6204" y="3034"/>
                    <a:pt x="6230" y="3024"/>
                    <a:pt x="6251" y="3007"/>
                  </a:cubicBezTo>
                  <a:cubicBezTo>
                    <a:pt x="6700" y="2621"/>
                    <a:pt x="6700" y="2621"/>
                    <a:pt x="6700" y="2621"/>
                  </a:cubicBezTo>
                  <a:cubicBezTo>
                    <a:pt x="6747" y="2581"/>
                    <a:pt x="6753" y="2510"/>
                    <a:pt x="6712" y="2463"/>
                  </a:cubicBezTo>
                  <a:close/>
                  <a:moveTo>
                    <a:pt x="6290" y="2677"/>
                  </a:moveTo>
                  <a:cubicBezTo>
                    <a:pt x="6290" y="2453"/>
                    <a:pt x="6290" y="2453"/>
                    <a:pt x="6290" y="2453"/>
                  </a:cubicBezTo>
                  <a:cubicBezTo>
                    <a:pt x="6439" y="2549"/>
                    <a:pt x="6439" y="2549"/>
                    <a:pt x="6439" y="2549"/>
                  </a:cubicBezTo>
                  <a:lnTo>
                    <a:pt x="6290" y="26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9CC7751E-2D69-4202-BD56-BF4C077B24C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6955" y="283768"/>
            <a:ext cx="2834640" cy="472441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E323E9BC-E4D2-B545-9600-E5185F1BA047}"/>
              </a:ext>
            </a:extLst>
          </p:cNvPr>
          <p:cNvSpPr txBox="1">
            <a:spLocks/>
          </p:cNvSpPr>
          <p:nvPr/>
        </p:nvSpPr>
        <p:spPr>
          <a:xfrm>
            <a:off x="464253" y="5397601"/>
            <a:ext cx="6900038" cy="87497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C4C88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-"/>
              <a:defRPr sz="24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Courier New" panose="02070309020205020404" pitchFamily="49" charset="0"/>
              <a:buChar char="o"/>
              <a:defRPr sz="24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B41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Bevin </a:t>
            </a:r>
            <a:r>
              <a:rPr lang="en-US" sz="3200" dirty="0" err="1">
                <a:solidFill>
                  <a:schemeClr val="tx1"/>
                </a:solidFill>
              </a:rPr>
              <a:t>Ashenmiller</a:t>
            </a:r>
            <a:r>
              <a:rPr lang="en-US" sz="3200" dirty="0">
                <a:solidFill>
                  <a:schemeClr val="tx1"/>
                </a:solidFill>
              </a:rPr>
              <a:t>, Ph.D.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Occidental College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January 12, 2022</a:t>
            </a:r>
          </a:p>
        </p:txBody>
      </p:sp>
    </p:spTree>
    <p:extLst>
      <p:ext uri="{BB962C8B-B14F-4D97-AF65-F5344CB8AC3E}">
        <p14:creationId xmlns:p14="http://schemas.microsoft.com/office/powerpoint/2010/main" val="178397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29EAE-338F-5D4A-8C40-7C3D0FD4A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Cre</a:t>
            </a:r>
            <a:r>
              <a:rPr lang="en-US" dirty="0"/>
              <a:t>dits and 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C8CE3-22BA-E94A-B6AC-D79713820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slide deck was authored by:</a:t>
            </a:r>
          </a:p>
          <a:p>
            <a:pPr lvl="1"/>
            <a:r>
              <a:rPr lang="en-US" dirty="0"/>
              <a:t>Shana </a:t>
            </a:r>
            <a:r>
              <a:rPr lang="en-US" dirty="0" err="1"/>
              <a:t>Mcdermott</a:t>
            </a:r>
            <a:r>
              <a:rPr lang="en-US" dirty="0"/>
              <a:t>, Trinity University</a:t>
            </a:r>
          </a:p>
          <a:p>
            <a:pPr lvl="1"/>
            <a:r>
              <a:rPr lang="en-US" dirty="0"/>
              <a:t>Sarah Jacobson, Williams College</a:t>
            </a:r>
          </a:p>
          <a:p>
            <a:pPr lvl="1"/>
            <a:r>
              <a:rPr lang="en-US" dirty="0"/>
              <a:t>Sharon </a:t>
            </a:r>
            <a:r>
              <a:rPr lang="en-US" dirty="0" err="1"/>
              <a:t>Shewmake</a:t>
            </a:r>
            <a:r>
              <a:rPr lang="en-US" dirty="0"/>
              <a:t>, Western Washington University</a:t>
            </a:r>
          </a:p>
          <a:p>
            <a:r>
              <a:rPr lang="en-US" dirty="0"/>
              <a:t>This slide deck was reviewed by:</a:t>
            </a:r>
          </a:p>
          <a:p>
            <a:pPr lvl="1"/>
            <a:r>
              <a:rPr lang="en-US" dirty="0"/>
              <a:t>Jason </a:t>
            </a:r>
            <a:r>
              <a:rPr lang="en-US" dirty="0" err="1"/>
              <a:t>Shogren</a:t>
            </a:r>
            <a:r>
              <a:rPr lang="en-US" dirty="0"/>
              <a:t>, University of Wyoming</a:t>
            </a:r>
          </a:p>
          <a:p>
            <a:pPr lvl="1"/>
            <a:r>
              <a:rPr lang="en-US" dirty="0"/>
              <a:t>Walter Thurman, North Carolina State University</a:t>
            </a:r>
          </a:p>
          <a:p>
            <a:r>
              <a:rPr lang="en-US" dirty="0"/>
              <a:t>Disclaimer</a:t>
            </a:r>
          </a:p>
          <a:p>
            <a:pPr lvl="1"/>
            <a:r>
              <a:rPr lang="en-US" dirty="0"/>
              <a:t>NEED presentations are designed to be nonpartisan.</a:t>
            </a:r>
          </a:p>
          <a:p>
            <a:pPr lvl="1"/>
            <a:r>
              <a:rPr lang="en-US" dirty="0"/>
              <a:t>It is, however, inevitable that the presenter will be asked for and will provide their own views.</a:t>
            </a:r>
          </a:p>
          <a:p>
            <a:pPr lvl="1"/>
            <a:r>
              <a:rPr lang="en-US" dirty="0"/>
              <a:t>Such views are those of the presenter and not necessarily those of the National Economic Education Delegation (NEED).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5FD2B-E0DC-B44E-B85B-3363DE71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137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63C8C-35B5-4D56-AC2E-DE26E31B3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6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Inte</a:t>
            </a:r>
            <a:r>
              <a:rPr lang="en-US" dirty="0"/>
              <a:t>rnational Comparison: Health Spending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6239B-1605-4C30-BEE7-CDEBAA663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56193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4D625F-C7AE-4A88-BC66-495165B72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7062" y="896557"/>
            <a:ext cx="9443544" cy="53260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EB01141-A8B1-6F4D-BEC8-B1E38A6012EF}"/>
              </a:ext>
            </a:extLst>
          </p:cNvPr>
          <p:cNvSpPr txBox="1"/>
          <p:nvPr/>
        </p:nvSpPr>
        <p:spPr>
          <a:xfrm>
            <a:off x="4403529" y="2695403"/>
            <a:ext cx="3941144" cy="1200329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With</a:t>
            </a:r>
          </a:p>
          <a:p>
            <a:pPr algn="ctr"/>
            <a:r>
              <a:rPr lang="en-US" sz="3600" dirty="0"/>
              <a:t>Jon </a:t>
            </a:r>
            <a:r>
              <a:rPr lang="en-US" sz="3600" dirty="0" err="1"/>
              <a:t>Haveman</a:t>
            </a:r>
            <a:r>
              <a:rPr lang="en-US" sz="3600" dirty="0"/>
              <a:t>, NEED</a:t>
            </a:r>
          </a:p>
        </p:txBody>
      </p:sp>
    </p:spTree>
    <p:extLst>
      <p:ext uri="{BB962C8B-B14F-4D97-AF65-F5344CB8AC3E}">
        <p14:creationId xmlns:p14="http://schemas.microsoft.com/office/powerpoint/2010/main" val="3415863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4E189-2B23-2F41-BBEB-10A29FA49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355" y="0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Tha</a:t>
            </a:r>
            <a:r>
              <a:rPr lang="en-US" dirty="0"/>
              <a:t>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9064E-051C-1042-85AE-F335B853A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781"/>
            <a:ext cx="10515600" cy="562494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500" dirty="0"/>
              <a:t>Any 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www.NEEDelegation.org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Jon D. </a:t>
            </a:r>
            <a:r>
              <a:rPr lang="en-US" dirty="0" err="1"/>
              <a:t>Haveman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Jon@NEEDelegation.org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Contact NEED: </a:t>
            </a:r>
            <a:r>
              <a:rPr lang="en-US" dirty="0">
                <a:hlinkClick r:id="rId3"/>
              </a:rPr>
              <a:t>info@NEEDelegation.org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Submit a testimonial:  </a:t>
            </a:r>
            <a:r>
              <a:rPr lang="en-US" u="sng" dirty="0">
                <a:hlinkClick r:id="rId4"/>
              </a:rPr>
              <a:t>www.NEEDelegation.org/testimonials.php</a:t>
            </a:r>
            <a:endParaRPr lang="en-US" u="sng" dirty="0"/>
          </a:p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r>
              <a:rPr lang="en-US" dirty="0"/>
              <a:t>Become a Friend of NEED:  www.NEEDelegation.org/friend.php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F218B-F99A-4145-A67C-DBBA7AD4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732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70583-B943-B44B-8490-B6803B3B7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>
                <a:hlinkClick r:id="rId2"/>
              </a:rPr>
              <a:t>www.NEEDelegation.org/LocalGraphs</a:t>
            </a:r>
            <a:br>
              <a:rPr lang="en-US" sz="5000" dirty="0"/>
            </a:br>
            <a:endParaRPr lang="en-US" sz="5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C2BF2-AD29-174E-8A41-AD8AEFCC2B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every state and county in the United States.</a:t>
            </a:r>
          </a:p>
          <a:p>
            <a:r>
              <a:rPr lang="en-US" dirty="0"/>
              <a:t>Detailed graphs on employment, housing, moves, and other statistics.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CEAAA-E031-8B48-B3E4-329ACA54D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085D5-EC86-4F6A-B501-C1359CB3911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37560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10143</TotalTime>
  <Words>415</Words>
  <Application>Microsoft Macintosh PowerPoint</Application>
  <PresentationFormat>Widescreen</PresentationFormat>
  <Paragraphs>70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Custom Design</vt:lpstr>
      <vt:lpstr>PowerPoint Presentation</vt:lpstr>
      <vt:lpstr> Course Outline</vt:lpstr>
      <vt:lpstr>About Bevin Ashenmiller</vt:lpstr>
      <vt:lpstr>Climate Change Economics </vt:lpstr>
      <vt:lpstr>Credits and Disclaimer</vt:lpstr>
      <vt:lpstr>International Comparison: Health Spending</vt:lpstr>
      <vt:lpstr> Thank you!</vt:lpstr>
      <vt:lpstr>www.NEEDelegation.org/LocalGraphs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haveman</cp:lastModifiedBy>
  <cp:revision>219</cp:revision>
  <cp:lastPrinted>2022-01-05T23:05:45Z</cp:lastPrinted>
  <dcterms:created xsi:type="dcterms:W3CDTF">2017-05-03T22:30:38Z</dcterms:created>
  <dcterms:modified xsi:type="dcterms:W3CDTF">2022-01-05T23:13:54Z</dcterms:modified>
</cp:coreProperties>
</file>