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0" r:id="rId1"/>
  </p:sldMasterIdLst>
  <p:notesMasterIdLst>
    <p:notesMasterId r:id="rId64"/>
  </p:notesMasterIdLst>
  <p:sldIdLst>
    <p:sldId id="4199" r:id="rId2"/>
    <p:sldId id="4195" r:id="rId3"/>
    <p:sldId id="4200" r:id="rId4"/>
    <p:sldId id="4182" r:id="rId5"/>
    <p:sldId id="434" r:id="rId6"/>
    <p:sldId id="327" r:id="rId7"/>
    <p:sldId id="415" r:id="rId8"/>
    <p:sldId id="383" r:id="rId9"/>
    <p:sldId id="430" r:id="rId10"/>
    <p:sldId id="1113" r:id="rId11"/>
    <p:sldId id="400" r:id="rId12"/>
    <p:sldId id="1072" r:id="rId13"/>
    <p:sldId id="389" r:id="rId14"/>
    <p:sldId id="4087" r:id="rId15"/>
    <p:sldId id="1107" r:id="rId16"/>
    <p:sldId id="413" r:id="rId17"/>
    <p:sldId id="4094" r:id="rId18"/>
    <p:sldId id="382" r:id="rId19"/>
    <p:sldId id="1122" r:id="rId20"/>
    <p:sldId id="1108" r:id="rId21"/>
    <p:sldId id="4156" r:id="rId22"/>
    <p:sldId id="4198" r:id="rId23"/>
    <p:sldId id="4086" r:id="rId24"/>
    <p:sldId id="4088" r:id="rId25"/>
    <p:sldId id="433" r:id="rId26"/>
    <p:sldId id="1120" r:id="rId27"/>
    <p:sldId id="1121" r:id="rId28"/>
    <p:sldId id="420" r:id="rId29"/>
    <p:sldId id="402" r:id="rId30"/>
    <p:sldId id="432" r:id="rId31"/>
    <p:sldId id="390" r:id="rId32"/>
    <p:sldId id="1110" r:id="rId33"/>
    <p:sldId id="1119" r:id="rId34"/>
    <p:sldId id="1116" r:id="rId35"/>
    <p:sldId id="1118" r:id="rId36"/>
    <p:sldId id="4095" r:id="rId37"/>
    <p:sldId id="394" r:id="rId38"/>
    <p:sldId id="4090" r:id="rId39"/>
    <p:sldId id="4091" r:id="rId40"/>
    <p:sldId id="422" r:id="rId41"/>
    <p:sldId id="4092" r:id="rId42"/>
    <p:sldId id="4093" r:id="rId43"/>
    <p:sldId id="384" r:id="rId44"/>
    <p:sldId id="427" r:id="rId45"/>
    <p:sldId id="1076" r:id="rId46"/>
    <p:sldId id="450" r:id="rId47"/>
    <p:sldId id="449" r:id="rId48"/>
    <p:sldId id="443" r:id="rId49"/>
    <p:sldId id="1077" r:id="rId50"/>
    <p:sldId id="4203" r:id="rId51"/>
    <p:sldId id="438" r:id="rId52"/>
    <p:sldId id="359" r:id="rId53"/>
    <p:sldId id="4202" r:id="rId54"/>
    <p:sldId id="385" r:id="rId55"/>
    <p:sldId id="452" r:id="rId56"/>
    <p:sldId id="262" r:id="rId57"/>
    <p:sldId id="266" r:id="rId58"/>
    <p:sldId id="1090" r:id="rId59"/>
    <p:sldId id="1114" r:id="rId60"/>
    <p:sldId id="368" r:id="rId61"/>
    <p:sldId id="1204" r:id="rId62"/>
    <p:sldId id="1197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7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4C88"/>
    <a:srgbClr val="2B414D"/>
    <a:srgbClr val="FAF7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4" autoAdjust="0"/>
    <p:restoredTop sz="94718"/>
  </p:normalViewPr>
  <p:slideViewPr>
    <p:cSldViewPr snapToGrid="0" snapToObjects="1">
      <p:cViewPr varScale="1">
        <p:scale>
          <a:sx n="98" d="100"/>
          <a:sy n="98" d="100"/>
        </p:scale>
        <p:origin x="216" y="59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napToObjects="1">
      <p:cViewPr varScale="1">
        <p:scale>
          <a:sx n="63" d="100"/>
          <a:sy n="63" d="100"/>
        </p:scale>
        <p:origin x="148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C6A77-897B-A94D-8179-085D1B4EE98D}" type="datetimeFigureOut">
              <a:rPr lang="en-US" smtClean="0"/>
              <a:t>8/14/22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F294D8-753E-E842-8CF8-893A8D4FD7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784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125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https://www.heat.gov/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32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1822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18.07 </a:t>
            </a:r>
            <a:r>
              <a:rPr lang="en-US" dirty="0" err="1"/>
              <a:t>lbs</a:t>
            </a:r>
            <a:r>
              <a:rPr lang="en-US" dirty="0"/>
              <a:t>/mile</a:t>
            </a:r>
          </a:p>
          <a:p>
            <a:r>
              <a:rPr lang="en-US" dirty="0"/>
              <a:t>2204.62 </a:t>
            </a:r>
            <a:r>
              <a:rPr lang="en-US" dirty="0" err="1"/>
              <a:t>lbs</a:t>
            </a:r>
            <a:r>
              <a:rPr lang="en-US" dirty="0"/>
              <a:t>/metric ton</a:t>
            </a:r>
          </a:p>
          <a:p>
            <a:r>
              <a:rPr lang="en-US" dirty="0"/>
              <a:t>1.8 cents/mile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9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Carleton et al. 2021: https://papers.ssrn.com/sol3/papers.cfm?abstract_id=3674927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564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Hsiang, S., Kopp, R., </a:t>
            </a:r>
            <a:r>
              <a:rPr lang="en-US" sz="12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Jina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A., Rising, J., Delgado, M., Mohan, S., Rasmussen, D.J., Muir-Wood, R., Wilson, P., Oppenheimer, M., Larsen, K., Houser, T., 2017. Estimating economic damage from climate change in the United States. Science 356, 1362-1369.</a:t>
            </a:r>
          </a:p>
          <a:p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County-level median values for average 2080 to 2099 RCP8.5 impacts. Impacts are changes relative to counterfactual “no additional climate change” trajectories.”</a:t>
            </a:r>
            <a:endParaRPr lang="en-US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6552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Could be one</a:t>
            </a:r>
            <a:r>
              <a:rPr lang="en-US" baseline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1116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Could be one</a:t>
            </a:r>
            <a:r>
              <a:rPr lang="en-US" baseline="0" dirty="0"/>
              <a:t> or several slides with images to represent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949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029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134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364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65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https://www.nytimes.com/interactive/2021/11/12/climate/cop26-emissions-compensation.html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685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https://www.ipcc.ch/report/ar6/wg3/ Summary for Policymakers Figure SPM.2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68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https://www.epa.gov/ghgemissions/sources-greenhouse-gas-emissions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1670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Source: U.S. Energy Information Administration,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Annual Energy Outlook 2020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(AEO2020) Reference case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5900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9352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McKinsey report: https://www.mckinsey.com/business-functions/sustainability/our-insights/impact-of-the-financial-crisis-on-carbon-economics-version-21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5627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46958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776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66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Shana</a:t>
            </a:r>
            <a:r>
              <a:rPr lang="en-US" baseline="0" dirty="0"/>
              <a:t>: perhaps another infographic is beneficial here. Reintroduce the original cost graph. Fade out the costs and leave the MAC. Then introduce a price. If it’s cheaper to abate, then firms will do that, otherwise they will buy a permit or pay the tax. I know this is super simplified. I introduce specifics at the start of the emissions trading section and the tax section below.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827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8615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1588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Source: New Climate Economy Report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5144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https://carbonpricingdashboard.worldbank.org/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31004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09726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16158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https://ww3.arb.ca.gov/cc/inventory/pubs/reports/2000_2019/ghg_inventory_trends_00-19.pdf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864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https://www.c2es.org/content/california-cap-and-trade/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F294D8-753E-E842-8CF8-893A8D4FD7E5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94685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465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05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3770F9-99EF-7E4F-A4BC-F83FC0BA0E3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8405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https://gml.noaa.gov/ccgg/trends/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57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https://www.ipcc.ch/report/ar6/wg3/ Summary for Policymakers Figure SPM.1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905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SPM.11 from the Summary for Policymakers of AR5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12596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http://berkeleyearth.lbl.gov/city-list/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81A54-C80F-8B44-A488-7D29237C1AC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89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21A4D-4FAD-45A6-A3C5-59711005E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6B803A-233C-48A3-A920-5820C83A0E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2737BC-96A1-42A3-AD8D-9E8CD7FB7C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09587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A7E2CB-D8A4-4CA5-AD0E-4339221B42D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097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032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CD1F8A60-8110-4A9F-9FEB-449D2EDDD4DB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72FA1ED-8B45-44AC-98C5-BB37CF911E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4000"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EF367F-FF99-40E4-923D-2ADC7339E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351338"/>
          </a:xfrm>
        </p:spPr>
        <p:txBody>
          <a:bodyPr anchor="ctr" anchorCtr="0"/>
          <a:lstStyle>
            <a:lvl3pPr>
              <a:defRPr sz="24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0F65A-EC94-4588-B443-FB389B8A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141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C1AA319-333D-412C-9DD7-9A6C0D760DBE}"/>
              </a:ext>
            </a:extLst>
          </p:cNvPr>
          <p:cNvSpPr>
            <a:spLocks/>
          </p:cNvSpPr>
          <p:nvPr userDrawn="1"/>
        </p:nvSpPr>
        <p:spPr>
          <a:xfrm>
            <a:off x="835575" y="268645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579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_Title 2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C0E9-A169-4112-8F11-ADB73A3F28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911ECD-3447-4351-9964-A7490F936C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65980"/>
            <a:ext cx="5181600" cy="4189162"/>
          </a:xfrm>
        </p:spPr>
        <p:txBody>
          <a:bodyPr anchor="ctr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2F81A1-AC5C-4F62-B1AA-88B6BD2789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EAB0322-A9EB-43EB-8A82-07D57F72DE4A}"/>
              </a:ext>
            </a:extLst>
          </p:cNvPr>
          <p:cNvSpPr>
            <a:spLocks/>
          </p:cNvSpPr>
          <p:nvPr userDrawn="1"/>
        </p:nvSpPr>
        <p:spPr>
          <a:xfrm>
            <a:off x="835575" y="242887"/>
            <a:ext cx="788273" cy="788273"/>
          </a:xfrm>
          <a:prstGeom prst="ellipse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E67E71-46AC-4513-9A95-F26DF30D795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16007"/>
            <a:ext cx="10515600" cy="1325563"/>
          </a:xfrm>
        </p:spPr>
        <p:txBody>
          <a:bodyPr anchor="t" anchorCtr="0"/>
          <a:lstStyle>
            <a:lvl1pPr>
              <a:lnSpc>
                <a:spcPct val="100000"/>
              </a:lnSpc>
              <a:defRPr>
                <a:solidFill>
                  <a:srgbClr val="0C4C8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8156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1A90B-032D-47E4-AA87-462359C7B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E3E4E5-6537-4C35-A50E-A91EDDFC53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DD0AEE99-5F0F-4100-9685-AAB2EBB6D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72751" y="6230226"/>
            <a:ext cx="2743200" cy="365125"/>
          </a:xfrm>
        </p:spPr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3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72545-EFE2-4330-B6AE-68DD7018D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965C42-8E4E-4995-8882-EDA6243577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0386CD-7692-45A5-96E1-56EF3B35FB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68283-0879-4456-B3EF-65A7B363EF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D478B5-F754-4D16-A4E6-C28D49165B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12041-9D94-4A1D-B742-6CF6728A9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0454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2E3BC-6A56-4810-AE88-730E1D260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1531B64-0F13-44AC-A325-72129929C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062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0C0B4B-CECB-4D80-B0B3-10BA52D49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375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9E97E-8590-4661-B926-74D82175F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2EFE9F-E4C2-4E94-B15C-7561DD6327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303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C72820-9D3E-44DA-B4D3-E0A65C8E5B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72751" y="623022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rgbClr val="0C4C88"/>
                </a:solidFill>
              </a:defRPr>
            </a:lvl1pPr>
          </a:lstStyle>
          <a:p>
            <a:fld id="{D9F085D5-EC86-4F6A-B501-C1359CB39116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Workspace [Presentation]" hidden="1">
            <a:extLst>
              <a:ext uri="{FF2B5EF4-FFF2-40B4-BE49-F238E27FC236}">
                <a16:creationId xmlns:a16="http://schemas.microsoft.com/office/drawing/2014/main" id="{07CF207E-F6E3-4338-83CD-7F26AF8EFD5E}"/>
              </a:ext>
            </a:extLst>
          </p:cNvPr>
          <p:cNvSpPr/>
          <p:nvPr userDrawn="1"/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 w="12700" cap="flat" cmpd="sng" algn="ctr">
            <a:solidFill>
              <a:srgbClr val="D24726"/>
            </a:solidFill>
            <a:prstDash val="lgDash"/>
            <a:miter lim="800000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CAFF6B-AEE7-4DF3-9AA6-FC371F384119}"/>
              </a:ext>
            </a:extLst>
          </p:cNvPr>
          <p:cNvCxnSpPr>
            <a:cxnSpLocks/>
          </p:cNvCxnSpPr>
          <p:nvPr userDrawn="1"/>
        </p:nvCxnSpPr>
        <p:spPr>
          <a:xfrm>
            <a:off x="3310764" y="6412788"/>
            <a:ext cx="8153398" cy="0"/>
          </a:xfrm>
          <a:prstGeom prst="line">
            <a:avLst/>
          </a:prstGeom>
          <a:ln>
            <a:solidFill>
              <a:srgbClr val="0C4C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5C10A0A-8A4B-47E1-9F98-875C5F817B91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10174279" y="0"/>
            <a:ext cx="2017721" cy="189870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7F4E8CB-31CF-4E8D-A3AC-73D8C76CAD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35378" y="6176568"/>
            <a:ext cx="2834640" cy="472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92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34" r:id="rId3"/>
    <p:sldLayoutId id="2147483724" r:id="rId4"/>
    <p:sldLayoutId id="2147483733" r:id="rId5"/>
    <p:sldLayoutId id="2147483723" r:id="rId6"/>
    <p:sldLayoutId id="2147483725" r:id="rId7"/>
    <p:sldLayoutId id="2147483726" r:id="rId8"/>
    <p:sldLayoutId id="2147483727" r:id="rId9"/>
    <p:sldLayoutId id="2147483732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C4C88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1" kern="1200">
          <a:solidFill>
            <a:srgbClr val="0C4C88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Calibri" panose="020F0502020204030204" pitchFamily="34" charset="0"/>
        <a:buChar char="-"/>
        <a:defRPr sz="2400" kern="1200">
          <a:solidFill>
            <a:srgbClr val="2B414D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 typeface="Courier New" panose="02070309020205020404" pitchFamily="49" charset="0"/>
        <a:buChar char="o"/>
        <a:defRPr sz="2400" kern="1200">
          <a:solidFill>
            <a:srgbClr val="2B414D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2B41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berkeleyearth.lbl.gov/city-list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.pn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g"/><Relationship Id="rId3" Type="http://schemas.openxmlformats.org/officeDocument/2006/relationships/image" Target="../media/image35.tiff"/><Relationship Id="rId7" Type="http://schemas.openxmlformats.org/officeDocument/2006/relationships/image" Target="../media/image39.jpg"/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tiff"/><Relationship Id="rId11" Type="http://schemas.openxmlformats.org/officeDocument/2006/relationships/image" Target="../media/image43.jpg"/><Relationship Id="rId5" Type="http://schemas.openxmlformats.org/officeDocument/2006/relationships/image" Target="../media/image37.tiff"/><Relationship Id="rId10" Type="http://schemas.openxmlformats.org/officeDocument/2006/relationships/image" Target="../media/image42.jpg"/><Relationship Id="rId4" Type="http://schemas.openxmlformats.org/officeDocument/2006/relationships/image" Target="../media/image36.tiff"/><Relationship Id="rId9" Type="http://schemas.openxmlformats.org/officeDocument/2006/relationships/image" Target="../media/image41.jp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NEEDelegation.org" TargetMode="External"/><Relationship Id="rId2" Type="http://schemas.openxmlformats.org/officeDocument/2006/relationships/hyperlink" Target="http://www.needelegation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needelegation.org/testimonials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895" y="1795708"/>
            <a:ext cx="10219508" cy="2187011"/>
          </a:xfrm>
        </p:spPr>
        <p:txBody>
          <a:bodyPr anchor="ctr" anchorCtr="0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600" b="1" i="1" dirty="0" err="1"/>
              <a:t>Osher</a:t>
            </a:r>
            <a:r>
              <a:rPr lang="en-US" sz="3600" b="1" i="1" dirty="0"/>
              <a:t> Lifelong Learning Institute, </a:t>
            </a:r>
            <a:r>
              <a:rPr lang="en-US" sz="3600" i="1" dirty="0"/>
              <a:t>Summe</a:t>
            </a:r>
            <a:r>
              <a:rPr lang="en-US" sz="3600" b="1" i="1" dirty="0"/>
              <a:t>r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400" dirty="0"/>
              <a:t>Contemporary Economic Policy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253CAC7-36DF-4A5D-BA87-83822B44E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0AE01C54-87B5-E047-A90C-F1A958BEF150}"/>
              </a:ext>
            </a:extLst>
          </p:cNvPr>
          <p:cNvSpPr txBox="1">
            <a:spLocks/>
          </p:cNvSpPr>
          <p:nvPr/>
        </p:nvSpPr>
        <p:spPr>
          <a:xfrm>
            <a:off x="1547649" y="4460328"/>
            <a:ext cx="9144000" cy="1384081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None/>
              <a:defRPr sz="20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None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Rochester Institute of Technology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July-Aug, 2022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31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3100" dirty="0">
                <a:solidFill>
                  <a:schemeClr val="tx2"/>
                </a:solidFill>
              </a:rPr>
              <a:t>Host: Jon </a:t>
            </a:r>
            <a:r>
              <a:rPr lang="en-US" sz="3100" dirty="0" err="1">
                <a:solidFill>
                  <a:schemeClr val="tx2"/>
                </a:solidFill>
              </a:rPr>
              <a:t>Haveman</a:t>
            </a:r>
            <a:r>
              <a:rPr lang="en-US" sz="3100" dirty="0">
                <a:solidFill>
                  <a:schemeClr val="tx2"/>
                </a:solidFill>
              </a:rPr>
              <a:t>, Ph.D.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2200" dirty="0">
                <a:solidFill>
                  <a:schemeClr val="tx2"/>
                </a:solidFill>
              </a:rPr>
              <a:t>National Economic Education Delegation</a:t>
            </a:r>
          </a:p>
        </p:txBody>
      </p:sp>
    </p:spTree>
    <p:extLst>
      <p:ext uri="{BB962C8B-B14F-4D97-AF65-F5344CB8AC3E}">
        <p14:creationId xmlns:p14="http://schemas.microsoft.com/office/powerpoint/2010/main" val="3643613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332" y="231247"/>
            <a:ext cx="10515600" cy="168899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Eco</a:t>
            </a:r>
            <a:r>
              <a:rPr lang="en-US" dirty="0"/>
              <a:t>n 101: When Everything Is Simple, </a:t>
            </a:r>
            <a:br>
              <a:rPr lang="en-US" dirty="0"/>
            </a:br>
            <a:r>
              <a:rPr lang="en-US" dirty="0"/>
              <a:t>No Regulation Is Needed for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7657" y="1570730"/>
            <a:ext cx="10856686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Simple transactions: buyer and seller feel all costs and benefits of sales</a:t>
            </a:r>
          </a:p>
          <a:p>
            <a:pPr>
              <a:spcAft>
                <a:spcPts val="1000"/>
              </a:spcAft>
            </a:pPr>
            <a:r>
              <a:rPr lang="en-US" dirty="0"/>
              <a:t>They choose based on the costs &amp; benefits they feel </a:t>
            </a:r>
          </a:p>
          <a:p>
            <a:pPr>
              <a:spcAft>
                <a:spcPts val="1000"/>
              </a:spcAft>
            </a:pPr>
            <a:r>
              <a:rPr lang="en-US" dirty="0">
                <a:sym typeface="Wingdings" panose="05000000000000000000" pitchFamily="2" charset="2"/>
              </a:rPr>
              <a:t> E</a:t>
            </a:r>
            <a:r>
              <a:rPr lang="en-US" dirty="0"/>
              <a:t>fficient number of transactions! (Maximizes social benefits)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135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103" y="183109"/>
            <a:ext cx="10515600" cy="1514764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en Our Decisions Affect Others, </a:t>
            </a:r>
            <a:br>
              <a:rPr lang="en-US" dirty="0"/>
            </a:br>
            <a:r>
              <a:rPr lang="en-US" dirty="0"/>
              <a:t>We Need Regulation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40F12F-47C3-4E1A-8FA1-F5E0B0A351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6194" y="1989223"/>
            <a:ext cx="5865122" cy="29218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343" y="1485900"/>
            <a:ext cx="6329317" cy="4709160"/>
          </a:xfrm>
        </p:spPr>
        <p:txBody>
          <a:bodyPr>
            <a:noAutofit/>
          </a:bodyPr>
          <a:lstStyle/>
          <a:p>
            <a:r>
              <a:rPr lang="en-US" dirty="0"/>
              <a:t>Pollution causes an EXTERNALITY: a side effect (here, a cost) that affects someone else 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Polluting things have an “unfair cost advantage” because part of cost is offloaded on others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 Too much pollution is generated</a:t>
            </a:r>
            <a:endParaRPr lang="en-US" dirty="0"/>
          </a:p>
          <a:p>
            <a:pPr lvl="1"/>
            <a:r>
              <a:rPr lang="en-US" dirty="0">
                <a:sym typeface="Wingdings" panose="05000000000000000000" pitchFamily="2" charset="2"/>
              </a:rPr>
              <a:t>Regulation limiting pollution has net benefits</a:t>
            </a:r>
          </a:p>
          <a:p>
            <a:r>
              <a:rPr lang="en-US" b="1" i="1" dirty="0">
                <a:sym typeface="Wingdings" panose="05000000000000000000" pitchFamily="2" charset="2"/>
              </a:rPr>
              <a:t>The “</a:t>
            </a:r>
            <a:r>
              <a:rPr lang="en-US" i="1" dirty="0">
                <a:sym typeface="Wingdings" panose="05000000000000000000" pitchFamily="2" charset="2"/>
              </a:rPr>
              <a:t>e</a:t>
            </a:r>
            <a:r>
              <a:rPr lang="en-US" b="1" i="1" dirty="0">
                <a:sym typeface="Wingdings" panose="05000000000000000000" pitchFamily="2" charset="2"/>
              </a:rPr>
              <a:t>fficient” amount of pollution balances costs &amp; benefits of pollution</a:t>
            </a:r>
          </a:p>
        </p:txBody>
      </p:sp>
    </p:spTree>
    <p:extLst>
      <p:ext uri="{BB962C8B-B14F-4D97-AF65-F5344CB8AC3E}">
        <p14:creationId xmlns:p14="http://schemas.microsoft.com/office/powerpoint/2010/main" val="804565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F30D7-77CD-E841-B140-0D37228AB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656336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Ho</a:t>
            </a:r>
            <a:r>
              <a:rPr lang="en-US" dirty="0"/>
              <a:t>w Economists Decide How Much to Fight </a:t>
            </a:r>
            <a:br>
              <a:rPr lang="en-US" dirty="0"/>
            </a:br>
            <a:r>
              <a:rPr lang="en-US" dirty="0"/>
              <a:t>Climate Change: Cost Benefit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2CC4-E270-3C4A-948E-4CD48D957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01082"/>
            <a:ext cx="4472709" cy="41519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Abating greenhouse gas emissions is costly… 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… but without action, climate change damages are even more costly.</a:t>
            </a:r>
          </a:p>
          <a:p>
            <a:pPr marL="0" indent="0">
              <a:spcAft>
                <a:spcPts val="1000"/>
              </a:spcAft>
              <a:buNone/>
            </a:pPr>
            <a:r>
              <a:rPr lang="en-US" dirty="0"/>
              <a:t>Goal is not zero emissions, but efficient level that achieves a balance.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4C5734-1366-4356-81D6-B5211BCD9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605" y="1469913"/>
            <a:ext cx="6668455" cy="5083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466197C-CEC5-4C84-A597-72F941587593}"/>
              </a:ext>
            </a:extLst>
          </p:cNvPr>
          <p:cNvSpPr txBox="1"/>
          <p:nvPr/>
        </p:nvSpPr>
        <p:spPr>
          <a:xfrm>
            <a:off x="5512131" y="3427844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costs of reducing emissions </a:t>
            </a:r>
            <a:endParaRPr lang="en-GB" sz="22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19E848-526D-41B3-A776-71ACF7D1B1F5}"/>
              </a:ext>
            </a:extLst>
          </p:cNvPr>
          <p:cNvSpPr txBox="1"/>
          <p:nvPr/>
        </p:nvSpPr>
        <p:spPr>
          <a:xfrm>
            <a:off x="9279090" y="4016302"/>
            <a:ext cx="23573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/>
              <a:t>Expected damages from allowing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31746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652" y="246487"/>
            <a:ext cx="10515600" cy="1688994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st-Benefit Analysis of </a:t>
            </a:r>
            <a:br>
              <a:rPr lang="en-US" dirty="0"/>
            </a:br>
            <a:r>
              <a:rPr lang="en-US" dirty="0"/>
              <a:t>Fighting Climate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Most economic models suggest the costs of keeping warming below 2°C are relatively small, amounting to </a:t>
            </a:r>
            <a:r>
              <a:rPr lang="en-US" dirty="0">
                <a:solidFill>
                  <a:srgbClr val="C00000"/>
                </a:solidFill>
              </a:rPr>
              <a:t>1-4% of GDP by 2030. </a:t>
            </a:r>
          </a:p>
          <a:p>
            <a:r>
              <a:rPr lang="en-US" dirty="0"/>
              <a:t>Costs of acting to keep warming below 2°C are almost certainly less than future economic damages they would avoid.</a:t>
            </a:r>
          </a:p>
          <a:p>
            <a:pPr lvl="1"/>
            <a:r>
              <a:rPr lang="en-US" dirty="0"/>
              <a:t>Damages estimated to be between: </a:t>
            </a:r>
            <a:r>
              <a:rPr lang="en-US" b="1" dirty="0">
                <a:solidFill>
                  <a:srgbClr val="C00000"/>
                </a:solidFill>
              </a:rPr>
              <a:t>7-20% of worldwide GDP</a:t>
            </a:r>
            <a:r>
              <a:rPr lang="en-US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384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</a:t>
            </a:r>
          </a:p>
        </p:txBody>
      </p:sp>
    </p:spTree>
    <p:extLst>
      <p:ext uri="{BB962C8B-B14F-4D97-AF65-F5344CB8AC3E}">
        <p14:creationId xmlns:p14="http://schemas.microsoft.com/office/powerpoint/2010/main" val="32868672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  </a:t>
            </a:r>
            <a:r>
              <a:rPr lang="en-US" dirty="0">
                <a:solidFill>
                  <a:schemeClr val="bg1"/>
                </a:solidFill>
              </a:rPr>
              <a:t>A  </a:t>
            </a:r>
            <a:r>
              <a:rPr lang="en-US" dirty="0"/>
              <a:t>Climate Change Ladder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Emissions</a:t>
            </a:r>
          </a:p>
          <a:p>
            <a:pPr>
              <a:spcAft>
                <a:spcPts val="1000"/>
              </a:spcAft>
            </a:pPr>
            <a:r>
              <a:rPr lang="en-US" dirty="0"/>
              <a:t>Mitigation (a.k.a. Abatement)</a:t>
            </a:r>
          </a:p>
          <a:p>
            <a:pPr>
              <a:spcAft>
                <a:spcPts val="1000"/>
              </a:spcAft>
            </a:pPr>
            <a:r>
              <a:rPr lang="en-US" dirty="0"/>
              <a:t>Adaptation</a:t>
            </a:r>
          </a:p>
          <a:p>
            <a:pPr>
              <a:spcAft>
                <a:spcPts val="1000"/>
              </a:spcAft>
            </a:pPr>
            <a:r>
              <a:rPr lang="en-US" dirty="0"/>
              <a:t>Damages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523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Picture 61">
            <a:extLst>
              <a:ext uri="{FF2B5EF4-FFF2-40B4-BE49-F238E27FC236}">
                <a16:creationId xmlns:a16="http://schemas.microsoft.com/office/drawing/2014/main" id="{2BD52533-5DB5-4F91-8B41-8E5A1E8AD0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99" y="948599"/>
            <a:ext cx="8458201" cy="49608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16C614C-9E01-46BB-8C88-77E54A495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9620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The</a:t>
            </a:r>
            <a:r>
              <a:rPr lang="en-GB" dirty="0"/>
              <a:t> Atmospheric Greenhouse Effect</a:t>
            </a:r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id="{A528E864-5EC9-4FE3-81BC-32618CBD8D1E}"/>
              </a:ext>
            </a:extLst>
          </p:cNvPr>
          <p:cNvSpPr/>
          <p:nvPr/>
        </p:nvSpPr>
        <p:spPr>
          <a:xfrm rot="18860827">
            <a:off x="4025544" y="3496746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5" name="Arrow: Down 64">
            <a:extLst>
              <a:ext uri="{FF2B5EF4-FFF2-40B4-BE49-F238E27FC236}">
                <a16:creationId xmlns:a16="http://schemas.microsoft.com/office/drawing/2014/main" id="{634B6A97-0380-4929-83F5-7BDDB2C073AE}"/>
              </a:ext>
            </a:extLst>
          </p:cNvPr>
          <p:cNvSpPr/>
          <p:nvPr/>
        </p:nvSpPr>
        <p:spPr>
          <a:xfrm rot="17004740">
            <a:off x="4597511" y="2447799"/>
            <a:ext cx="574639" cy="748771"/>
          </a:xfrm>
          <a:prstGeom prst="downArrow">
            <a:avLst/>
          </a:prstGeom>
          <a:gradFill flip="none" rotWithShape="1"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sp>
        <p:nvSpPr>
          <p:cNvPr id="66" name="Arrow: Down 65">
            <a:extLst>
              <a:ext uri="{FF2B5EF4-FFF2-40B4-BE49-F238E27FC236}">
                <a16:creationId xmlns:a16="http://schemas.microsoft.com/office/drawing/2014/main" id="{17889729-BF3E-4D78-8B76-BCB42A0DE305}"/>
              </a:ext>
            </a:extLst>
          </p:cNvPr>
          <p:cNvSpPr/>
          <p:nvPr/>
        </p:nvSpPr>
        <p:spPr>
          <a:xfrm rot="20623483">
            <a:off x="3089693" y="4054463"/>
            <a:ext cx="574639" cy="748771"/>
          </a:xfrm>
          <a:prstGeom prst="downArrow">
            <a:avLst/>
          </a:prstGeom>
          <a:gradFill>
            <a:gsLst>
              <a:gs pos="0">
                <a:srgbClr val="FFFF00"/>
              </a:gs>
              <a:gs pos="75000">
                <a:srgbClr val="F15A2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15A29"/>
              </a:solidFill>
            </a:endParaRPr>
          </a:p>
        </p:txBody>
      </p:sp>
      <p:cxnSp>
        <p:nvCxnSpPr>
          <p:cNvPr id="97" name="Straight Arrow Connector 96">
            <a:extLst>
              <a:ext uri="{FF2B5EF4-FFF2-40B4-BE49-F238E27FC236}">
                <a16:creationId xmlns:a16="http://schemas.microsoft.com/office/drawing/2014/main" id="{FD11BB17-9D6B-472B-B877-34465D18D27A}"/>
              </a:ext>
            </a:extLst>
          </p:cNvPr>
          <p:cNvCxnSpPr>
            <a:cxnSpLocks/>
          </p:cNvCxnSpPr>
          <p:nvPr/>
        </p:nvCxnSpPr>
        <p:spPr>
          <a:xfrm>
            <a:off x="4934498" y="4421922"/>
            <a:ext cx="553040" cy="4468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73AB0728-6780-475F-B7CB-7B4FF50EAC47}"/>
              </a:ext>
            </a:extLst>
          </p:cNvPr>
          <p:cNvCxnSpPr>
            <a:cxnSpLocks/>
          </p:cNvCxnSpPr>
          <p:nvPr/>
        </p:nvCxnSpPr>
        <p:spPr>
          <a:xfrm flipH="1" flipV="1">
            <a:off x="5305547" y="3706791"/>
            <a:ext cx="207391" cy="1045521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8366DDD2-D58E-49BC-AD9B-65EE0F8CA774}"/>
              </a:ext>
            </a:extLst>
          </p:cNvPr>
          <p:cNvCxnSpPr>
            <a:cxnSpLocks/>
          </p:cNvCxnSpPr>
          <p:nvPr/>
        </p:nvCxnSpPr>
        <p:spPr>
          <a:xfrm>
            <a:off x="5305547" y="3668690"/>
            <a:ext cx="645214" cy="357466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20A96270-8FDF-4C43-9726-D29973BF885E}"/>
              </a:ext>
            </a:extLst>
          </p:cNvPr>
          <p:cNvCxnSpPr>
            <a:cxnSpLocks/>
          </p:cNvCxnSpPr>
          <p:nvPr/>
        </p:nvCxnSpPr>
        <p:spPr>
          <a:xfrm flipV="1">
            <a:off x="5950761" y="2953757"/>
            <a:ext cx="34564" cy="1072398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100">
            <a:extLst>
              <a:ext uri="{FF2B5EF4-FFF2-40B4-BE49-F238E27FC236}">
                <a16:creationId xmlns:a16="http://schemas.microsoft.com/office/drawing/2014/main" id="{54212A04-6EC5-4D17-B052-F7B1EF720664}"/>
              </a:ext>
            </a:extLst>
          </p:cNvPr>
          <p:cNvCxnSpPr>
            <a:cxnSpLocks/>
          </p:cNvCxnSpPr>
          <p:nvPr/>
        </p:nvCxnSpPr>
        <p:spPr>
          <a:xfrm>
            <a:off x="5985325" y="2953757"/>
            <a:ext cx="714343" cy="44683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2F495D6D-BC15-43E5-8BAE-DF9D4CABCDF0}"/>
              </a:ext>
            </a:extLst>
          </p:cNvPr>
          <p:cNvCxnSpPr>
            <a:cxnSpLocks/>
          </p:cNvCxnSpPr>
          <p:nvPr/>
        </p:nvCxnSpPr>
        <p:spPr>
          <a:xfrm flipV="1">
            <a:off x="6699668" y="2455859"/>
            <a:ext cx="241956" cy="944732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Arrow Connector 102">
            <a:extLst>
              <a:ext uri="{FF2B5EF4-FFF2-40B4-BE49-F238E27FC236}">
                <a16:creationId xmlns:a16="http://schemas.microsoft.com/office/drawing/2014/main" id="{A5FDB7EA-08E1-4A5E-BDD1-3A94D3CE3A53}"/>
              </a:ext>
            </a:extLst>
          </p:cNvPr>
          <p:cNvCxnSpPr>
            <a:cxnSpLocks/>
          </p:cNvCxnSpPr>
          <p:nvPr/>
        </p:nvCxnSpPr>
        <p:spPr>
          <a:xfrm>
            <a:off x="6941624" y="2455859"/>
            <a:ext cx="1036949" cy="622763"/>
          </a:xfrm>
          <a:prstGeom prst="straightConnector1">
            <a:avLst/>
          </a:prstGeom>
          <a:ln w="57150">
            <a:solidFill>
              <a:srgbClr val="F15A2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05C090FA-3592-49B2-91AB-31D567751B80}"/>
              </a:ext>
            </a:extLst>
          </p:cNvPr>
          <p:cNvCxnSpPr>
            <a:cxnSpLocks/>
          </p:cNvCxnSpPr>
          <p:nvPr/>
        </p:nvCxnSpPr>
        <p:spPr>
          <a:xfrm flipH="1" flipV="1">
            <a:off x="3800098" y="4893972"/>
            <a:ext cx="1666761" cy="68761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>
                    <a:lumMod val="99000"/>
                  </a:srgbClr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Arrow Connector 139">
            <a:extLst>
              <a:ext uri="{FF2B5EF4-FFF2-40B4-BE49-F238E27FC236}">
                <a16:creationId xmlns:a16="http://schemas.microsoft.com/office/drawing/2014/main" id="{B041C95A-40AA-410E-AD91-C65758351EFB}"/>
              </a:ext>
            </a:extLst>
          </p:cNvPr>
          <p:cNvCxnSpPr>
            <a:cxnSpLocks/>
          </p:cNvCxnSpPr>
          <p:nvPr/>
        </p:nvCxnSpPr>
        <p:spPr>
          <a:xfrm flipH="1">
            <a:off x="4232366" y="5126173"/>
            <a:ext cx="1251441" cy="186056"/>
          </a:xfrm>
          <a:prstGeom prst="straightConnector1">
            <a:avLst/>
          </a:prstGeom>
          <a:ln w="57150">
            <a:gradFill flip="none" rotWithShape="1">
              <a:gsLst>
                <a:gs pos="0">
                  <a:srgbClr val="FFFF00"/>
                </a:gs>
                <a:gs pos="75000">
                  <a:srgbClr val="F15A29"/>
                </a:gs>
              </a:gsLst>
              <a:lin ang="10800000" scaled="1"/>
              <a:tileRect/>
            </a:gra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TextBox 167">
            <a:extLst>
              <a:ext uri="{FF2B5EF4-FFF2-40B4-BE49-F238E27FC236}">
                <a16:creationId xmlns:a16="http://schemas.microsoft.com/office/drawing/2014/main" id="{64920F13-A927-4C88-BE16-8B1DA958885A}"/>
              </a:ext>
            </a:extLst>
          </p:cNvPr>
          <p:cNvSpPr txBox="1"/>
          <p:nvPr/>
        </p:nvSpPr>
        <p:spPr>
          <a:xfrm>
            <a:off x="7847462" y="2466762"/>
            <a:ext cx="10988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>
                <a:solidFill>
                  <a:schemeClr val="bg1"/>
                </a:solidFill>
              </a:rPr>
              <a:t>Atmosphere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1F263645-7A8C-4704-B100-7DB63FE53809}"/>
              </a:ext>
            </a:extLst>
          </p:cNvPr>
          <p:cNvSpPr txBox="1"/>
          <p:nvPr/>
        </p:nvSpPr>
        <p:spPr>
          <a:xfrm>
            <a:off x="2040684" y="4921343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into space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7509613E-27C1-45B8-8FF1-7F8B6BD4977F}"/>
              </a:ext>
            </a:extLst>
          </p:cNvPr>
          <p:cNvSpPr txBox="1"/>
          <p:nvPr/>
        </p:nvSpPr>
        <p:spPr>
          <a:xfrm>
            <a:off x="7076621" y="3288202"/>
            <a:ext cx="1755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>
                <a:solidFill>
                  <a:schemeClr val="bg1"/>
                </a:solidFill>
              </a:rPr>
              <a:t>Energy reflected back</a:t>
            </a:r>
          </a:p>
          <a:p>
            <a:pPr algn="ctr"/>
            <a:r>
              <a:rPr lang="en-GB" sz="1400" dirty="0">
                <a:solidFill>
                  <a:schemeClr val="bg1"/>
                </a:solidFill>
              </a:rPr>
              <a:t>onto earth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D222ECA-E9D1-4AD7-A308-1D0FDA027F80}"/>
              </a:ext>
            </a:extLst>
          </p:cNvPr>
          <p:cNvSpPr txBox="1"/>
          <p:nvPr/>
        </p:nvSpPr>
        <p:spPr>
          <a:xfrm>
            <a:off x="2615869" y="198723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Sun</a:t>
            </a:r>
          </a:p>
        </p:txBody>
      </p:sp>
    </p:spTree>
    <p:extLst>
      <p:ext uri="{BB962C8B-B14F-4D97-AF65-F5344CB8AC3E}">
        <p14:creationId xmlns:p14="http://schemas.microsoft.com/office/powerpoint/2010/main" val="428709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68 -0.10277 L 0.00234 -0.00023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51" y="511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498 -0.25393 L 1.66667E-6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20" y="1270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31 -0.33009 L 3.125E-6 3.7037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" y="16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-0.15716 -0.00857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65" y="-44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7037E-7 L -0.18268 0.04421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41" y="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9" dur="indefinite"/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4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15" presetClass="emph" presetSubtype="0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70" dur="indefinite"/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65" grpId="0" animBg="1"/>
      <p:bldP spid="65" grpId="1" animBg="1"/>
      <p:bldP spid="66" grpId="0" animBg="1"/>
      <p:bldP spid="66" grpId="1" animBg="1"/>
      <p:bldP spid="169" grpId="0"/>
      <p:bldP spid="169" grpId="1"/>
      <p:bldP spid="170" grpId="0"/>
      <p:bldP spid="170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NOAA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18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 At</a:t>
            </a:r>
            <a:r>
              <a:rPr lang="en-GB" dirty="0"/>
              <a:t>mospheric CO</a:t>
            </a:r>
            <a:r>
              <a:rPr lang="en-GB" baseline="-25000" dirty="0"/>
              <a:t>2</a:t>
            </a:r>
            <a:r>
              <a:rPr lang="en-GB" dirty="0"/>
              <a:t> Concentrations Up To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07870E4-E48E-4589-93D5-23A7094D8D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6164" y="974674"/>
            <a:ext cx="7079672" cy="522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804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945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Gr</a:t>
            </a:r>
            <a:r>
              <a:rPr lang="en-GB" dirty="0"/>
              <a:t>eenhouse Gas Emissions 1990-2019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B9F60B-ED6F-4219-8D4E-6179A4F82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472" y="1049909"/>
            <a:ext cx="8880764" cy="475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9AC9C70-650B-47B3-894F-03A141400E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6287" y="1489364"/>
            <a:ext cx="2152614" cy="3879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2224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5F79087-9BEA-4542-9196-EA1ECBD9CDAC}"/>
              </a:ext>
            </a:extLst>
          </p:cNvPr>
          <p:cNvSpPr txBox="1"/>
          <p:nvPr/>
        </p:nvSpPr>
        <p:spPr>
          <a:xfrm>
            <a:off x="8770414" y="6374459"/>
            <a:ext cx="30818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2">
                    <a:lumMod val="75000"/>
                  </a:schemeClr>
                </a:solidFill>
              </a:rPr>
              <a:t>Source: IPCC Assessment Report 5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722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Em</a:t>
            </a:r>
            <a:r>
              <a:rPr lang="en-GB" dirty="0"/>
              <a:t>issions Trajectories into the Future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151BAD-7F0F-47F8-8C74-B7798F604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3500" y="1036321"/>
            <a:ext cx="9305000" cy="4968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591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8D1759-DACC-8946-9598-490F34C9E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7326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Ava</a:t>
            </a:r>
            <a:r>
              <a:rPr lang="en-US" dirty="0"/>
              <a:t>ilable NEED Topics Include: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4EE1CF-F5DE-3540-AED9-1599FABB82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US Economy</a:t>
            </a:r>
          </a:p>
          <a:p>
            <a:pPr>
              <a:spcAft>
                <a:spcPts val="1000"/>
              </a:spcAft>
            </a:pPr>
            <a:r>
              <a:rPr lang="en-US" dirty="0"/>
              <a:t>Climate Change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Inequality</a:t>
            </a:r>
          </a:p>
          <a:p>
            <a:pPr>
              <a:spcAft>
                <a:spcPts val="1000"/>
              </a:spcAft>
            </a:pPr>
            <a:r>
              <a:rPr lang="en-US" dirty="0"/>
              <a:t>Economic Mobility</a:t>
            </a:r>
          </a:p>
          <a:p>
            <a:pPr>
              <a:spcAft>
                <a:spcPts val="1000"/>
              </a:spcAft>
            </a:pPr>
            <a:r>
              <a:rPr lang="en-US" dirty="0"/>
              <a:t>Trade and Globalization</a:t>
            </a:r>
          </a:p>
          <a:p>
            <a:pPr>
              <a:spcAft>
                <a:spcPts val="1000"/>
              </a:spcAft>
            </a:pPr>
            <a:r>
              <a:rPr lang="en-US" dirty="0"/>
              <a:t>Minimum Wages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836DEF-5C7A-D74F-8694-7D6688B40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57868"/>
            <a:ext cx="5181600" cy="4189162"/>
          </a:xfrm>
        </p:spPr>
        <p:txBody>
          <a:bodyPr>
            <a:normAutofit lnSpcReduction="10000"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Immigration Economics</a:t>
            </a:r>
          </a:p>
          <a:p>
            <a:pPr>
              <a:spcAft>
                <a:spcPts val="1000"/>
              </a:spcAft>
            </a:pPr>
            <a:r>
              <a:rPr lang="en-US" dirty="0"/>
              <a:t>Housing Policy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Budgets</a:t>
            </a:r>
          </a:p>
          <a:p>
            <a:pPr>
              <a:spcAft>
                <a:spcPts val="1000"/>
              </a:spcAft>
            </a:pPr>
            <a:r>
              <a:rPr lang="en-US" dirty="0"/>
              <a:t>Federal Debt</a:t>
            </a:r>
          </a:p>
          <a:p>
            <a:pPr>
              <a:spcAft>
                <a:spcPts val="1000"/>
              </a:spcAft>
            </a:pPr>
            <a:r>
              <a:rPr lang="en-US" dirty="0"/>
              <a:t>Black-White Wealth Gap</a:t>
            </a:r>
          </a:p>
          <a:p>
            <a:pPr>
              <a:spcAft>
                <a:spcPts val="1000"/>
              </a:spcAft>
            </a:pPr>
            <a:r>
              <a:rPr lang="en-US" dirty="0"/>
              <a:t>Autonomous Vehicles</a:t>
            </a:r>
          </a:p>
          <a:p>
            <a:pPr>
              <a:spcAft>
                <a:spcPts val="1000"/>
              </a:spcAft>
            </a:pPr>
            <a:r>
              <a:rPr lang="en-US" dirty="0"/>
              <a:t>Healthcare Economics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AECF3A-738D-534F-9B20-5C34452E1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29846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0492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at Do Greenhouse Gas Emissions </a:t>
            </a:r>
            <a:br>
              <a:rPr lang="en-US" dirty="0"/>
            </a:br>
            <a:r>
              <a:rPr lang="en-US" dirty="0"/>
              <a:t>Do to the Planet?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Increased temperatures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Sea level rise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Storm surges</a:t>
            </a:r>
          </a:p>
          <a:p>
            <a:pPr>
              <a:spcAft>
                <a:spcPts val="1000"/>
              </a:spcAft>
            </a:pPr>
            <a:r>
              <a:rPr lang="en-US" dirty="0"/>
              <a:t>Altered precipitation patterns</a:t>
            </a:r>
          </a:p>
          <a:p>
            <a:pPr>
              <a:spcAft>
                <a:spcPts val="1000"/>
              </a:spcAft>
            </a:pPr>
            <a:r>
              <a:rPr lang="en-US" dirty="0"/>
              <a:t>More variable weather</a:t>
            </a:r>
          </a:p>
          <a:p>
            <a:pPr>
              <a:spcAft>
                <a:spcPts val="1000"/>
              </a:spcAft>
            </a:pPr>
            <a:r>
              <a:rPr lang="en-US" dirty="0"/>
              <a:t>More / more powerful storms</a:t>
            </a:r>
          </a:p>
          <a:p>
            <a:pPr>
              <a:spcAft>
                <a:spcPts val="1000"/>
              </a:spcAft>
            </a:pPr>
            <a:r>
              <a:rPr lang="en-US" dirty="0"/>
              <a:t>Carbon dissolves in ocean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1505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2704" y="1665980"/>
            <a:ext cx="4637223" cy="41891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Use 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  <a:hlinkClick r:id="rId3"/>
              </a:rPr>
              <a:t>http://berkeleyearth.lbl.gov/city-list/</a:t>
            </a: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 to see the temperature history of a city!</a:t>
            </a:r>
          </a:p>
          <a:p>
            <a:pPr marL="0" indent="0">
              <a:buNone/>
            </a:pPr>
            <a:endParaRPr lang="en-GB" dirty="0">
              <a:latin typeface="Calibri" panose="020F0502020204030204" pitchFamily="34" charset="0"/>
              <a:ea typeface="+mj-ea"/>
              <a:cs typeface="+mj-cs"/>
            </a:endParaRPr>
          </a:p>
          <a:p>
            <a:pPr marL="0" indent="0">
              <a:buNone/>
            </a:pPr>
            <a:r>
              <a:rPr lang="en-GB" dirty="0">
                <a:latin typeface="Calibri" panose="020F0502020204030204" pitchFamily="34" charset="0"/>
                <a:ea typeface="+mj-ea"/>
                <a:cs typeface="+mj-cs"/>
              </a:rPr>
              <a:t>Here’s Rochester.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Chart&#10;&#10;Description automatically generated">
            <a:extLst>
              <a:ext uri="{FF2B5EF4-FFF2-40B4-BE49-F238E27FC236}">
                <a16:creationId xmlns:a16="http://schemas.microsoft.com/office/drawing/2014/main" id="{6466446F-EB94-6980-966E-A177003EC3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8005" y="1334419"/>
            <a:ext cx="7453995" cy="4189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19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0CB2D9-3E33-4B23-84BF-BFC56AE1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700" y="203473"/>
            <a:ext cx="10515600" cy="911818"/>
          </a:xfrm>
        </p:spPr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Th</a:t>
            </a:r>
            <a:r>
              <a:rPr lang="en-GB" dirty="0"/>
              <a:t>ese Changes Are Already Underway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963F47D4-565D-4F0C-9893-9AD21AE5647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86699" y="1262572"/>
            <a:ext cx="7783589" cy="68760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>
                <a:latin typeface="Calibri" panose="020F0502020204030204" pitchFamily="34" charset="0"/>
                <a:ea typeface="+mj-ea"/>
                <a:cs typeface="+mj-cs"/>
              </a:rPr>
              <a:t>See heat.gov for analysis and forecasts of heat</a:t>
            </a:r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7E9E945-90DC-42CE-964F-7A024DC4E9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328" y="2101254"/>
            <a:ext cx="10307344" cy="4627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42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Impacts of Climate Change</a:t>
            </a:r>
          </a:p>
        </p:txBody>
      </p:sp>
    </p:spTree>
    <p:extLst>
      <p:ext uri="{BB962C8B-B14F-4D97-AF65-F5344CB8AC3E}">
        <p14:creationId xmlns:p14="http://schemas.microsoft.com/office/powerpoint/2010/main" val="18645827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6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Climate Change Affects Humans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4486" y="1665980"/>
            <a:ext cx="5295314" cy="4189162"/>
          </a:xfrm>
        </p:spPr>
        <p:txBody>
          <a:bodyPr>
            <a:noAutofit/>
          </a:bodyPr>
          <a:lstStyle/>
          <a:p>
            <a:r>
              <a:rPr lang="en-US" dirty="0"/>
              <a:t>Agriculture</a:t>
            </a:r>
          </a:p>
          <a:p>
            <a:r>
              <a:rPr lang="en-US" dirty="0"/>
              <a:t>Fisheries</a:t>
            </a:r>
          </a:p>
          <a:p>
            <a:r>
              <a:rPr lang="en-US" dirty="0"/>
              <a:t>Coastal damages</a:t>
            </a:r>
          </a:p>
          <a:p>
            <a:r>
              <a:rPr lang="en-US" dirty="0"/>
              <a:t>Direct health effects, including sickness and death (temperature &amp; drought; also pollution)</a:t>
            </a:r>
          </a:p>
          <a:p>
            <a:r>
              <a:rPr lang="en-US" dirty="0"/>
              <a:t>Indirect health effects (vector-borne disease)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8C34D45D-8E63-4910-B121-6FE12CACC0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665980"/>
            <a:ext cx="5300004" cy="4189162"/>
          </a:xfrm>
        </p:spPr>
        <p:txBody>
          <a:bodyPr>
            <a:normAutofit/>
          </a:bodyPr>
          <a:lstStyle/>
          <a:p>
            <a:r>
              <a:rPr lang="en-US" dirty="0"/>
              <a:t>Reduced fresh water availability</a:t>
            </a:r>
          </a:p>
          <a:p>
            <a:r>
              <a:rPr lang="en-US" dirty="0"/>
              <a:t>Wildfires</a:t>
            </a:r>
          </a:p>
          <a:p>
            <a:r>
              <a:rPr lang="en-US" dirty="0"/>
              <a:t>Shifting zones for important ecosystems, and desertification </a:t>
            </a:r>
          </a:p>
          <a:p>
            <a:r>
              <a:rPr lang="en-US" dirty="0"/>
              <a:t>Reduced worker productivity</a:t>
            </a:r>
          </a:p>
          <a:p>
            <a:r>
              <a:rPr lang="en-US" dirty="0"/>
              <a:t>Increased violence</a:t>
            </a:r>
          </a:p>
          <a:p>
            <a:r>
              <a:rPr lang="en-US" dirty="0"/>
              <a:t>Some of these may cause human migration and/or conflict</a:t>
            </a:r>
          </a:p>
        </p:txBody>
      </p:sp>
    </p:spTree>
    <p:extLst>
      <p:ext uri="{BB962C8B-B14F-4D97-AF65-F5344CB8AC3E}">
        <p14:creationId xmlns:p14="http://schemas.microsoft.com/office/powerpoint/2010/main" val="35187320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248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Soc</a:t>
            </a:r>
            <a:r>
              <a:rPr lang="en-US" dirty="0"/>
              <a:t>ial Cost of Carbon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46142"/>
            <a:ext cx="6184900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The expected cost of damages from each unit of greenhouse gas emissions.</a:t>
            </a:r>
          </a:p>
          <a:p>
            <a:pPr>
              <a:spcAft>
                <a:spcPts val="1000"/>
              </a:spcAft>
            </a:pPr>
            <a:r>
              <a:rPr lang="en-US" dirty="0"/>
              <a:t>Current EPA estimate: ~$51 per metric ton of CO</a:t>
            </a:r>
            <a:r>
              <a:rPr lang="en-US" baseline="-25000" dirty="0"/>
              <a:t>2</a:t>
            </a:r>
            <a:r>
              <a:rPr lang="en-US" dirty="0"/>
              <a:t> (but estimates vary a lot!)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About $157/car per year.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$32 Billion for all vehicles in the US.</a:t>
            </a:r>
          </a:p>
          <a:p>
            <a:r>
              <a:rPr lang="en-US" dirty="0"/>
              <a:t>Social cost of carbon will increase over time.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7DC026E-61EC-4A7F-9DA1-FFC289193F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3100" y="1905000"/>
            <a:ext cx="43307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481910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2164" y="205299"/>
            <a:ext cx="10515600" cy="146088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Globally:</a:t>
            </a:r>
            <a:br>
              <a:rPr lang="en-US" dirty="0"/>
            </a:br>
            <a:r>
              <a:rPr lang="en-US" dirty="0"/>
              <a:t>Mortality as an Example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26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69DD8E-2905-4579-87F5-AEF5988591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894" y="1519520"/>
            <a:ext cx="11428212" cy="4598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928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888" y="194991"/>
            <a:ext cx="10515600" cy="988352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Damages Will Vary in the 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27</a:t>
            </a:fld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428E83-C234-4AD5-BC94-DEA7C233C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A68A5E-048A-4566-8B92-9F75E9C2A0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0676" y="862682"/>
            <a:ext cx="8090648" cy="5253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6645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752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Ad</a:t>
            </a:r>
            <a:r>
              <a:rPr lang="en-US" dirty="0"/>
              <a:t>aptation Reduces Damages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7309" y="1534871"/>
            <a:ext cx="11037455" cy="4351338"/>
          </a:xfrm>
        </p:spPr>
        <p:txBody>
          <a:bodyPr>
            <a:noAutofit/>
          </a:bodyPr>
          <a:lstStyle/>
          <a:p>
            <a:pPr>
              <a:spcAft>
                <a:spcPts val="1000"/>
              </a:spcAft>
            </a:pPr>
            <a:r>
              <a:rPr lang="en-US" i="1" dirty="0"/>
              <a:t>Adaptation</a:t>
            </a:r>
            <a:r>
              <a:rPr lang="en-US" dirty="0"/>
              <a:t>: costly action that reduce damages from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The </a:t>
            </a:r>
            <a:r>
              <a:rPr lang="en-US" dirty="0">
                <a:solidFill>
                  <a:srgbClr val="FF0000"/>
                </a:solidFill>
              </a:rPr>
              <a:t>net damage cost to society </a:t>
            </a:r>
            <a:r>
              <a:rPr lang="en-US" dirty="0"/>
              <a:t>is the </a:t>
            </a:r>
            <a:r>
              <a:rPr lang="en-US" dirty="0">
                <a:solidFill>
                  <a:srgbClr val="00B050"/>
                </a:solidFill>
              </a:rPr>
              <a:t>cost of adaptation </a:t>
            </a:r>
            <a:r>
              <a:rPr lang="en-US" dirty="0"/>
              <a:t>plus the </a:t>
            </a:r>
            <a:r>
              <a:rPr lang="en-US" dirty="0">
                <a:solidFill>
                  <a:srgbClr val="00B050"/>
                </a:solidFill>
              </a:rPr>
              <a:t>cost of remaining damages</a:t>
            </a:r>
            <a:r>
              <a:rPr lang="en-US" dirty="0"/>
              <a:t>.</a:t>
            </a:r>
          </a:p>
          <a:p>
            <a:pPr>
              <a:spcAft>
                <a:spcPts val="1000"/>
              </a:spcAft>
            </a:pPr>
            <a:r>
              <a:rPr lang="en-US" dirty="0"/>
              <a:t>People and firms will take some actions on their own, up to the point where they find it worthwhile.</a:t>
            </a:r>
          </a:p>
          <a:p>
            <a:pPr>
              <a:spcAft>
                <a:spcPts val="1000"/>
              </a:spcAft>
            </a:pPr>
            <a:r>
              <a:rPr lang="en-US" dirty="0"/>
              <a:t>Some adaptation requires government involvement.</a:t>
            </a:r>
          </a:p>
        </p:txBody>
      </p:sp>
    </p:spTree>
    <p:extLst>
      <p:ext uri="{BB962C8B-B14F-4D97-AF65-F5344CB8AC3E}">
        <p14:creationId xmlns:p14="http://schemas.microsoft.com/office/powerpoint/2010/main" val="7646855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Ind</a:t>
            </a:r>
            <a:r>
              <a:rPr lang="en-US" dirty="0"/>
              <a:t>ividual-Level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235450"/>
            <a:ext cx="6438900" cy="4769110"/>
          </a:xfrm>
        </p:spPr>
        <p:txBody>
          <a:bodyPr/>
          <a:lstStyle/>
          <a:p>
            <a:r>
              <a:rPr lang="en-US" dirty="0"/>
              <a:t>Perhaps you…</a:t>
            </a:r>
          </a:p>
          <a:p>
            <a:pPr lvl="1"/>
            <a:r>
              <a:rPr lang="en-US" dirty="0"/>
              <a:t>Stay inside more.</a:t>
            </a:r>
          </a:p>
          <a:p>
            <a:pPr lvl="1"/>
            <a:r>
              <a:rPr lang="en-US" dirty="0"/>
              <a:t>Turn on the air conditioning.</a:t>
            </a:r>
          </a:p>
          <a:p>
            <a:r>
              <a:rPr lang="en-US" dirty="0"/>
              <a:t>Farmers may: </a:t>
            </a:r>
          </a:p>
          <a:p>
            <a:pPr lvl="1"/>
            <a:r>
              <a:rPr lang="en-US" dirty="0"/>
              <a:t>Plant at different times.</a:t>
            </a:r>
          </a:p>
          <a:p>
            <a:pPr lvl="1"/>
            <a:r>
              <a:rPr lang="en-US" dirty="0"/>
              <a:t>Plant new crops.</a:t>
            </a:r>
          </a:p>
          <a:p>
            <a:r>
              <a:rPr lang="en-US" dirty="0"/>
              <a:t>Businesses may:</a:t>
            </a:r>
          </a:p>
          <a:p>
            <a:pPr lvl="1"/>
            <a:r>
              <a:rPr lang="en-US" dirty="0"/>
              <a:t>Give outdoor workers water / shade breaks.</a:t>
            </a:r>
          </a:p>
          <a:p>
            <a:r>
              <a:rPr lang="en-US" dirty="0"/>
              <a:t>Everyone might:</a:t>
            </a:r>
          </a:p>
          <a:p>
            <a:pPr lvl="1"/>
            <a:r>
              <a:rPr lang="en-US" dirty="0"/>
              <a:t>Think about moving to a safer place.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8299A3F-A630-4582-B521-D4EF2737BE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800" y="2209800"/>
            <a:ext cx="4572000" cy="304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10161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E170EF-8EDB-7745-8BB2-2100735B8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urse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22FA3-29B6-8E48-8CFA-C14EC58E75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79" y="1570730"/>
            <a:ext cx="11375871" cy="4351338"/>
          </a:xfrm>
        </p:spPr>
        <p:txBody>
          <a:bodyPr/>
          <a:lstStyle/>
          <a:p>
            <a:r>
              <a:rPr lang="en-US" dirty="0"/>
              <a:t>Contemporary Economic Policy</a:t>
            </a:r>
          </a:p>
          <a:p>
            <a:pPr lvl="1"/>
            <a:r>
              <a:rPr lang="en-US" dirty="0"/>
              <a:t>Week 1 (7/11): 	Economic Update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2 (7/18): 	Economic Inequality (Christopher Herrington </a:t>
            </a:r>
            <a:r>
              <a:rPr lang="en-US" i="1" dirty="0"/>
              <a:t>VCU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Week 3 (7/25): 	Trade and Globalization (Alan Deardorff, University of Michigan)</a:t>
            </a:r>
          </a:p>
          <a:p>
            <a:pPr lvl="1"/>
            <a:r>
              <a:rPr lang="en-US" i="1" strike="sngStrike" dirty="0"/>
              <a:t>Week 4 (8/1): 	The Black-White Wealth Gap (Mike Shor, UConn)</a:t>
            </a:r>
          </a:p>
          <a:p>
            <a:pPr lvl="1"/>
            <a:r>
              <a:rPr lang="en-US" dirty="0"/>
              <a:t>Week 5 (8/8):	Economic Mobility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b="1" dirty="0"/>
              <a:t>Week 6 (8/15):	Climate Change Economics (Jon </a:t>
            </a:r>
            <a:r>
              <a:rPr lang="en-US" b="1" dirty="0" err="1"/>
              <a:t>Haveman</a:t>
            </a:r>
            <a:r>
              <a:rPr lang="en-US" b="1" dirty="0"/>
              <a:t>, NEED) </a:t>
            </a:r>
          </a:p>
          <a:p>
            <a:pPr lvl="1"/>
            <a:r>
              <a:rPr lang="en-US" dirty="0"/>
              <a:t>Week 7 (8/22):	Autonomous Vehicles (Jon </a:t>
            </a:r>
            <a:r>
              <a:rPr lang="en-US" dirty="0" err="1"/>
              <a:t>Haveman</a:t>
            </a:r>
            <a:r>
              <a:rPr lang="en-US" dirty="0"/>
              <a:t>, NEED)</a:t>
            </a:r>
          </a:p>
          <a:p>
            <a:pPr lvl="1"/>
            <a:r>
              <a:rPr lang="en-US" dirty="0"/>
              <a:t>Week 8 (8/29):	The Black-White Wealth Gap (Mike Shor, </a:t>
            </a:r>
            <a:r>
              <a:rPr lang="en-US" dirty="0" err="1"/>
              <a:t>Uconn</a:t>
            </a:r>
            <a:r>
              <a:rPr lang="en-US" dirty="0"/>
              <a:t>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AC9F29-08F6-1440-B2E7-4A98F5584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27524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44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Pu</a:t>
            </a:r>
            <a:r>
              <a:rPr lang="en-US" dirty="0"/>
              <a:t>blic Adaptation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5780" y="1570730"/>
            <a:ext cx="6432557" cy="4351338"/>
          </a:xfrm>
        </p:spPr>
        <p:txBody>
          <a:bodyPr>
            <a:normAutofit fontScale="92500"/>
          </a:bodyPr>
          <a:lstStyle/>
          <a:p>
            <a:r>
              <a:rPr lang="en-US" dirty="0"/>
              <a:t>Governments can help:</a:t>
            </a:r>
          </a:p>
          <a:p>
            <a:pPr lvl="1"/>
            <a:r>
              <a:rPr lang="en-US" dirty="0"/>
              <a:t>When collective action is less costly than everyone acting alone.</a:t>
            </a:r>
          </a:p>
          <a:p>
            <a:pPr lvl="1"/>
            <a:r>
              <a:rPr lang="en-US" dirty="0"/>
              <a:t>When individual action is not possible or likely.</a:t>
            </a:r>
          </a:p>
          <a:p>
            <a:pPr lvl="1"/>
            <a:r>
              <a:rPr lang="en-US" dirty="0"/>
              <a:t>When some people can’t protect themselves.</a:t>
            </a:r>
          </a:p>
          <a:p>
            <a:r>
              <a:rPr lang="en-US" dirty="0"/>
              <a:t>Sea walls</a:t>
            </a:r>
          </a:p>
          <a:p>
            <a:r>
              <a:rPr lang="en-US" dirty="0"/>
              <a:t>Ecosystems that provide protection</a:t>
            </a:r>
          </a:p>
          <a:p>
            <a:r>
              <a:rPr lang="en-US" dirty="0"/>
              <a:t>Policies that protect workers or low-income and vulnerable populations</a:t>
            </a:r>
          </a:p>
          <a:p>
            <a:r>
              <a:rPr lang="en-US" dirty="0"/>
              <a:t>Planned retreat (moving a community)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31478-58B3-E643-BA1F-AACA947FD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381" y="1975104"/>
            <a:ext cx="5262619" cy="3946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634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Reducing Emissions</a:t>
            </a:r>
          </a:p>
        </p:txBody>
      </p:sp>
    </p:spTree>
    <p:extLst>
      <p:ext uri="{BB962C8B-B14F-4D97-AF65-F5344CB8AC3E}">
        <p14:creationId xmlns:p14="http://schemas.microsoft.com/office/powerpoint/2010/main" val="37408575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u="sng" dirty="0">
                <a:solidFill>
                  <a:schemeClr val="bg1"/>
                </a:solidFill>
              </a:rPr>
              <a:t>Glo</a:t>
            </a:r>
            <a:r>
              <a:rPr lang="en-US" u="sng" dirty="0"/>
              <a:t>bal Net Emissions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Are What We Care About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For climate impacts, we don’t care where they are emitted, only how much</a:t>
            </a:r>
          </a:p>
          <a:p>
            <a:pPr lvl="1"/>
            <a:r>
              <a:rPr lang="en-US" sz="2800" dirty="0"/>
              <a:t>There may be other local impacts</a:t>
            </a:r>
          </a:p>
          <a:p>
            <a:r>
              <a:rPr lang="en-US" sz="3200" dirty="0"/>
              <a:t>Gross emissions (greenhouse gas sources): how much greenhouse gases (including CO2) we put out</a:t>
            </a:r>
          </a:p>
          <a:p>
            <a:r>
              <a:rPr lang="en-US" sz="3200" dirty="0"/>
              <a:t>Greenhouse gas sinks: ways to pull CO2 out of the air</a:t>
            </a:r>
          </a:p>
          <a:p>
            <a:pPr lvl="1"/>
            <a:r>
              <a:rPr lang="en-US" sz="2800" dirty="0"/>
              <a:t>Existing: oceans, forests</a:t>
            </a:r>
          </a:p>
          <a:p>
            <a:pPr lvl="1"/>
            <a:r>
              <a:rPr lang="en-US" sz="2800" dirty="0"/>
              <a:t>Increase </a:t>
            </a:r>
            <a:r>
              <a:rPr lang="en-US" sz="2800" dirty="0" err="1"/>
              <a:t>sinkage</a:t>
            </a:r>
            <a:r>
              <a:rPr lang="en-US" sz="2800" dirty="0"/>
              <a:t> by planting trees, or other measures</a:t>
            </a:r>
          </a:p>
        </p:txBody>
      </p:sp>
    </p:spTree>
    <p:extLst>
      <p:ext uri="{BB962C8B-B14F-4D97-AF65-F5344CB8AC3E}">
        <p14:creationId xmlns:p14="http://schemas.microsoft.com/office/powerpoint/2010/main" val="968121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Flow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33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01464D-2D10-4D41-9DE9-89765A6B4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876" y="1000604"/>
            <a:ext cx="9462248" cy="5569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347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34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CC0159A-5DD9-4DE0-94A5-52B3BBB275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6259" y="937216"/>
            <a:ext cx="5719482" cy="585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41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So</a:t>
            </a:r>
            <a:r>
              <a:rPr lang="en-US" dirty="0"/>
              <a:t>urces of the Global </a:t>
            </a:r>
            <a:r>
              <a:rPr lang="en-US" u="sng" dirty="0"/>
              <a:t>Stock</a:t>
            </a:r>
            <a:r>
              <a:rPr lang="en-US" dirty="0"/>
              <a:t> of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35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E4330-9DA9-4A17-ABF2-3DC5E8185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2641" y="886626"/>
            <a:ext cx="5786718" cy="5864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66319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DFF69-51F7-447E-9AB3-E4608AA87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526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This Look Per Capita (Per Person)?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DEB1E9-AF71-40FB-8BAD-24A15E760D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4B87F4-BE17-4CA4-AC65-D7DB99F7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36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02C105-1A53-44E4-909F-30766EE69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3435" y="953190"/>
            <a:ext cx="5597238" cy="55889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592FBB-0EB1-487C-B20B-711CD2CE90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60308" y="2090737"/>
            <a:ext cx="299085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1799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Tot</a:t>
            </a:r>
            <a:r>
              <a:rPr lang="en-GB" dirty="0"/>
              <a:t>al US Greenhouse Gas Emissions </a:t>
            </a:r>
            <a:br>
              <a:rPr lang="en-GB" dirty="0"/>
            </a:br>
            <a:r>
              <a:rPr lang="en-GB" dirty="0"/>
              <a:t>by Economic Sector in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834996-3947-4284-AD0C-CCDAAE30C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6906" y="1529143"/>
            <a:ext cx="4778188" cy="5225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690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7B94257-A473-43EA-8F01-4718D4E45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228" y="216007"/>
            <a:ext cx="10515600" cy="1540222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US </a:t>
            </a:r>
            <a:r>
              <a:rPr lang="en-GB" dirty="0"/>
              <a:t>Electricity Sources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68F9EF2-F243-45E4-937D-7E93CE5E1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7255" y="838200"/>
            <a:ext cx="433749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5437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5646" y="216007"/>
            <a:ext cx="10587182" cy="156925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Wh</a:t>
            </a:r>
            <a:r>
              <a:rPr lang="en-US" dirty="0"/>
              <a:t>ich Emissions Should We Cut?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" y="1541570"/>
            <a:ext cx="1103376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List all possible ways to reduce emissions</a:t>
            </a:r>
          </a:p>
          <a:p>
            <a:r>
              <a:rPr lang="en-US" sz="3200" dirty="0"/>
              <a:t>Figure out how much each can reduce in total</a:t>
            </a:r>
          </a:p>
          <a:p>
            <a:r>
              <a:rPr lang="en-US" sz="3200" dirty="0"/>
              <a:t>Figure out how much each costs per unit of emissions reduced</a:t>
            </a:r>
          </a:p>
          <a:p>
            <a:r>
              <a:rPr lang="en-US" sz="3200" dirty="0"/>
              <a:t>Line them up in order: cheapest to costliest (“marginal abatement cost curve”)</a:t>
            </a:r>
          </a:p>
          <a:p>
            <a:pPr lvl="1"/>
            <a:r>
              <a:rPr lang="en-US" sz="2800" dirty="0">
                <a:sym typeface="Wingdings" panose="05000000000000000000" pitchFamily="2" charset="2"/>
              </a:rPr>
              <a:t> Tackle first the cheapest ones!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6415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7AF01-9403-8B45-9B3D-54F69C904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613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Sub</a:t>
            </a:r>
            <a:r>
              <a:rPr lang="en-US" dirty="0"/>
              <a:t>mitting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46BCC2-1252-644F-A5FE-9BA98B69FA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submit questions of clarification in the chat.</a:t>
            </a:r>
          </a:p>
          <a:p>
            <a:pPr lvl="1"/>
            <a:r>
              <a:rPr lang="en-US" dirty="0"/>
              <a:t>I will try to handle them as they come up.</a:t>
            </a:r>
          </a:p>
          <a:p>
            <a:r>
              <a:rPr lang="en-US" dirty="0"/>
              <a:t>We will do a verbal Q&amp;A once the material has been presented.</a:t>
            </a:r>
          </a:p>
          <a:p>
            <a:r>
              <a:rPr lang="en-US" dirty="0"/>
              <a:t>OLLI allowing, we can stay beyond the end of class to have further discussion.</a:t>
            </a:r>
          </a:p>
          <a:p>
            <a:r>
              <a:rPr lang="en-US" dirty="0"/>
              <a:t>Slides will be available from the NEED website tomorrow (https://needelegation.org/delivered_presentations.php)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6E0C3F-F683-7649-B9E6-AA5563106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16175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2606B36-3CB9-43EC-B5E8-8BBDC8781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109327"/>
            <a:ext cx="10515600" cy="123941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Exa</a:t>
            </a:r>
            <a:r>
              <a:rPr lang="en-GB" dirty="0"/>
              <a:t>mple Abatement Cost Curve</a:t>
            </a:r>
            <a:br>
              <a:rPr lang="en-GB" dirty="0"/>
            </a:br>
            <a:r>
              <a:rPr lang="en-GB" dirty="0"/>
              <a:t>         (</a:t>
            </a:r>
            <a:r>
              <a:rPr lang="en-GB" sz="2800" dirty="0"/>
              <a:t>Don’t trust these numbers, this is just to show the idea)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1C0F3D-D076-4D83-8CFF-33CA2DFC8C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16" y="1188720"/>
            <a:ext cx="7769968" cy="5676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138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5061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</a:t>
            </a:r>
            <a:r>
              <a:rPr lang="en-US" dirty="0"/>
              <a:t>sts and Barriers Can Be Difficult to Assess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57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Difficult to project future costs for new technology</a:t>
            </a:r>
          </a:p>
          <a:p>
            <a:pPr lvl="1"/>
            <a:r>
              <a:rPr lang="en-US" sz="2800" dirty="0"/>
              <a:t>Costs of renewables have been dropping fast</a:t>
            </a:r>
          </a:p>
          <a:p>
            <a:r>
              <a:rPr lang="en-US" sz="3200" dirty="0"/>
              <a:t>Investments in research and development and infrastructure (e.g., EV charging) can lower future costs</a:t>
            </a:r>
          </a:p>
          <a:p>
            <a:r>
              <a:rPr lang="en-US" sz="3200" dirty="0"/>
              <a:t>Barrier to expanding renewable energy: intermittency</a:t>
            </a:r>
          </a:p>
          <a:p>
            <a:pPr lvl="1"/>
            <a:r>
              <a:rPr lang="en-US" sz="2800" dirty="0"/>
              <a:t>Battery technology under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91897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0426" y="216007"/>
            <a:ext cx="10587182" cy="105653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Ge</a:t>
            </a:r>
            <a:r>
              <a:rPr lang="en-US" dirty="0"/>
              <a:t>oengineering and Carbon Capture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9130"/>
            <a:ext cx="10515600" cy="4748394"/>
          </a:xfrm>
        </p:spPr>
        <p:txBody>
          <a:bodyPr>
            <a:normAutofit/>
          </a:bodyPr>
          <a:lstStyle/>
          <a:p>
            <a:r>
              <a:rPr lang="en-US" sz="3200" dirty="0"/>
              <a:t>Technical pathways to reduce climate change without reducing emissions</a:t>
            </a:r>
          </a:p>
          <a:p>
            <a:r>
              <a:rPr lang="en-US" sz="3200" dirty="0"/>
              <a:t>Carbon capture: captures CO2 emissions and stores them or “utilizes” them (for energy, pressure, etc.)</a:t>
            </a:r>
          </a:p>
          <a:p>
            <a:pPr lvl="1"/>
            <a:r>
              <a:rPr lang="en-US" sz="2800" dirty="0"/>
              <a:t>Not yet proven at scale</a:t>
            </a:r>
          </a:p>
          <a:p>
            <a:r>
              <a:rPr lang="en-US" sz="3200" dirty="0"/>
              <a:t>Solar geoengineering: make the atmosphere reflect more light to regain earlier thermal balance</a:t>
            </a:r>
          </a:p>
          <a:p>
            <a:pPr lvl="1"/>
            <a:r>
              <a:rPr lang="en-US" sz="2800" dirty="0"/>
              <a:t>Totally theoretical</a:t>
            </a:r>
          </a:p>
          <a:p>
            <a:pPr lvl="1"/>
            <a:r>
              <a:rPr lang="en-US" sz="2800" dirty="0"/>
              <a:t>Potentially risky</a:t>
            </a:r>
          </a:p>
        </p:txBody>
      </p:sp>
    </p:spTree>
    <p:extLst>
      <p:ext uri="{BB962C8B-B14F-4D97-AF65-F5344CB8AC3E}">
        <p14:creationId xmlns:p14="http://schemas.microsoft.com/office/powerpoint/2010/main" val="26403320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</a:t>
            </a:r>
          </a:p>
        </p:txBody>
      </p:sp>
    </p:spTree>
    <p:extLst>
      <p:ext uri="{BB962C8B-B14F-4D97-AF65-F5344CB8AC3E}">
        <p14:creationId xmlns:p14="http://schemas.microsoft.com/office/powerpoint/2010/main" val="15211080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5B69D-BB8C-9842-806E-C276333FA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5820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Pol</a:t>
            </a:r>
            <a:r>
              <a:rPr lang="en-US" dirty="0"/>
              <a:t>icies That Reduce Emissions Directly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0C6A-8C02-3A43-B2D2-E273EB2A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44</a:t>
            </a:fld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68016DE-318D-D444-A1D2-E8F15E8DB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453" y="1570730"/>
            <a:ext cx="10685585" cy="4351338"/>
          </a:xfrm>
        </p:spPr>
        <p:txBody>
          <a:bodyPr/>
          <a:lstStyle/>
          <a:p>
            <a:r>
              <a:rPr lang="en-US" dirty="0"/>
              <a:t>Command and control regulation</a:t>
            </a:r>
          </a:p>
          <a:p>
            <a:pPr lvl="1"/>
            <a:r>
              <a:rPr lang="en-US" dirty="0"/>
              <a:t>Emissions standards or limits (e.g., Clean Water Act discharge limits)</a:t>
            </a:r>
          </a:p>
          <a:p>
            <a:pPr lvl="1"/>
            <a:r>
              <a:rPr lang="en-US" dirty="0"/>
              <a:t>Tech standards (e.g., require scrubbers on power plants)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Incentive-based policies</a:t>
            </a:r>
          </a:p>
          <a:p>
            <a:pPr lvl="1"/>
            <a:r>
              <a:rPr lang="en-US" dirty="0"/>
              <a:t>Putting a price on emissions – leveling the playing field!</a:t>
            </a:r>
          </a:p>
          <a:p>
            <a:pPr lvl="2"/>
            <a:r>
              <a:rPr lang="en-US" dirty="0"/>
              <a:t>Tax or cap &amp; trade</a:t>
            </a:r>
          </a:p>
          <a:p>
            <a:pPr lvl="2"/>
            <a:r>
              <a:rPr lang="en-US" dirty="0"/>
              <a:t>Subsidizing green energy (</a:t>
            </a:r>
            <a:r>
              <a:rPr lang="en-US" i="1" dirty="0"/>
              <a:t>e.g</a:t>
            </a:r>
            <a:r>
              <a:rPr lang="en-US" dirty="0"/>
              <a:t>., feed-in tariffs)</a:t>
            </a:r>
          </a:p>
        </p:txBody>
      </p:sp>
    </p:spTree>
    <p:extLst>
      <p:ext uri="{BB962C8B-B14F-4D97-AF65-F5344CB8AC3E}">
        <p14:creationId xmlns:p14="http://schemas.microsoft.com/office/powerpoint/2010/main" val="392516166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B6046C-D812-E346-9725-D08D61AB9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8372" y="0"/>
            <a:ext cx="10515600" cy="190972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Co</a:t>
            </a:r>
            <a:r>
              <a:rPr lang="en-US" dirty="0"/>
              <a:t>mmand and Control</a:t>
            </a:r>
            <a:br>
              <a:rPr lang="en-US" dirty="0"/>
            </a:br>
            <a:r>
              <a:rPr lang="en-US" dirty="0"/>
              <a:t>vs. Incentive-Based Regulation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345031-B370-EE4C-9B6F-E891C81858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4723390"/>
          </a:xfrm>
        </p:spPr>
        <p:txBody>
          <a:bodyPr/>
          <a:lstStyle/>
          <a:p>
            <a:r>
              <a:rPr lang="en-US" dirty="0"/>
              <a:t>Efficiency</a:t>
            </a:r>
          </a:p>
          <a:p>
            <a:pPr lvl="1"/>
            <a:r>
              <a:rPr lang="en-US" dirty="0"/>
              <a:t>Both can achieve the same amount of emissions reduction.</a:t>
            </a:r>
          </a:p>
          <a:p>
            <a:pPr lvl="1"/>
            <a:r>
              <a:rPr lang="en-US" dirty="0"/>
              <a:t>Incentive-based policies can achieve emissions reduction at much lower cost.</a:t>
            </a:r>
          </a:p>
          <a:p>
            <a:r>
              <a:rPr lang="en-US" dirty="0"/>
              <a:t>Equity</a:t>
            </a:r>
          </a:p>
          <a:p>
            <a:pPr lvl="1"/>
            <a:r>
              <a:rPr lang="en-US" dirty="0"/>
              <a:t>Both have may regressive impacts (low-income families bear costs that are a larger percent of their incomes vs hi-income families)</a:t>
            </a:r>
          </a:p>
          <a:p>
            <a:pPr lvl="2"/>
            <a:r>
              <a:rPr lang="en-US" dirty="0"/>
              <a:t>However, new evidence increasingly questions this.</a:t>
            </a:r>
          </a:p>
          <a:p>
            <a:pPr lvl="1"/>
            <a:r>
              <a:rPr lang="en-US" dirty="0"/>
              <a:t>Cap and trade and carbon tax can generate revenues that can be used to offset the </a:t>
            </a:r>
            <a:r>
              <a:rPr lang="en-US" dirty="0" err="1"/>
              <a:t>regressivity</a:t>
            </a:r>
            <a:r>
              <a:rPr lang="en-US" dirty="0"/>
              <a:t>.</a:t>
            </a:r>
          </a:p>
          <a:p>
            <a:pPr lvl="2"/>
            <a:r>
              <a:rPr lang="en-US" dirty="0"/>
              <a:t>E.g.: “carbon dividend”</a:t>
            </a:r>
          </a:p>
          <a:p>
            <a:pPr lvl="1"/>
            <a:r>
              <a:rPr lang="en-US" dirty="0"/>
              <a:t>Command and control regulations do not.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830037-4D18-F74D-A84D-DC8A33E24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52427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a Carbon Tax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875" y="1169377"/>
            <a:ext cx="11144250" cy="4958861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Choose activities to be covered (e.g., electricity sector, all emitters, etc.).</a:t>
            </a:r>
          </a:p>
          <a:p>
            <a:pPr>
              <a:spcAft>
                <a:spcPts val="1000"/>
              </a:spcAft>
            </a:pPr>
            <a:r>
              <a:rPr lang="en-US" dirty="0"/>
              <a:t>Set tax level.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Optimally, it represents the social cost of polluting.</a:t>
            </a:r>
          </a:p>
          <a:p>
            <a:pPr>
              <a:spcAft>
                <a:spcPts val="1000"/>
              </a:spcAft>
            </a:pPr>
            <a:r>
              <a:rPr lang="en-US" dirty="0"/>
              <a:t>Polluters must pay a tax for every unit emitted.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low</a:t>
            </a:r>
            <a:r>
              <a:rPr lang="en-US" dirty="0"/>
              <a:t> abatement costs will </a:t>
            </a:r>
            <a:r>
              <a:rPr lang="en-US" b="1" dirty="0"/>
              <a:t>abate</a:t>
            </a:r>
            <a:r>
              <a:rPr lang="en-US" dirty="0"/>
              <a:t> to avoid the tax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Polluters with </a:t>
            </a:r>
            <a:r>
              <a:rPr lang="en-US" b="1" dirty="0"/>
              <a:t>high</a:t>
            </a:r>
            <a:r>
              <a:rPr lang="en-US" dirty="0"/>
              <a:t> abatement costs will pollute and </a:t>
            </a:r>
            <a:r>
              <a:rPr lang="en-US" b="1" dirty="0"/>
              <a:t>pay the tax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13200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5C32B2-314D-FE45-AEA5-3E82EFB87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284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Does Cap and Trade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E729F3-1B27-9343-BDFE-8E54B78EA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163" y="1169377"/>
            <a:ext cx="11259393" cy="4958861"/>
          </a:xfrm>
        </p:spPr>
        <p:txBody>
          <a:bodyPr>
            <a:normAutofit/>
          </a:bodyPr>
          <a:lstStyle/>
          <a:p>
            <a:r>
              <a:rPr lang="en-US" dirty="0"/>
              <a:t>Choose activities to be covered (e.g., electricity sector, all emitters, etc.).</a:t>
            </a:r>
          </a:p>
          <a:p>
            <a:r>
              <a:rPr lang="en-US" dirty="0"/>
              <a:t>Set maximum emissions level (“cap”).</a:t>
            </a:r>
          </a:p>
          <a:p>
            <a:r>
              <a:rPr lang="en-US" dirty="0"/>
              <a:t>That many pollution permits are issued.</a:t>
            </a:r>
          </a:p>
          <a:p>
            <a:pPr lvl="1"/>
            <a:r>
              <a:rPr lang="en-US" dirty="0"/>
              <a:t>Can be auctioned off or given to polluters.</a:t>
            </a:r>
          </a:p>
          <a:p>
            <a:r>
              <a:rPr lang="en-US" dirty="0"/>
              <a:t>Every polluter in a covered sector must have a permit for every unit of pollution.</a:t>
            </a:r>
          </a:p>
          <a:p>
            <a:r>
              <a:rPr lang="en-US" dirty="0"/>
              <a:t>Polluters buy and sell (“trade”) permits on a market as they wish.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low </a:t>
            </a:r>
            <a:r>
              <a:rPr lang="en-US" dirty="0"/>
              <a:t>abatement costs will make / save money by </a:t>
            </a:r>
            <a:r>
              <a:rPr lang="en-US" b="1" dirty="0"/>
              <a:t>abating </a:t>
            </a:r>
            <a:r>
              <a:rPr lang="en-US" dirty="0"/>
              <a:t>and selling / not buying permits</a:t>
            </a:r>
          </a:p>
          <a:p>
            <a:pPr lvl="1"/>
            <a:r>
              <a:rPr lang="en-US" dirty="0"/>
              <a:t>Polluters with </a:t>
            </a:r>
            <a:r>
              <a:rPr lang="en-US" b="1" dirty="0"/>
              <a:t>high </a:t>
            </a:r>
            <a:r>
              <a:rPr lang="en-US" dirty="0"/>
              <a:t>abatement costs will buy permits and </a:t>
            </a:r>
            <a:r>
              <a:rPr lang="en-US" b="1" dirty="0"/>
              <a:t>pollute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9E46E0-C982-B743-9EED-93496E77F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4394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Put</a:t>
            </a:r>
            <a:r>
              <a:rPr lang="en-US" dirty="0"/>
              <a:t>ting a Price on Carbon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FCC8D9F6-C199-0149-B7ED-BB4CF9A753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6865" y="1313338"/>
            <a:ext cx="7372327" cy="5005899"/>
          </a:xfrm>
          <a:prstGeom prst="rect">
            <a:avLst/>
          </a:prstGeom>
        </p:spPr>
      </p:pic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493F0A12-A6FC-BB45-B12C-56E9CAC305BE}"/>
              </a:ext>
            </a:extLst>
          </p:cNvPr>
          <p:cNvCxnSpPr/>
          <p:nvPr/>
        </p:nvCxnSpPr>
        <p:spPr>
          <a:xfrm flipV="1">
            <a:off x="3284911" y="2814426"/>
            <a:ext cx="6393893" cy="36976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17B7FBC-F4C5-5742-86B6-05164383B120}"/>
              </a:ext>
            </a:extLst>
          </p:cNvPr>
          <p:cNvSpPr txBox="1"/>
          <p:nvPr/>
        </p:nvSpPr>
        <p:spPr>
          <a:xfrm>
            <a:off x="838200" y="2547257"/>
            <a:ext cx="22034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Suppose a Social Cost</a:t>
            </a:r>
          </a:p>
          <a:p>
            <a:r>
              <a:rPr lang="en-US" dirty="0"/>
              <a:t>Of Carbon of $50</a:t>
            </a:r>
          </a:p>
        </p:txBody>
      </p:sp>
    </p:spTree>
    <p:extLst>
      <p:ext uri="{BB962C8B-B14F-4D97-AF65-F5344CB8AC3E}">
        <p14:creationId xmlns:p14="http://schemas.microsoft.com/office/powerpoint/2010/main" val="379401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CF5F16-3993-A641-9880-4841211DF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Effi</a:t>
            </a:r>
            <a:r>
              <a:rPr lang="en-US" dirty="0"/>
              <a:t>ciency: CAFÉ vs Carbon Tax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40E49-4E8F-B747-88BA-B6ACF9B20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7280"/>
            <a:ext cx="10515600" cy="5132946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CAFÉ = Corporate Average Fuel Efficiency</a:t>
            </a:r>
          </a:p>
          <a:p>
            <a:pPr lvl="1"/>
            <a:r>
              <a:rPr lang="en-US" dirty="0"/>
              <a:t>A fuel economy standard mandating that an auto‐maker’s vehicle fleet must meet minimum fuel economy standards.</a:t>
            </a:r>
          </a:p>
          <a:p>
            <a:pPr lvl="1"/>
            <a:endParaRPr lang="en-US" dirty="0"/>
          </a:p>
          <a:p>
            <a:r>
              <a:rPr lang="en-US" dirty="0"/>
              <a:t>Horse Race</a:t>
            </a:r>
          </a:p>
          <a:p>
            <a:pPr lvl="1"/>
            <a:r>
              <a:rPr lang="en-US" dirty="0"/>
              <a:t>Tax on fuel applies to ALL vehicles, not just new.</a:t>
            </a:r>
          </a:p>
          <a:p>
            <a:pPr lvl="1"/>
            <a:r>
              <a:rPr lang="en-US" dirty="0"/>
              <a:t>Rebound Effect:   </a:t>
            </a:r>
          </a:p>
          <a:p>
            <a:pPr lvl="2"/>
            <a:r>
              <a:rPr lang="en-US" dirty="0"/>
              <a:t>Driving a more efficient vehicle lowers the cost per mile driven,</a:t>
            </a:r>
          </a:p>
          <a:p>
            <a:pPr lvl="3"/>
            <a:r>
              <a:rPr lang="en-US" sz="2400" dirty="0"/>
              <a:t>leading to more miles driven.</a:t>
            </a:r>
          </a:p>
          <a:p>
            <a:pPr lvl="1"/>
            <a:r>
              <a:rPr lang="en-US" dirty="0"/>
              <a:t>Slower turnover of inefficient vehicles: higher cost of new.</a:t>
            </a:r>
          </a:p>
          <a:p>
            <a:pPr lvl="1"/>
            <a:endParaRPr lang="en-US" dirty="0"/>
          </a:p>
          <a:p>
            <a:r>
              <a:rPr lang="en-US" dirty="0"/>
              <a:t>Summary</a:t>
            </a:r>
          </a:p>
          <a:p>
            <a:pPr lvl="1"/>
            <a:r>
              <a:rPr lang="en-US" dirty="0"/>
              <a:t>A given level of emission reductions </a:t>
            </a:r>
            <a:r>
              <a:rPr lang="en-US" b="1" dirty="0"/>
              <a:t>costs 3-14 times more with CAFÉ </a:t>
            </a:r>
            <a:r>
              <a:rPr lang="en-US" dirty="0"/>
              <a:t>standards than under a comparable carbon tax.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F984A-9770-9E48-BE22-1A122BB5C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085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02E6E6B-9C4B-43FE-A679-3A6CF33BC5AB}"/>
              </a:ext>
            </a:extLst>
          </p:cNvPr>
          <p:cNvSpPr>
            <a:spLocks/>
          </p:cNvSpPr>
          <p:nvPr/>
        </p:nvSpPr>
        <p:spPr>
          <a:xfrm>
            <a:off x="2" y="984809"/>
            <a:ext cx="7828546" cy="3583676"/>
          </a:xfrm>
          <a:prstGeom prst="rect">
            <a:avLst/>
          </a:prstGeom>
          <a:solidFill>
            <a:srgbClr val="0C4C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83004" y="1892245"/>
            <a:ext cx="7062537" cy="1972307"/>
          </a:xfrm>
        </p:spPr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Climate Change Economics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Jon </a:t>
            </a:r>
            <a:r>
              <a:rPr lang="en-US" sz="2400" dirty="0" err="1">
                <a:solidFill>
                  <a:schemeClr val="bg1"/>
                </a:solidFill>
              </a:rPr>
              <a:t>Haveman</a:t>
            </a:r>
            <a:r>
              <a:rPr lang="en-US" sz="2400" dirty="0">
                <a:solidFill>
                  <a:schemeClr val="bg1"/>
                </a:solidFill>
              </a:rPr>
              <a:t>, Ph.D.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5B6362D-3436-4248-B2DA-E30B55F9D3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8548" y="1578950"/>
            <a:ext cx="4363452" cy="30179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98AAD0-1FBD-44D7-BD6B-404DA36764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8547" y="-281792"/>
            <a:ext cx="4363452" cy="29170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393848-B122-4854-87C8-B0B48BF5AE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28546" y="4581185"/>
            <a:ext cx="4363452" cy="2618071"/>
          </a:xfrm>
          <a:prstGeom prst="rect">
            <a:avLst/>
          </a:prstGeom>
        </p:spPr>
      </p:pic>
      <p:sp>
        <p:nvSpPr>
          <p:cNvPr id="19" name="Freeform 5">
            <a:extLst>
              <a:ext uri="{FF2B5EF4-FFF2-40B4-BE49-F238E27FC236}">
                <a16:creationId xmlns:a16="http://schemas.microsoft.com/office/drawing/2014/main" id="{38720C4B-64E6-401A-A92F-77EC0A3DC6A6}"/>
              </a:ext>
            </a:extLst>
          </p:cNvPr>
          <p:cNvSpPr>
            <a:spLocks noEditPoints="1"/>
          </p:cNvSpPr>
          <p:nvPr/>
        </p:nvSpPr>
        <p:spPr bwMode="auto">
          <a:xfrm>
            <a:off x="9435346" y="7199256"/>
            <a:ext cx="2306889" cy="2527456"/>
          </a:xfrm>
          <a:custGeom>
            <a:avLst/>
            <a:gdLst>
              <a:gd name="T0" fmla="*/ 8406 w 8591"/>
              <a:gd name="T1" fmla="*/ 2722 h 9395"/>
              <a:gd name="T2" fmla="*/ 7335 w 8591"/>
              <a:gd name="T3" fmla="*/ 6567 h 9395"/>
              <a:gd name="T4" fmla="*/ 5510 w 8591"/>
              <a:gd name="T5" fmla="*/ 6739 h 9395"/>
              <a:gd name="T6" fmla="*/ 4304 w 8591"/>
              <a:gd name="T7" fmla="*/ 2359 h 9395"/>
              <a:gd name="T8" fmla="*/ 6123 w 8591"/>
              <a:gd name="T9" fmla="*/ 57 h 9395"/>
              <a:gd name="T10" fmla="*/ 6378 w 8591"/>
              <a:gd name="T11" fmla="*/ 57 h 9395"/>
              <a:gd name="T12" fmla="*/ 8563 w 8591"/>
              <a:gd name="T13" fmla="*/ 2620 h 9395"/>
              <a:gd name="T14" fmla="*/ 185 w 8591"/>
              <a:gd name="T15" fmla="*/ 6673 h 9395"/>
              <a:gd name="T16" fmla="*/ 1255 w 8591"/>
              <a:gd name="T17" fmla="*/ 2828 h 9395"/>
              <a:gd name="T18" fmla="*/ 3080 w 8591"/>
              <a:gd name="T19" fmla="*/ 2656 h 9395"/>
              <a:gd name="T20" fmla="*/ 4287 w 8591"/>
              <a:gd name="T21" fmla="*/ 7036 h 9395"/>
              <a:gd name="T22" fmla="*/ 2467 w 8591"/>
              <a:gd name="T23" fmla="*/ 9339 h 9395"/>
              <a:gd name="T24" fmla="*/ 2212 w 8591"/>
              <a:gd name="T25" fmla="*/ 9339 h 9395"/>
              <a:gd name="T26" fmla="*/ 27 w 8591"/>
              <a:gd name="T27" fmla="*/ 6775 h 9395"/>
              <a:gd name="T28" fmla="*/ 4624 w 8591"/>
              <a:gd name="T29" fmla="*/ 5523 h 9395"/>
              <a:gd name="T30" fmla="*/ 4624 w 8591"/>
              <a:gd name="T31" fmla="*/ 4819 h 9395"/>
              <a:gd name="T32" fmla="*/ 4444 w 8591"/>
              <a:gd name="T33" fmla="*/ 5523 h 9395"/>
              <a:gd name="T34" fmla="*/ 3919 w 8591"/>
              <a:gd name="T35" fmla="*/ 4474 h 9395"/>
              <a:gd name="T36" fmla="*/ 4099 w 8591"/>
              <a:gd name="T37" fmla="*/ 3770 h 9395"/>
              <a:gd name="T38" fmla="*/ 3567 w 8591"/>
              <a:gd name="T39" fmla="*/ 4122 h 9395"/>
              <a:gd name="T40" fmla="*/ 4304 w 8591"/>
              <a:gd name="T41" fmla="*/ 6728 h 9395"/>
              <a:gd name="T42" fmla="*/ 4304 w 8591"/>
              <a:gd name="T43" fmla="*/ 2703 h 9395"/>
              <a:gd name="T44" fmla="*/ 4444 w 8591"/>
              <a:gd name="T45" fmla="*/ 4474 h 9395"/>
              <a:gd name="T46" fmla="*/ 5148 w 8591"/>
              <a:gd name="T47" fmla="*/ 3770 h 9395"/>
              <a:gd name="T48" fmla="*/ 5148 w 8591"/>
              <a:gd name="T49" fmla="*/ 3426 h 9395"/>
              <a:gd name="T50" fmla="*/ 4444 w 8591"/>
              <a:gd name="T51" fmla="*/ 3293 h 9395"/>
              <a:gd name="T52" fmla="*/ 4099 w 8591"/>
              <a:gd name="T53" fmla="*/ 3293 h 9395"/>
              <a:gd name="T54" fmla="*/ 3919 w 8591"/>
              <a:gd name="T55" fmla="*/ 3426 h 9395"/>
              <a:gd name="T56" fmla="*/ 3919 w 8591"/>
              <a:gd name="T57" fmla="*/ 4819 h 9395"/>
              <a:gd name="T58" fmla="*/ 4099 w 8591"/>
              <a:gd name="T59" fmla="*/ 5523 h 9395"/>
              <a:gd name="T60" fmla="*/ 3222 w 8591"/>
              <a:gd name="T61" fmla="*/ 5695 h 9395"/>
              <a:gd name="T62" fmla="*/ 4099 w 8591"/>
              <a:gd name="T63" fmla="*/ 5867 h 9395"/>
              <a:gd name="T64" fmla="*/ 4271 w 8591"/>
              <a:gd name="T65" fmla="*/ 6229 h 9395"/>
              <a:gd name="T66" fmla="*/ 4444 w 8591"/>
              <a:gd name="T67" fmla="*/ 5867 h 9395"/>
              <a:gd name="T68" fmla="*/ 5321 w 8591"/>
              <a:gd name="T69" fmla="*/ 5171 h 9395"/>
              <a:gd name="T70" fmla="*/ 4444 w 8591"/>
              <a:gd name="T71" fmla="*/ 4474 h 9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8591" h="9395">
                <a:moveTo>
                  <a:pt x="8563" y="2620"/>
                </a:moveTo>
                <a:cubicBezTo>
                  <a:pt x="8535" y="2682"/>
                  <a:pt x="8474" y="2722"/>
                  <a:pt x="8406" y="2722"/>
                </a:cubicBezTo>
                <a:cubicBezTo>
                  <a:pt x="7335" y="2722"/>
                  <a:pt x="7335" y="2722"/>
                  <a:pt x="7335" y="2722"/>
                </a:cubicBezTo>
                <a:cubicBezTo>
                  <a:pt x="7335" y="6567"/>
                  <a:pt x="7335" y="6567"/>
                  <a:pt x="7335" y="6567"/>
                </a:cubicBezTo>
                <a:cubicBezTo>
                  <a:pt x="7335" y="6662"/>
                  <a:pt x="7258" y="6739"/>
                  <a:pt x="7163" y="6739"/>
                </a:cubicBezTo>
                <a:cubicBezTo>
                  <a:pt x="5510" y="6739"/>
                  <a:pt x="5510" y="6739"/>
                  <a:pt x="5510" y="6739"/>
                </a:cubicBezTo>
                <a:cubicBezTo>
                  <a:pt x="6199" y="6327"/>
                  <a:pt x="6661" y="5575"/>
                  <a:pt x="6661" y="4716"/>
                </a:cubicBezTo>
                <a:cubicBezTo>
                  <a:pt x="6661" y="3416"/>
                  <a:pt x="5603" y="2359"/>
                  <a:pt x="4304" y="2359"/>
                </a:cubicBezTo>
                <a:cubicBezTo>
                  <a:pt x="4208" y="2359"/>
                  <a:pt x="4113" y="2365"/>
                  <a:pt x="4020" y="2377"/>
                </a:cubicBezTo>
                <a:cubicBezTo>
                  <a:pt x="6123" y="57"/>
                  <a:pt x="6123" y="57"/>
                  <a:pt x="6123" y="57"/>
                </a:cubicBezTo>
                <a:cubicBezTo>
                  <a:pt x="6155" y="21"/>
                  <a:pt x="6202" y="0"/>
                  <a:pt x="6250" y="0"/>
                </a:cubicBezTo>
                <a:cubicBezTo>
                  <a:pt x="6299" y="0"/>
                  <a:pt x="6345" y="21"/>
                  <a:pt x="6378" y="57"/>
                </a:cubicBezTo>
                <a:cubicBezTo>
                  <a:pt x="8533" y="2434"/>
                  <a:pt x="8533" y="2434"/>
                  <a:pt x="8533" y="2434"/>
                </a:cubicBezTo>
                <a:cubicBezTo>
                  <a:pt x="8579" y="2485"/>
                  <a:pt x="8591" y="2558"/>
                  <a:pt x="8563" y="2620"/>
                </a:cubicBezTo>
                <a:close/>
                <a:moveTo>
                  <a:pt x="27" y="6775"/>
                </a:moveTo>
                <a:cubicBezTo>
                  <a:pt x="55" y="6713"/>
                  <a:pt x="117" y="6673"/>
                  <a:pt x="185" y="6673"/>
                </a:cubicBezTo>
                <a:cubicBezTo>
                  <a:pt x="1255" y="6673"/>
                  <a:pt x="1255" y="6673"/>
                  <a:pt x="1255" y="6673"/>
                </a:cubicBezTo>
                <a:cubicBezTo>
                  <a:pt x="1255" y="2828"/>
                  <a:pt x="1255" y="2828"/>
                  <a:pt x="1255" y="2828"/>
                </a:cubicBezTo>
                <a:cubicBezTo>
                  <a:pt x="1255" y="2733"/>
                  <a:pt x="1332" y="2656"/>
                  <a:pt x="1427" y="2656"/>
                </a:cubicBezTo>
                <a:cubicBezTo>
                  <a:pt x="3080" y="2656"/>
                  <a:pt x="3080" y="2656"/>
                  <a:pt x="3080" y="2656"/>
                </a:cubicBezTo>
                <a:cubicBezTo>
                  <a:pt x="2392" y="3068"/>
                  <a:pt x="1930" y="3821"/>
                  <a:pt x="1930" y="4679"/>
                </a:cubicBezTo>
                <a:cubicBezTo>
                  <a:pt x="1930" y="5979"/>
                  <a:pt x="2987" y="7036"/>
                  <a:pt x="4287" y="7036"/>
                </a:cubicBezTo>
                <a:cubicBezTo>
                  <a:pt x="4383" y="7036"/>
                  <a:pt x="4477" y="7030"/>
                  <a:pt x="4570" y="7019"/>
                </a:cubicBezTo>
                <a:cubicBezTo>
                  <a:pt x="2467" y="9339"/>
                  <a:pt x="2467" y="9339"/>
                  <a:pt x="2467" y="9339"/>
                </a:cubicBezTo>
                <a:cubicBezTo>
                  <a:pt x="2435" y="9375"/>
                  <a:pt x="2388" y="9395"/>
                  <a:pt x="2340" y="9395"/>
                </a:cubicBezTo>
                <a:cubicBezTo>
                  <a:pt x="2291" y="9395"/>
                  <a:pt x="2245" y="9375"/>
                  <a:pt x="2212" y="9339"/>
                </a:cubicBezTo>
                <a:cubicBezTo>
                  <a:pt x="57" y="6961"/>
                  <a:pt x="57" y="6961"/>
                  <a:pt x="57" y="6961"/>
                </a:cubicBezTo>
                <a:cubicBezTo>
                  <a:pt x="11" y="6910"/>
                  <a:pt x="0" y="6838"/>
                  <a:pt x="27" y="6775"/>
                </a:cubicBezTo>
                <a:close/>
                <a:moveTo>
                  <a:pt x="4444" y="5523"/>
                </a:moveTo>
                <a:cubicBezTo>
                  <a:pt x="4624" y="5523"/>
                  <a:pt x="4624" y="5523"/>
                  <a:pt x="4624" y="5523"/>
                </a:cubicBezTo>
                <a:cubicBezTo>
                  <a:pt x="4818" y="5523"/>
                  <a:pt x="4976" y="5365"/>
                  <a:pt x="4976" y="5171"/>
                </a:cubicBezTo>
                <a:cubicBezTo>
                  <a:pt x="4976" y="4977"/>
                  <a:pt x="4818" y="4819"/>
                  <a:pt x="4624" y="4819"/>
                </a:cubicBezTo>
                <a:cubicBezTo>
                  <a:pt x="4444" y="4819"/>
                  <a:pt x="4444" y="4819"/>
                  <a:pt x="4444" y="4819"/>
                </a:cubicBezTo>
                <a:lnTo>
                  <a:pt x="4444" y="5523"/>
                </a:lnTo>
                <a:close/>
                <a:moveTo>
                  <a:pt x="3567" y="4122"/>
                </a:moveTo>
                <a:cubicBezTo>
                  <a:pt x="3567" y="4316"/>
                  <a:pt x="3725" y="4474"/>
                  <a:pt x="3919" y="4474"/>
                </a:cubicBezTo>
                <a:cubicBezTo>
                  <a:pt x="4099" y="4474"/>
                  <a:pt x="4099" y="4474"/>
                  <a:pt x="4099" y="4474"/>
                </a:cubicBezTo>
                <a:cubicBezTo>
                  <a:pt x="4099" y="3770"/>
                  <a:pt x="4099" y="3770"/>
                  <a:pt x="4099" y="3770"/>
                </a:cubicBezTo>
                <a:cubicBezTo>
                  <a:pt x="3919" y="3770"/>
                  <a:pt x="3919" y="3770"/>
                  <a:pt x="3919" y="3770"/>
                </a:cubicBezTo>
                <a:cubicBezTo>
                  <a:pt x="3725" y="3770"/>
                  <a:pt x="3567" y="3928"/>
                  <a:pt x="3567" y="4122"/>
                </a:cubicBezTo>
                <a:close/>
                <a:moveTo>
                  <a:pt x="6316" y="4716"/>
                </a:moveTo>
                <a:cubicBezTo>
                  <a:pt x="6316" y="5825"/>
                  <a:pt x="5413" y="6728"/>
                  <a:pt x="4304" y="6728"/>
                </a:cubicBezTo>
                <a:cubicBezTo>
                  <a:pt x="3194" y="6728"/>
                  <a:pt x="2291" y="5825"/>
                  <a:pt x="2291" y="4716"/>
                </a:cubicBezTo>
                <a:cubicBezTo>
                  <a:pt x="2291" y="3606"/>
                  <a:pt x="3194" y="2703"/>
                  <a:pt x="4304" y="2703"/>
                </a:cubicBezTo>
                <a:cubicBezTo>
                  <a:pt x="5413" y="2703"/>
                  <a:pt x="6316" y="3606"/>
                  <a:pt x="6316" y="4716"/>
                </a:cubicBezTo>
                <a:close/>
                <a:moveTo>
                  <a:pt x="4444" y="4474"/>
                </a:moveTo>
                <a:cubicBezTo>
                  <a:pt x="4444" y="3770"/>
                  <a:pt x="4444" y="3770"/>
                  <a:pt x="4444" y="3770"/>
                </a:cubicBezTo>
                <a:cubicBezTo>
                  <a:pt x="5148" y="3770"/>
                  <a:pt x="5148" y="3770"/>
                  <a:pt x="5148" y="3770"/>
                </a:cubicBezTo>
                <a:cubicBezTo>
                  <a:pt x="5243" y="3770"/>
                  <a:pt x="5321" y="3693"/>
                  <a:pt x="5321" y="3598"/>
                </a:cubicBezTo>
                <a:cubicBezTo>
                  <a:pt x="5321" y="3503"/>
                  <a:pt x="5243" y="3426"/>
                  <a:pt x="5148" y="3426"/>
                </a:cubicBezTo>
                <a:cubicBezTo>
                  <a:pt x="4444" y="3426"/>
                  <a:pt x="4444" y="3426"/>
                  <a:pt x="4444" y="3426"/>
                </a:cubicBezTo>
                <a:cubicBezTo>
                  <a:pt x="4444" y="3293"/>
                  <a:pt x="4444" y="3293"/>
                  <a:pt x="4444" y="3293"/>
                </a:cubicBezTo>
                <a:cubicBezTo>
                  <a:pt x="4444" y="3198"/>
                  <a:pt x="4367" y="3121"/>
                  <a:pt x="4271" y="3121"/>
                </a:cubicBezTo>
                <a:cubicBezTo>
                  <a:pt x="4176" y="3121"/>
                  <a:pt x="4099" y="3198"/>
                  <a:pt x="4099" y="3293"/>
                </a:cubicBezTo>
                <a:cubicBezTo>
                  <a:pt x="4099" y="3426"/>
                  <a:pt x="4099" y="3426"/>
                  <a:pt x="4099" y="3426"/>
                </a:cubicBezTo>
                <a:cubicBezTo>
                  <a:pt x="3919" y="3426"/>
                  <a:pt x="3919" y="3426"/>
                  <a:pt x="3919" y="3426"/>
                </a:cubicBezTo>
                <a:cubicBezTo>
                  <a:pt x="3535" y="3426"/>
                  <a:pt x="3222" y="3738"/>
                  <a:pt x="3222" y="4122"/>
                </a:cubicBezTo>
                <a:cubicBezTo>
                  <a:pt x="3222" y="4506"/>
                  <a:pt x="3535" y="4819"/>
                  <a:pt x="3919" y="4819"/>
                </a:cubicBezTo>
                <a:cubicBezTo>
                  <a:pt x="4099" y="4819"/>
                  <a:pt x="4099" y="4819"/>
                  <a:pt x="4099" y="4819"/>
                </a:cubicBezTo>
                <a:cubicBezTo>
                  <a:pt x="4099" y="5523"/>
                  <a:pt x="4099" y="5523"/>
                  <a:pt x="4099" y="5523"/>
                </a:cubicBezTo>
                <a:cubicBezTo>
                  <a:pt x="3394" y="5523"/>
                  <a:pt x="3394" y="5523"/>
                  <a:pt x="3394" y="5523"/>
                </a:cubicBezTo>
                <a:cubicBezTo>
                  <a:pt x="3299" y="5523"/>
                  <a:pt x="3222" y="5600"/>
                  <a:pt x="3222" y="5695"/>
                </a:cubicBezTo>
                <a:cubicBezTo>
                  <a:pt x="3222" y="5790"/>
                  <a:pt x="3299" y="5867"/>
                  <a:pt x="3394" y="5867"/>
                </a:cubicBezTo>
                <a:cubicBezTo>
                  <a:pt x="4099" y="5867"/>
                  <a:pt x="4099" y="5867"/>
                  <a:pt x="4099" y="5867"/>
                </a:cubicBezTo>
                <a:cubicBezTo>
                  <a:pt x="4099" y="6056"/>
                  <a:pt x="4099" y="6056"/>
                  <a:pt x="4099" y="6056"/>
                </a:cubicBezTo>
                <a:cubicBezTo>
                  <a:pt x="4099" y="6152"/>
                  <a:pt x="4176" y="6229"/>
                  <a:pt x="4271" y="6229"/>
                </a:cubicBezTo>
                <a:cubicBezTo>
                  <a:pt x="4367" y="6229"/>
                  <a:pt x="4444" y="6152"/>
                  <a:pt x="4444" y="6056"/>
                </a:cubicBezTo>
                <a:cubicBezTo>
                  <a:pt x="4444" y="5867"/>
                  <a:pt x="4444" y="5867"/>
                  <a:pt x="4444" y="5867"/>
                </a:cubicBezTo>
                <a:cubicBezTo>
                  <a:pt x="4624" y="5867"/>
                  <a:pt x="4624" y="5867"/>
                  <a:pt x="4624" y="5867"/>
                </a:cubicBezTo>
                <a:cubicBezTo>
                  <a:pt x="5008" y="5867"/>
                  <a:pt x="5321" y="5555"/>
                  <a:pt x="5321" y="5171"/>
                </a:cubicBezTo>
                <a:cubicBezTo>
                  <a:pt x="5321" y="4787"/>
                  <a:pt x="5008" y="4474"/>
                  <a:pt x="4624" y="4474"/>
                </a:cubicBezTo>
                <a:cubicBezTo>
                  <a:pt x="4444" y="4474"/>
                  <a:pt x="4444" y="4474"/>
                  <a:pt x="4444" y="4474"/>
                </a:cubicBezTo>
                <a:close/>
              </a:path>
            </a:pathLst>
          </a:custGeom>
          <a:solidFill>
            <a:srgbClr val="FFFFFF">
              <a:alpha val="92000"/>
            </a:srgb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B0B17271-313F-4721-92A0-E42E438343C5}"/>
              </a:ext>
            </a:extLst>
          </p:cNvPr>
          <p:cNvGrpSpPr>
            <a:grpSpLocks/>
          </p:cNvGrpSpPr>
          <p:nvPr/>
        </p:nvGrpSpPr>
        <p:grpSpPr>
          <a:xfrm>
            <a:off x="8278311" y="1672215"/>
            <a:ext cx="3463924" cy="3460751"/>
            <a:chOff x="4004680" y="3397250"/>
            <a:chExt cx="3463924" cy="3460751"/>
          </a:xfrm>
          <a:solidFill>
            <a:srgbClr val="FFFFFF">
              <a:alpha val="50196"/>
            </a:srgbClr>
          </a:solidFill>
        </p:grpSpPr>
        <p:sp>
          <p:nvSpPr>
            <p:cNvPr id="23" name="Freeform 9">
              <a:extLst>
                <a:ext uri="{FF2B5EF4-FFF2-40B4-BE49-F238E27FC236}">
                  <a16:creationId xmlns:a16="http://schemas.microsoft.com/office/drawing/2014/main" id="{5DC81779-D66D-43DB-BA9D-48AE8CA577A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1830" y="5762625"/>
              <a:ext cx="576262" cy="1095375"/>
            </a:xfrm>
            <a:custGeom>
              <a:avLst/>
              <a:gdLst>
                <a:gd name="T0" fmla="*/ 1011 w 1124"/>
                <a:gd name="T1" fmla="*/ 0 h 2134"/>
                <a:gd name="T2" fmla="*/ 1011 w 1124"/>
                <a:gd name="T3" fmla="*/ 0 h 2134"/>
                <a:gd name="T4" fmla="*/ 113 w 1124"/>
                <a:gd name="T5" fmla="*/ 0 h 2134"/>
                <a:gd name="T6" fmla="*/ 0 w 1124"/>
                <a:gd name="T7" fmla="*/ 112 h 2134"/>
                <a:gd name="T8" fmla="*/ 0 w 1124"/>
                <a:gd name="T9" fmla="*/ 112 h 2134"/>
                <a:gd name="T10" fmla="*/ 0 w 1124"/>
                <a:gd name="T11" fmla="*/ 2022 h 2134"/>
                <a:gd name="T12" fmla="*/ 113 w 1124"/>
                <a:gd name="T13" fmla="*/ 2134 h 2134"/>
                <a:gd name="T14" fmla="*/ 113 w 1124"/>
                <a:gd name="T15" fmla="*/ 2134 h 2134"/>
                <a:gd name="T16" fmla="*/ 1011 w 1124"/>
                <a:gd name="T17" fmla="*/ 2134 h 2134"/>
                <a:gd name="T18" fmla="*/ 1124 w 1124"/>
                <a:gd name="T19" fmla="*/ 2022 h 2134"/>
                <a:gd name="T20" fmla="*/ 1124 w 1124"/>
                <a:gd name="T21" fmla="*/ 2022 h 2134"/>
                <a:gd name="T22" fmla="*/ 1124 w 1124"/>
                <a:gd name="T23" fmla="*/ 112 h 2134"/>
                <a:gd name="T24" fmla="*/ 1011 w 1124"/>
                <a:gd name="T25" fmla="*/ 0 h 2134"/>
                <a:gd name="T26" fmla="*/ 899 w 1124"/>
                <a:gd name="T27" fmla="*/ 1910 h 2134"/>
                <a:gd name="T28" fmla="*/ 225 w 1124"/>
                <a:gd name="T29" fmla="*/ 1910 h 2134"/>
                <a:gd name="T30" fmla="*/ 225 w 1124"/>
                <a:gd name="T31" fmla="*/ 225 h 2134"/>
                <a:gd name="T32" fmla="*/ 899 w 1124"/>
                <a:gd name="T33" fmla="*/ 225 h 2134"/>
                <a:gd name="T34" fmla="*/ 899 w 1124"/>
                <a:gd name="T35" fmla="*/ 1910 h 2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4" h="2134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1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022"/>
                    <a:pt x="0" y="2022"/>
                    <a:pt x="0" y="2022"/>
                  </a:cubicBezTo>
                  <a:cubicBezTo>
                    <a:pt x="0" y="2084"/>
                    <a:pt x="51" y="2134"/>
                    <a:pt x="113" y="2134"/>
                  </a:cubicBezTo>
                  <a:cubicBezTo>
                    <a:pt x="113" y="2134"/>
                    <a:pt x="113" y="2134"/>
                    <a:pt x="113" y="2134"/>
                  </a:cubicBezTo>
                  <a:cubicBezTo>
                    <a:pt x="1011" y="2134"/>
                    <a:pt x="1011" y="2134"/>
                    <a:pt x="1011" y="2134"/>
                  </a:cubicBezTo>
                  <a:cubicBezTo>
                    <a:pt x="1073" y="2134"/>
                    <a:pt x="1124" y="2084"/>
                    <a:pt x="1124" y="2022"/>
                  </a:cubicBezTo>
                  <a:cubicBezTo>
                    <a:pt x="1124" y="2022"/>
                    <a:pt x="1124" y="2022"/>
                    <a:pt x="1124" y="2022"/>
                  </a:cubicBezTo>
                  <a:cubicBezTo>
                    <a:pt x="1124" y="112"/>
                    <a:pt x="1124" y="112"/>
                    <a:pt x="1124" y="112"/>
                  </a:cubicBezTo>
                  <a:cubicBezTo>
                    <a:pt x="1124" y="50"/>
                    <a:pt x="1073" y="0"/>
                    <a:pt x="1011" y="0"/>
                  </a:cubicBezTo>
                  <a:close/>
                  <a:moveTo>
                    <a:pt x="899" y="1910"/>
                  </a:moveTo>
                  <a:cubicBezTo>
                    <a:pt x="225" y="1910"/>
                    <a:pt x="225" y="1910"/>
                    <a:pt x="225" y="1910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19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10">
              <a:extLst>
                <a:ext uri="{FF2B5EF4-FFF2-40B4-BE49-F238E27FC236}">
                  <a16:creationId xmlns:a16="http://schemas.microsoft.com/office/drawing/2014/main" id="{A92E8174-E6D5-4220-9070-B49E6E5F8B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136692" y="5300663"/>
              <a:ext cx="576262" cy="1557338"/>
            </a:xfrm>
            <a:custGeom>
              <a:avLst/>
              <a:gdLst>
                <a:gd name="T0" fmla="*/ 1011 w 1123"/>
                <a:gd name="T1" fmla="*/ 0 h 3032"/>
                <a:gd name="T2" fmla="*/ 1011 w 1123"/>
                <a:gd name="T3" fmla="*/ 0 h 3032"/>
                <a:gd name="T4" fmla="*/ 112 w 1123"/>
                <a:gd name="T5" fmla="*/ 0 h 3032"/>
                <a:gd name="T6" fmla="*/ 0 w 1123"/>
                <a:gd name="T7" fmla="*/ 112 h 3032"/>
                <a:gd name="T8" fmla="*/ 0 w 1123"/>
                <a:gd name="T9" fmla="*/ 112 h 3032"/>
                <a:gd name="T10" fmla="*/ 0 w 1123"/>
                <a:gd name="T11" fmla="*/ 2920 h 3032"/>
                <a:gd name="T12" fmla="*/ 112 w 1123"/>
                <a:gd name="T13" fmla="*/ 3032 h 3032"/>
                <a:gd name="T14" fmla="*/ 112 w 1123"/>
                <a:gd name="T15" fmla="*/ 3032 h 3032"/>
                <a:gd name="T16" fmla="*/ 1011 w 1123"/>
                <a:gd name="T17" fmla="*/ 3032 h 3032"/>
                <a:gd name="T18" fmla="*/ 1123 w 1123"/>
                <a:gd name="T19" fmla="*/ 2920 h 3032"/>
                <a:gd name="T20" fmla="*/ 1123 w 1123"/>
                <a:gd name="T21" fmla="*/ 2920 h 3032"/>
                <a:gd name="T22" fmla="*/ 1123 w 1123"/>
                <a:gd name="T23" fmla="*/ 112 h 3032"/>
                <a:gd name="T24" fmla="*/ 1011 w 1123"/>
                <a:gd name="T25" fmla="*/ 0 h 3032"/>
                <a:gd name="T26" fmla="*/ 898 w 1123"/>
                <a:gd name="T27" fmla="*/ 2808 h 3032"/>
                <a:gd name="T28" fmla="*/ 224 w 1123"/>
                <a:gd name="T29" fmla="*/ 2808 h 3032"/>
                <a:gd name="T30" fmla="*/ 224 w 1123"/>
                <a:gd name="T31" fmla="*/ 224 h 3032"/>
                <a:gd name="T32" fmla="*/ 898 w 1123"/>
                <a:gd name="T33" fmla="*/ 224 h 3032"/>
                <a:gd name="T34" fmla="*/ 898 w 1123"/>
                <a:gd name="T35" fmla="*/ 2808 h 3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03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920"/>
                    <a:pt x="0" y="2920"/>
                    <a:pt x="0" y="2920"/>
                  </a:cubicBezTo>
                  <a:cubicBezTo>
                    <a:pt x="0" y="2982"/>
                    <a:pt x="50" y="3032"/>
                    <a:pt x="112" y="3032"/>
                  </a:cubicBezTo>
                  <a:cubicBezTo>
                    <a:pt x="112" y="3032"/>
                    <a:pt x="112" y="3032"/>
                    <a:pt x="112" y="3032"/>
                  </a:cubicBezTo>
                  <a:cubicBezTo>
                    <a:pt x="1011" y="3032"/>
                    <a:pt x="1011" y="3032"/>
                    <a:pt x="1011" y="3032"/>
                  </a:cubicBezTo>
                  <a:cubicBezTo>
                    <a:pt x="1073" y="3032"/>
                    <a:pt x="1123" y="2982"/>
                    <a:pt x="1123" y="2920"/>
                  </a:cubicBezTo>
                  <a:cubicBezTo>
                    <a:pt x="1123" y="2920"/>
                    <a:pt x="1123" y="2920"/>
                    <a:pt x="1123" y="292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2808"/>
                  </a:moveTo>
                  <a:cubicBezTo>
                    <a:pt x="224" y="2808"/>
                    <a:pt x="224" y="2808"/>
                    <a:pt x="224" y="28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280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11">
              <a:extLst>
                <a:ext uri="{FF2B5EF4-FFF2-40B4-BE49-F238E27FC236}">
                  <a16:creationId xmlns:a16="http://schemas.microsoft.com/office/drawing/2014/main" id="{28390D92-C6A8-4A2C-A64C-4BCC0A1BAC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44542" y="5589588"/>
              <a:ext cx="576262" cy="1268413"/>
            </a:xfrm>
            <a:custGeom>
              <a:avLst/>
              <a:gdLst>
                <a:gd name="T0" fmla="*/ 1011 w 1123"/>
                <a:gd name="T1" fmla="*/ 0 h 2471"/>
                <a:gd name="T2" fmla="*/ 1011 w 1123"/>
                <a:gd name="T3" fmla="*/ 0 h 2471"/>
                <a:gd name="T4" fmla="*/ 112 w 1123"/>
                <a:gd name="T5" fmla="*/ 0 h 2471"/>
                <a:gd name="T6" fmla="*/ 0 w 1123"/>
                <a:gd name="T7" fmla="*/ 112 h 2471"/>
                <a:gd name="T8" fmla="*/ 0 w 1123"/>
                <a:gd name="T9" fmla="*/ 112 h 2471"/>
                <a:gd name="T10" fmla="*/ 0 w 1123"/>
                <a:gd name="T11" fmla="*/ 2359 h 2471"/>
                <a:gd name="T12" fmla="*/ 112 w 1123"/>
                <a:gd name="T13" fmla="*/ 2471 h 2471"/>
                <a:gd name="T14" fmla="*/ 112 w 1123"/>
                <a:gd name="T15" fmla="*/ 2471 h 2471"/>
                <a:gd name="T16" fmla="*/ 1011 w 1123"/>
                <a:gd name="T17" fmla="*/ 2471 h 2471"/>
                <a:gd name="T18" fmla="*/ 1123 w 1123"/>
                <a:gd name="T19" fmla="*/ 2359 h 2471"/>
                <a:gd name="T20" fmla="*/ 1123 w 1123"/>
                <a:gd name="T21" fmla="*/ 2359 h 2471"/>
                <a:gd name="T22" fmla="*/ 1123 w 1123"/>
                <a:gd name="T23" fmla="*/ 112 h 2471"/>
                <a:gd name="T24" fmla="*/ 1011 w 1123"/>
                <a:gd name="T25" fmla="*/ 0 h 2471"/>
                <a:gd name="T26" fmla="*/ 899 w 1123"/>
                <a:gd name="T27" fmla="*/ 2247 h 2471"/>
                <a:gd name="T28" fmla="*/ 225 w 1123"/>
                <a:gd name="T29" fmla="*/ 2247 h 2471"/>
                <a:gd name="T30" fmla="*/ 225 w 1123"/>
                <a:gd name="T31" fmla="*/ 225 h 2471"/>
                <a:gd name="T32" fmla="*/ 899 w 1123"/>
                <a:gd name="T33" fmla="*/ 225 h 2471"/>
                <a:gd name="T34" fmla="*/ 899 w 1123"/>
                <a:gd name="T35" fmla="*/ 2247 h 2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2471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2359"/>
                    <a:pt x="0" y="2359"/>
                    <a:pt x="0" y="2359"/>
                  </a:cubicBezTo>
                  <a:cubicBezTo>
                    <a:pt x="0" y="2421"/>
                    <a:pt x="50" y="2471"/>
                    <a:pt x="112" y="2471"/>
                  </a:cubicBezTo>
                  <a:cubicBezTo>
                    <a:pt x="112" y="2471"/>
                    <a:pt x="112" y="2471"/>
                    <a:pt x="112" y="2471"/>
                  </a:cubicBezTo>
                  <a:cubicBezTo>
                    <a:pt x="1011" y="2471"/>
                    <a:pt x="1011" y="2471"/>
                    <a:pt x="1011" y="2471"/>
                  </a:cubicBezTo>
                  <a:cubicBezTo>
                    <a:pt x="1073" y="2471"/>
                    <a:pt x="1123" y="2421"/>
                    <a:pt x="1123" y="2359"/>
                  </a:cubicBezTo>
                  <a:cubicBezTo>
                    <a:pt x="1123" y="2359"/>
                    <a:pt x="1123" y="2359"/>
                    <a:pt x="1123" y="2359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9" y="2247"/>
                  </a:moveTo>
                  <a:cubicBezTo>
                    <a:pt x="225" y="2247"/>
                    <a:pt x="225" y="2247"/>
                    <a:pt x="225" y="2247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22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12">
              <a:extLst>
                <a:ext uri="{FF2B5EF4-FFF2-40B4-BE49-F238E27FC236}">
                  <a16:creationId xmlns:a16="http://schemas.microsoft.com/office/drawing/2014/main" id="{7D27C845-CBE7-4156-8521-ACB929FE569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53980" y="4897438"/>
              <a:ext cx="576262" cy="1960563"/>
            </a:xfrm>
            <a:custGeom>
              <a:avLst/>
              <a:gdLst>
                <a:gd name="T0" fmla="*/ 1011 w 1123"/>
                <a:gd name="T1" fmla="*/ 0 h 3819"/>
                <a:gd name="T2" fmla="*/ 1011 w 1123"/>
                <a:gd name="T3" fmla="*/ 0 h 3819"/>
                <a:gd name="T4" fmla="*/ 113 w 1123"/>
                <a:gd name="T5" fmla="*/ 0 h 3819"/>
                <a:gd name="T6" fmla="*/ 0 w 1123"/>
                <a:gd name="T7" fmla="*/ 113 h 3819"/>
                <a:gd name="T8" fmla="*/ 0 w 1123"/>
                <a:gd name="T9" fmla="*/ 113 h 3819"/>
                <a:gd name="T10" fmla="*/ 0 w 1123"/>
                <a:gd name="T11" fmla="*/ 3707 h 3819"/>
                <a:gd name="T12" fmla="*/ 112 w 1123"/>
                <a:gd name="T13" fmla="*/ 3819 h 3819"/>
                <a:gd name="T14" fmla="*/ 113 w 1123"/>
                <a:gd name="T15" fmla="*/ 3819 h 3819"/>
                <a:gd name="T16" fmla="*/ 1011 w 1123"/>
                <a:gd name="T17" fmla="*/ 3819 h 3819"/>
                <a:gd name="T18" fmla="*/ 1123 w 1123"/>
                <a:gd name="T19" fmla="*/ 3707 h 3819"/>
                <a:gd name="T20" fmla="*/ 1123 w 1123"/>
                <a:gd name="T21" fmla="*/ 3707 h 3819"/>
                <a:gd name="T22" fmla="*/ 1123 w 1123"/>
                <a:gd name="T23" fmla="*/ 113 h 3819"/>
                <a:gd name="T24" fmla="*/ 1011 w 1123"/>
                <a:gd name="T25" fmla="*/ 0 h 3819"/>
                <a:gd name="T26" fmla="*/ 899 w 1123"/>
                <a:gd name="T27" fmla="*/ 3595 h 3819"/>
                <a:gd name="T28" fmla="*/ 225 w 1123"/>
                <a:gd name="T29" fmla="*/ 3595 h 3819"/>
                <a:gd name="T30" fmla="*/ 225 w 1123"/>
                <a:gd name="T31" fmla="*/ 225 h 3819"/>
                <a:gd name="T32" fmla="*/ 899 w 1123"/>
                <a:gd name="T33" fmla="*/ 225 h 3819"/>
                <a:gd name="T34" fmla="*/ 899 w 1123"/>
                <a:gd name="T35" fmla="*/ 3595 h 3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3819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50" y="0"/>
                    <a:pt x="0" y="51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3707"/>
                    <a:pt x="0" y="3707"/>
                    <a:pt x="0" y="3707"/>
                  </a:cubicBezTo>
                  <a:cubicBezTo>
                    <a:pt x="0" y="3769"/>
                    <a:pt x="50" y="3819"/>
                    <a:pt x="112" y="3819"/>
                  </a:cubicBezTo>
                  <a:cubicBezTo>
                    <a:pt x="112" y="3819"/>
                    <a:pt x="112" y="3819"/>
                    <a:pt x="113" y="3819"/>
                  </a:cubicBezTo>
                  <a:cubicBezTo>
                    <a:pt x="1011" y="3819"/>
                    <a:pt x="1011" y="3819"/>
                    <a:pt x="1011" y="3819"/>
                  </a:cubicBezTo>
                  <a:cubicBezTo>
                    <a:pt x="1073" y="3819"/>
                    <a:pt x="1123" y="3769"/>
                    <a:pt x="1123" y="3707"/>
                  </a:cubicBezTo>
                  <a:cubicBezTo>
                    <a:pt x="1123" y="3707"/>
                    <a:pt x="1123" y="3707"/>
                    <a:pt x="1123" y="3707"/>
                  </a:cubicBezTo>
                  <a:cubicBezTo>
                    <a:pt x="1123" y="113"/>
                    <a:pt x="1123" y="113"/>
                    <a:pt x="1123" y="113"/>
                  </a:cubicBezTo>
                  <a:cubicBezTo>
                    <a:pt x="1123" y="51"/>
                    <a:pt x="1073" y="0"/>
                    <a:pt x="1011" y="0"/>
                  </a:cubicBezTo>
                  <a:close/>
                  <a:moveTo>
                    <a:pt x="899" y="3595"/>
                  </a:moveTo>
                  <a:cubicBezTo>
                    <a:pt x="225" y="3595"/>
                    <a:pt x="225" y="3595"/>
                    <a:pt x="225" y="3595"/>
                  </a:cubicBezTo>
                  <a:cubicBezTo>
                    <a:pt x="225" y="225"/>
                    <a:pt x="225" y="225"/>
                    <a:pt x="225" y="225"/>
                  </a:cubicBezTo>
                  <a:cubicBezTo>
                    <a:pt x="899" y="225"/>
                    <a:pt x="899" y="225"/>
                    <a:pt x="899" y="225"/>
                  </a:cubicBezTo>
                  <a:lnTo>
                    <a:pt x="899" y="359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13">
              <a:extLst>
                <a:ext uri="{FF2B5EF4-FFF2-40B4-BE49-F238E27FC236}">
                  <a16:creationId xmlns:a16="http://schemas.microsoft.com/office/drawing/2014/main" id="{88EDB3AB-D6EA-4EC3-96D3-08A9E47A2C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7254" y="6051550"/>
              <a:ext cx="576262" cy="806450"/>
            </a:xfrm>
            <a:custGeom>
              <a:avLst/>
              <a:gdLst>
                <a:gd name="T0" fmla="*/ 1011 w 1123"/>
                <a:gd name="T1" fmla="*/ 0 h 1572"/>
                <a:gd name="T2" fmla="*/ 1011 w 1123"/>
                <a:gd name="T3" fmla="*/ 0 h 1572"/>
                <a:gd name="T4" fmla="*/ 112 w 1123"/>
                <a:gd name="T5" fmla="*/ 0 h 1572"/>
                <a:gd name="T6" fmla="*/ 0 w 1123"/>
                <a:gd name="T7" fmla="*/ 112 h 1572"/>
                <a:gd name="T8" fmla="*/ 0 w 1123"/>
                <a:gd name="T9" fmla="*/ 112 h 1572"/>
                <a:gd name="T10" fmla="*/ 0 w 1123"/>
                <a:gd name="T11" fmla="*/ 1460 h 1572"/>
                <a:gd name="T12" fmla="*/ 112 w 1123"/>
                <a:gd name="T13" fmla="*/ 1572 h 1572"/>
                <a:gd name="T14" fmla="*/ 112 w 1123"/>
                <a:gd name="T15" fmla="*/ 1572 h 1572"/>
                <a:gd name="T16" fmla="*/ 1011 w 1123"/>
                <a:gd name="T17" fmla="*/ 1572 h 1572"/>
                <a:gd name="T18" fmla="*/ 1123 w 1123"/>
                <a:gd name="T19" fmla="*/ 1460 h 1572"/>
                <a:gd name="T20" fmla="*/ 1123 w 1123"/>
                <a:gd name="T21" fmla="*/ 1460 h 1572"/>
                <a:gd name="T22" fmla="*/ 1123 w 1123"/>
                <a:gd name="T23" fmla="*/ 112 h 1572"/>
                <a:gd name="T24" fmla="*/ 1011 w 1123"/>
                <a:gd name="T25" fmla="*/ 0 h 1572"/>
                <a:gd name="T26" fmla="*/ 898 w 1123"/>
                <a:gd name="T27" fmla="*/ 1348 h 1572"/>
                <a:gd name="T28" fmla="*/ 224 w 1123"/>
                <a:gd name="T29" fmla="*/ 1348 h 1572"/>
                <a:gd name="T30" fmla="*/ 224 w 1123"/>
                <a:gd name="T31" fmla="*/ 224 h 1572"/>
                <a:gd name="T32" fmla="*/ 898 w 1123"/>
                <a:gd name="T33" fmla="*/ 224 h 1572"/>
                <a:gd name="T34" fmla="*/ 898 w 1123"/>
                <a:gd name="T35" fmla="*/ 1348 h 15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23" h="1572">
                  <a:moveTo>
                    <a:pt x="1011" y="0"/>
                  </a:moveTo>
                  <a:cubicBezTo>
                    <a:pt x="1011" y="0"/>
                    <a:pt x="1011" y="0"/>
                    <a:pt x="1011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50" y="0"/>
                    <a:pt x="0" y="50"/>
                    <a:pt x="0" y="112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0" y="1460"/>
                    <a:pt x="0" y="1460"/>
                    <a:pt x="0" y="1460"/>
                  </a:cubicBezTo>
                  <a:cubicBezTo>
                    <a:pt x="0" y="1522"/>
                    <a:pt x="50" y="1572"/>
                    <a:pt x="112" y="1572"/>
                  </a:cubicBezTo>
                  <a:cubicBezTo>
                    <a:pt x="112" y="1572"/>
                    <a:pt x="112" y="1572"/>
                    <a:pt x="112" y="1572"/>
                  </a:cubicBezTo>
                  <a:cubicBezTo>
                    <a:pt x="1011" y="1572"/>
                    <a:pt x="1011" y="1572"/>
                    <a:pt x="1011" y="1572"/>
                  </a:cubicBezTo>
                  <a:cubicBezTo>
                    <a:pt x="1073" y="1572"/>
                    <a:pt x="1123" y="1522"/>
                    <a:pt x="1123" y="1460"/>
                  </a:cubicBezTo>
                  <a:cubicBezTo>
                    <a:pt x="1123" y="1460"/>
                    <a:pt x="1123" y="1460"/>
                    <a:pt x="1123" y="1460"/>
                  </a:cubicBezTo>
                  <a:cubicBezTo>
                    <a:pt x="1123" y="112"/>
                    <a:pt x="1123" y="112"/>
                    <a:pt x="1123" y="112"/>
                  </a:cubicBezTo>
                  <a:cubicBezTo>
                    <a:pt x="1123" y="50"/>
                    <a:pt x="1073" y="0"/>
                    <a:pt x="1011" y="0"/>
                  </a:cubicBezTo>
                  <a:close/>
                  <a:moveTo>
                    <a:pt x="898" y="1348"/>
                  </a:moveTo>
                  <a:cubicBezTo>
                    <a:pt x="224" y="1348"/>
                    <a:pt x="224" y="1348"/>
                    <a:pt x="224" y="134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898" y="224"/>
                    <a:pt x="898" y="224"/>
                    <a:pt x="898" y="224"/>
                  </a:cubicBezTo>
                  <a:lnTo>
                    <a:pt x="898" y="13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14">
              <a:extLst>
                <a:ext uri="{FF2B5EF4-FFF2-40B4-BE49-F238E27FC236}">
                  <a16:creationId xmlns:a16="http://schemas.microsoft.com/office/drawing/2014/main" id="{ABC796B7-5579-44E6-BD6D-71B901B64A4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04680" y="3397250"/>
              <a:ext cx="3463924" cy="2019300"/>
            </a:xfrm>
            <a:custGeom>
              <a:avLst/>
              <a:gdLst>
                <a:gd name="T0" fmla="*/ 6712 w 6753"/>
                <a:gd name="T1" fmla="*/ 2463 h 3932"/>
                <a:gd name="T2" fmla="*/ 6688 w 6753"/>
                <a:gd name="T3" fmla="*/ 2442 h 3932"/>
                <a:gd name="T4" fmla="*/ 6238 w 6753"/>
                <a:gd name="T5" fmla="*/ 2153 h 3932"/>
                <a:gd name="T6" fmla="*/ 6083 w 6753"/>
                <a:gd name="T7" fmla="*/ 2187 h 3932"/>
                <a:gd name="T8" fmla="*/ 6065 w 6753"/>
                <a:gd name="T9" fmla="*/ 2247 h 3932"/>
                <a:gd name="T10" fmla="*/ 6065 w 6753"/>
                <a:gd name="T11" fmla="*/ 2472 h 3932"/>
                <a:gd name="T12" fmla="*/ 5676 w 6753"/>
                <a:gd name="T13" fmla="*/ 2472 h 3932"/>
                <a:gd name="T14" fmla="*/ 4811 w 6753"/>
                <a:gd name="T15" fmla="*/ 1174 h 3932"/>
                <a:gd name="T16" fmla="*/ 4648 w 6753"/>
                <a:gd name="T17" fmla="*/ 1150 h 3932"/>
                <a:gd name="T18" fmla="*/ 4624 w 6753"/>
                <a:gd name="T19" fmla="*/ 1174 h 3932"/>
                <a:gd name="T20" fmla="*/ 3391 w 6753"/>
                <a:gd name="T21" fmla="*/ 3023 h 3932"/>
                <a:gd name="T22" fmla="*/ 2125 w 6753"/>
                <a:gd name="T23" fmla="*/ 69 h 3932"/>
                <a:gd name="T24" fmla="*/ 2020 w 6753"/>
                <a:gd name="T25" fmla="*/ 1 h 3932"/>
                <a:gd name="T26" fmla="*/ 1917 w 6753"/>
                <a:gd name="T27" fmla="*/ 72 h 3932"/>
                <a:gd name="T28" fmla="*/ 485 w 6753"/>
                <a:gd name="T29" fmla="*/ 3708 h 3932"/>
                <a:gd name="T30" fmla="*/ 0 w 6753"/>
                <a:gd name="T31" fmla="*/ 3708 h 3932"/>
                <a:gd name="T32" fmla="*/ 0 w 6753"/>
                <a:gd name="T33" fmla="*/ 3932 h 3932"/>
                <a:gd name="T34" fmla="*/ 562 w 6753"/>
                <a:gd name="T35" fmla="*/ 3932 h 3932"/>
                <a:gd name="T36" fmla="*/ 666 w 6753"/>
                <a:gd name="T37" fmla="*/ 3861 h 3932"/>
                <a:gd name="T38" fmla="*/ 2026 w 6753"/>
                <a:gd name="T39" fmla="*/ 409 h 3932"/>
                <a:gd name="T40" fmla="*/ 3266 w 6753"/>
                <a:gd name="T41" fmla="*/ 3302 h 3932"/>
                <a:gd name="T42" fmla="*/ 3414 w 6753"/>
                <a:gd name="T43" fmla="*/ 3362 h 3932"/>
                <a:gd name="T44" fmla="*/ 3463 w 6753"/>
                <a:gd name="T45" fmla="*/ 3321 h 3932"/>
                <a:gd name="T46" fmla="*/ 4717 w 6753"/>
                <a:gd name="T47" fmla="*/ 1439 h 3932"/>
                <a:gd name="T48" fmla="*/ 5523 w 6753"/>
                <a:gd name="T49" fmla="*/ 2647 h 3932"/>
                <a:gd name="T50" fmla="*/ 5616 w 6753"/>
                <a:gd name="T51" fmla="*/ 2697 h 3932"/>
                <a:gd name="T52" fmla="*/ 6065 w 6753"/>
                <a:gd name="T53" fmla="*/ 2697 h 3932"/>
                <a:gd name="T54" fmla="*/ 6065 w 6753"/>
                <a:gd name="T55" fmla="*/ 2921 h 3932"/>
                <a:gd name="T56" fmla="*/ 6178 w 6753"/>
                <a:gd name="T57" fmla="*/ 3034 h 3932"/>
                <a:gd name="T58" fmla="*/ 6251 w 6753"/>
                <a:gd name="T59" fmla="*/ 3007 h 3932"/>
                <a:gd name="T60" fmla="*/ 6700 w 6753"/>
                <a:gd name="T61" fmla="*/ 2621 h 3932"/>
                <a:gd name="T62" fmla="*/ 6712 w 6753"/>
                <a:gd name="T63" fmla="*/ 2463 h 3932"/>
                <a:gd name="T64" fmla="*/ 6290 w 6753"/>
                <a:gd name="T65" fmla="*/ 2677 h 3932"/>
                <a:gd name="T66" fmla="*/ 6290 w 6753"/>
                <a:gd name="T67" fmla="*/ 2453 h 3932"/>
                <a:gd name="T68" fmla="*/ 6439 w 6753"/>
                <a:gd name="T69" fmla="*/ 2549 h 3932"/>
                <a:gd name="T70" fmla="*/ 6290 w 6753"/>
                <a:gd name="T71" fmla="*/ 2677 h 3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6753" h="3932">
                  <a:moveTo>
                    <a:pt x="6712" y="2463"/>
                  </a:moveTo>
                  <a:cubicBezTo>
                    <a:pt x="6705" y="2455"/>
                    <a:pt x="6697" y="2448"/>
                    <a:pt x="6688" y="2442"/>
                  </a:cubicBezTo>
                  <a:cubicBezTo>
                    <a:pt x="6238" y="2153"/>
                    <a:pt x="6238" y="2153"/>
                    <a:pt x="6238" y="2153"/>
                  </a:cubicBezTo>
                  <a:cubicBezTo>
                    <a:pt x="6186" y="2119"/>
                    <a:pt x="6117" y="2134"/>
                    <a:pt x="6083" y="2187"/>
                  </a:cubicBezTo>
                  <a:cubicBezTo>
                    <a:pt x="6071" y="2205"/>
                    <a:pt x="6065" y="2226"/>
                    <a:pt x="6065" y="2247"/>
                  </a:cubicBezTo>
                  <a:cubicBezTo>
                    <a:pt x="6065" y="2472"/>
                    <a:pt x="6065" y="2472"/>
                    <a:pt x="6065" y="2472"/>
                  </a:cubicBezTo>
                  <a:cubicBezTo>
                    <a:pt x="5676" y="2472"/>
                    <a:pt x="5676" y="2472"/>
                    <a:pt x="5676" y="2472"/>
                  </a:cubicBezTo>
                  <a:cubicBezTo>
                    <a:pt x="4811" y="1174"/>
                    <a:pt x="4811" y="1174"/>
                    <a:pt x="4811" y="1174"/>
                  </a:cubicBezTo>
                  <a:cubicBezTo>
                    <a:pt x="4772" y="1123"/>
                    <a:pt x="4699" y="1112"/>
                    <a:pt x="4648" y="1150"/>
                  </a:cubicBezTo>
                  <a:cubicBezTo>
                    <a:pt x="4639" y="1157"/>
                    <a:pt x="4631" y="1165"/>
                    <a:pt x="4624" y="1174"/>
                  </a:cubicBezTo>
                  <a:cubicBezTo>
                    <a:pt x="3391" y="3023"/>
                    <a:pt x="3391" y="3023"/>
                    <a:pt x="3391" y="3023"/>
                  </a:cubicBezTo>
                  <a:cubicBezTo>
                    <a:pt x="2125" y="69"/>
                    <a:pt x="2125" y="69"/>
                    <a:pt x="2125" y="69"/>
                  </a:cubicBezTo>
                  <a:cubicBezTo>
                    <a:pt x="2107" y="27"/>
                    <a:pt x="2066" y="0"/>
                    <a:pt x="2020" y="1"/>
                  </a:cubicBezTo>
                  <a:cubicBezTo>
                    <a:pt x="1975" y="2"/>
                    <a:pt x="1934" y="30"/>
                    <a:pt x="1917" y="72"/>
                  </a:cubicBezTo>
                  <a:cubicBezTo>
                    <a:pt x="485" y="3708"/>
                    <a:pt x="485" y="3708"/>
                    <a:pt x="485" y="3708"/>
                  </a:cubicBezTo>
                  <a:cubicBezTo>
                    <a:pt x="0" y="3708"/>
                    <a:pt x="0" y="3708"/>
                    <a:pt x="0" y="3708"/>
                  </a:cubicBezTo>
                  <a:cubicBezTo>
                    <a:pt x="0" y="3932"/>
                    <a:pt x="0" y="3932"/>
                    <a:pt x="0" y="3932"/>
                  </a:cubicBezTo>
                  <a:cubicBezTo>
                    <a:pt x="562" y="3932"/>
                    <a:pt x="562" y="3932"/>
                    <a:pt x="562" y="3932"/>
                  </a:cubicBezTo>
                  <a:cubicBezTo>
                    <a:pt x="608" y="3932"/>
                    <a:pt x="649" y="3904"/>
                    <a:pt x="666" y="3861"/>
                  </a:cubicBezTo>
                  <a:cubicBezTo>
                    <a:pt x="2026" y="409"/>
                    <a:pt x="2026" y="409"/>
                    <a:pt x="2026" y="409"/>
                  </a:cubicBezTo>
                  <a:cubicBezTo>
                    <a:pt x="3266" y="3302"/>
                    <a:pt x="3266" y="3302"/>
                    <a:pt x="3266" y="3302"/>
                  </a:cubicBezTo>
                  <a:cubicBezTo>
                    <a:pt x="3291" y="3360"/>
                    <a:pt x="3357" y="3386"/>
                    <a:pt x="3414" y="3362"/>
                  </a:cubicBezTo>
                  <a:cubicBezTo>
                    <a:pt x="3434" y="3353"/>
                    <a:pt x="3451" y="3339"/>
                    <a:pt x="3463" y="3321"/>
                  </a:cubicBezTo>
                  <a:cubicBezTo>
                    <a:pt x="4717" y="1439"/>
                    <a:pt x="4717" y="1439"/>
                    <a:pt x="4717" y="1439"/>
                  </a:cubicBezTo>
                  <a:cubicBezTo>
                    <a:pt x="5523" y="2647"/>
                    <a:pt x="5523" y="2647"/>
                    <a:pt x="5523" y="2647"/>
                  </a:cubicBezTo>
                  <a:cubicBezTo>
                    <a:pt x="5543" y="2678"/>
                    <a:pt x="5578" y="2697"/>
                    <a:pt x="5616" y="2697"/>
                  </a:cubicBezTo>
                  <a:cubicBezTo>
                    <a:pt x="6065" y="2697"/>
                    <a:pt x="6065" y="2697"/>
                    <a:pt x="6065" y="2697"/>
                  </a:cubicBezTo>
                  <a:cubicBezTo>
                    <a:pt x="6065" y="2921"/>
                    <a:pt x="6065" y="2921"/>
                    <a:pt x="6065" y="2921"/>
                  </a:cubicBezTo>
                  <a:cubicBezTo>
                    <a:pt x="6065" y="2983"/>
                    <a:pt x="6116" y="3034"/>
                    <a:pt x="6178" y="3034"/>
                  </a:cubicBezTo>
                  <a:cubicBezTo>
                    <a:pt x="6204" y="3034"/>
                    <a:pt x="6230" y="3024"/>
                    <a:pt x="6251" y="3007"/>
                  </a:cubicBezTo>
                  <a:cubicBezTo>
                    <a:pt x="6700" y="2621"/>
                    <a:pt x="6700" y="2621"/>
                    <a:pt x="6700" y="2621"/>
                  </a:cubicBezTo>
                  <a:cubicBezTo>
                    <a:pt x="6747" y="2581"/>
                    <a:pt x="6753" y="2510"/>
                    <a:pt x="6712" y="2463"/>
                  </a:cubicBezTo>
                  <a:close/>
                  <a:moveTo>
                    <a:pt x="6290" y="2677"/>
                  </a:moveTo>
                  <a:cubicBezTo>
                    <a:pt x="6290" y="2453"/>
                    <a:pt x="6290" y="2453"/>
                    <a:pt x="6290" y="2453"/>
                  </a:cubicBezTo>
                  <a:cubicBezTo>
                    <a:pt x="6439" y="2549"/>
                    <a:pt x="6439" y="2549"/>
                    <a:pt x="6439" y="2549"/>
                  </a:cubicBezTo>
                  <a:lnTo>
                    <a:pt x="6290" y="267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CC7751E-2D69-4202-BD56-BF4C077B24C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96955" y="283768"/>
            <a:ext cx="2834640" cy="472441"/>
          </a:xfrm>
          <a:prstGeom prst="rect">
            <a:avLst/>
          </a:prstGeom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E323E9BC-E4D2-B545-9600-E5185F1BA047}"/>
              </a:ext>
            </a:extLst>
          </p:cNvPr>
          <p:cNvSpPr txBox="1">
            <a:spLocks/>
          </p:cNvSpPr>
          <p:nvPr/>
        </p:nvSpPr>
        <p:spPr>
          <a:xfrm>
            <a:off x="464253" y="5397601"/>
            <a:ext cx="6900038" cy="874970"/>
          </a:xfrm>
          <a:prstGeom prst="rect">
            <a:avLst/>
          </a:prstGeom>
        </p:spPr>
        <p:txBody>
          <a:bodyPr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dirty="0">
                <a:solidFill>
                  <a:schemeClr val="tx1"/>
                </a:solidFill>
              </a:rPr>
              <a:t>OLLI – Rochester Institute of Technology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1800" dirty="0">
                <a:solidFill>
                  <a:schemeClr val="tx1"/>
                </a:solidFill>
              </a:rPr>
              <a:t>August 15, 2022</a:t>
            </a:r>
          </a:p>
        </p:txBody>
      </p:sp>
    </p:spTree>
    <p:extLst>
      <p:ext uri="{BB962C8B-B14F-4D97-AF65-F5344CB8AC3E}">
        <p14:creationId xmlns:p14="http://schemas.microsoft.com/office/powerpoint/2010/main" val="38009743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1BD8B-752D-28E8-5D52-63D9B6206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Ver</a:t>
            </a:r>
            <a:r>
              <a:rPr lang="en-US" dirty="0"/>
              <a:t>y Important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2EE442-D189-30CB-0BEE-26F349976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don’t want a carbon tax because it will increase prices.</a:t>
            </a:r>
          </a:p>
          <a:p>
            <a:endParaRPr lang="en-US" dirty="0"/>
          </a:p>
          <a:p>
            <a:r>
              <a:rPr lang="en-US" dirty="0"/>
              <a:t>Command and Control/Regulations:</a:t>
            </a:r>
          </a:p>
          <a:p>
            <a:pPr marL="914400" lvl="2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dirty="0"/>
              <a:t>			ALSO INCREASE PRICES!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E0AA3C-2CF5-D2E0-B93D-2287439C7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047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13194-55B4-334C-971E-64960461A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648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Exa</a:t>
            </a:r>
            <a:r>
              <a:rPr lang="en-US" dirty="0"/>
              <a:t>mples of Other Policies that Reduce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F305E-3692-584D-B3A2-CF6F571F6D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6822"/>
            <a:ext cx="10515600" cy="4785246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Research and development subsidies</a:t>
            </a:r>
          </a:p>
          <a:p>
            <a:pPr>
              <a:spcAft>
                <a:spcPts val="1000"/>
              </a:spcAft>
            </a:pPr>
            <a:r>
              <a:rPr lang="en-US" dirty="0"/>
              <a:t>Renewable energy mandates (e.g., renewable portfolio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Energy efficiency mandates and subsidies (e.g. CAFE fuel economy standards)</a:t>
            </a:r>
          </a:p>
          <a:p>
            <a:pPr>
              <a:spcAft>
                <a:spcPts val="1000"/>
              </a:spcAft>
            </a:pPr>
            <a:r>
              <a:rPr lang="en-US" dirty="0"/>
              <a:t>Grid / infrastructure improvements</a:t>
            </a:r>
          </a:p>
          <a:p>
            <a:pPr>
              <a:spcAft>
                <a:spcPts val="1000"/>
              </a:spcAft>
            </a:pPr>
            <a:r>
              <a:rPr lang="en-US" dirty="0"/>
              <a:t>Public transportation</a:t>
            </a:r>
          </a:p>
          <a:p>
            <a:r>
              <a:rPr lang="en-US" dirty="0"/>
              <a:t>Land use / zoning policies</a:t>
            </a:r>
          </a:p>
        </p:txBody>
      </p:sp>
    </p:spTree>
    <p:extLst>
      <p:ext uri="{BB962C8B-B14F-4D97-AF65-F5344CB8AC3E}">
        <p14:creationId xmlns:p14="http://schemas.microsoft.com/office/powerpoint/2010/main" val="110526867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9031" b="11687"/>
          <a:stretch/>
        </p:blipFill>
        <p:spPr>
          <a:xfrm>
            <a:off x="1484663" y="1765968"/>
            <a:ext cx="9279589" cy="445947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A04C7F1-76DE-B445-8ABA-65E6EC918EB5}"/>
              </a:ext>
            </a:extLst>
          </p:cNvPr>
          <p:cNvSpPr txBox="1"/>
          <p:nvPr/>
        </p:nvSpPr>
        <p:spPr>
          <a:xfrm>
            <a:off x="3223572" y="6455165"/>
            <a:ext cx="42841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New Climate Economy Report, 2014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37DD0D7-9E1D-4216-99F4-14087A0A7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570" y="242133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Atla</a:t>
            </a:r>
            <a:r>
              <a:rPr lang="en-GB" dirty="0"/>
              <a:t>nta and Barcelona Have Similar Populations </a:t>
            </a:r>
            <a:br>
              <a:rPr lang="en-GB" dirty="0"/>
            </a:br>
            <a:r>
              <a:rPr lang="en-GB" dirty="0"/>
              <a:t>but Very Different Carbon Productivity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27BD23-E6B4-4608-882B-099395257CCA}"/>
              </a:ext>
            </a:extLst>
          </p:cNvPr>
          <p:cNvSpPr/>
          <p:nvPr/>
        </p:nvSpPr>
        <p:spPr>
          <a:xfrm>
            <a:off x="1730967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Atlanta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6CBFBA-21C1-4C95-B0B0-D6C92E47D6C2}"/>
              </a:ext>
            </a:extLst>
          </p:cNvPr>
          <p:cNvSpPr/>
          <p:nvPr/>
        </p:nvSpPr>
        <p:spPr>
          <a:xfrm>
            <a:off x="6198458" y="1663222"/>
            <a:ext cx="4347615" cy="431609"/>
          </a:xfrm>
          <a:prstGeom prst="rect">
            <a:avLst/>
          </a:prstGeom>
          <a:solidFill>
            <a:srgbClr val="0C4C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/>
              <a:t>Barcelona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5C1F1C7-9930-1984-FA9F-9E96D1CF8076}"/>
              </a:ext>
            </a:extLst>
          </p:cNvPr>
          <p:cNvSpPr/>
          <p:nvPr/>
        </p:nvSpPr>
        <p:spPr>
          <a:xfrm>
            <a:off x="1593669" y="5042263"/>
            <a:ext cx="8952404" cy="1183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78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CE1D4-8BB6-5117-2D09-80FF189D5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Infl</a:t>
            </a:r>
            <a:r>
              <a:rPr lang="en-US" dirty="0"/>
              <a:t>ation Reduction Act of 2022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71873-7BC6-E37B-E6FD-BD95701EEC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0730"/>
            <a:ext cx="10515600" cy="1250849"/>
          </a:xfrm>
        </p:spPr>
        <p:txBody>
          <a:bodyPr>
            <a:normAutofit/>
          </a:bodyPr>
          <a:lstStyle/>
          <a:p>
            <a:r>
              <a:rPr lang="en-US" dirty="0" err="1"/>
              <a:t>Pssssst</a:t>
            </a:r>
            <a:r>
              <a:rPr lang="en-US" dirty="0"/>
              <a:t>….  It’s not about reducing inflation, but that’s ok.</a:t>
            </a:r>
          </a:p>
          <a:p>
            <a:r>
              <a:rPr lang="en-US" dirty="0"/>
              <a:t>Major provisions include: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37319-A86A-4C48-D2EA-E6887BA57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53</a:t>
            </a:fld>
            <a:endParaRPr lang="en-GB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9CD734F6-72A9-78F7-5D7E-9061286ED1ED}"/>
              </a:ext>
            </a:extLst>
          </p:cNvPr>
          <p:cNvSpPr txBox="1">
            <a:spLocks/>
          </p:cNvSpPr>
          <p:nvPr/>
        </p:nvSpPr>
        <p:spPr>
          <a:xfrm>
            <a:off x="838200" y="2312126"/>
            <a:ext cx="5181600" cy="253717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/>
              <a:t>Clean Electricity Tax Credits</a:t>
            </a:r>
          </a:p>
          <a:p>
            <a:pPr lvl="1"/>
            <a:r>
              <a:rPr lang="en-US" dirty="0"/>
              <a:t>Funding Programs to Support Local Clean Investment</a:t>
            </a:r>
          </a:p>
          <a:p>
            <a:pPr lvl="1"/>
            <a:r>
              <a:rPr lang="en-US" dirty="0"/>
              <a:t>Clean Vehicles Incentives</a:t>
            </a: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FE952FA6-51AE-4E81-8164-080321D420AF}"/>
              </a:ext>
            </a:extLst>
          </p:cNvPr>
          <p:cNvSpPr txBox="1">
            <a:spLocks/>
          </p:cNvSpPr>
          <p:nvPr/>
        </p:nvSpPr>
        <p:spPr>
          <a:xfrm>
            <a:off x="6172200" y="2312126"/>
            <a:ext cx="5181600" cy="253717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US" dirty="0"/>
          </a:p>
          <a:p>
            <a:pPr lvl="1"/>
            <a:r>
              <a:rPr lang="en-US" dirty="0"/>
              <a:t>Agriculture and Conservation</a:t>
            </a:r>
          </a:p>
          <a:p>
            <a:pPr lvl="1"/>
            <a:r>
              <a:rPr lang="en-US" dirty="0"/>
              <a:t>Funding, Investments, and Incentives for Heavy Industry and Manufacturing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19FA7E-E5D1-A6D0-CBD3-C90C02AC7480}"/>
              </a:ext>
            </a:extLst>
          </p:cNvPr>
          <p:cNvSpPr txBox="1"/>
          <p:nvPr/>
        </p:nvSpPr>
        <p:spPr>
          <a:xfrm>
            <a:off x="4924698" y="6456851"/>
            <a:ext cx="67185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Source: https://</a:t>
            </a:r>
            <a:r>
              <a:rPr lang="en-US" sz="1200" dirty="0" err="1"/>
              <a:t>www.nrdc.org</a:t>
            </a:r>
            <a:r>
              <a:rPr lang="en-US" sz="1200" dirty="0"/>
              <a:t>/experts/</a:t>
            </a:r>
            <a:r>
              <a:rPr lang="en-US" sz="1200" dirty="0" err="1"/>
              <a:t>amanda</a:t>
            </a:r>
            <a:r>
              <a:rPr lang="en-US" sz="1200" dirty="0"/>
              <a:t>-levin/top-climate-elements-senate-budget-reconciliation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523F23-277E-F8FA-FF1E-DFD2DCBEA147}"/>
              </a:ext>
            </a:extLst>
          </p:cNvPr>
          <p:cNvSpPr txBox="1">
            <a:spLocks/>
          </p:cNvSpPr>
          <p:nvPr/>
        </p:nvSpPr>
        <p:spPr>
          <a:xfrm>
            <a:off x="838200" y="4897688"/>
            <a:ext cx="10515600" cy="1250849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1" kern="1200">
                <a:solidFill>
                  <a:srgbClr val="0C4C88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-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 typeface="Courier New" panose="02070309020205020404" pitchFamily="49" charset="0"/>
              <a:buChar char="o"/>
              <a:defRPr sz="24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2B414D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Result: Emissions reductions of 40% or more by 2030.</a:t>
            </a:r>
          </a:p>
        </p:txBody>
      </p:sp>
    </p:spTree>
    <p:extLst>
      <p:ext uri="{BB962C8B-B14F-4D97-AF65-F5344CB8AC3E}">
        <p14:creationId xmlns:p14="http://schemas.microsoft.com/office/powerpoint/2010/main" val="5189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Climate Change 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9185224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40EB2383-D6A7-3942-8DBF-49DFFB182FF9}"/>
              </a:ext>
            </a:extLst>
          </p:cNvPr>
          <p:cNvSpPr txBox="1"/>
          <p:nvPr/>
        </p:nvSpPr>
        <p:spPr>
          <a:xfrm>
            <a:off x="3290888" y="6447651"/>
            <a:ext cx="42148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2B414D"/>
                </a:solidFill>
              </a:rPr>
              <a:t>Source: World Bank Carbon - Pricing Dashboard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9B0F5-4827-43CB-A5BE-4C2C724DB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316" y="0"/>
            <a:ext cx="10515600" cy="1325563"/>
          </a:xfrm>
        </p:spPr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Inc</a:t>
            </a:r>
            <a:r>
              <a:rPr lang="en-GB" dirty="0"/>
              <a:t>entive-Based Climate Policies Right Now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103D48-BF30-4CFD-9000-6803DA4A48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711" y="954156"/>
            <a:ext cx="11456578" cy="544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1992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A2E6BBF-B3C8-4D38-A933-EA6A39C2C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0AF2601-D29A-4380-B3E8-35B029F93891}"/>
              </a:ext>
            </a:extLst>
          </p:cNvPr>
          <p:cNvSpPr txBox="1">
            <a:spLocks/>
          </p:cNvSpPr>
          <p:nvPr/>
        </p:nvSpPr>
        <p:spPr>
          <a:xfrm>
            <a:off x="6422231" y="1985749"/>
            <a:ext cx="3543300" cy="3712964"/>
          </a:xfrm>
          <a:prstGeom prst="roundRect">
            <a:avLst/>
          </a:prstGeom>
          <a:solidFill>
            <a:schemeClr val="accent2"/>
          </a:solidFill>
          <a:ln w="38100">
            <a:noFill/>
          </a:ln>
        </p:spPr>
        <p:txBody>
          <a:bodyPr wrap="square" lIns="182880" bIns="274320" rtlCol="0">
            <a:spAutoFit/>
          </a:bodyPr>
          <a:lstStyle/>
          <a:p>
            <a:r>
              <a:rPr lang="en-US" sz="11500" dirty="0">
                <a:solidFill>
                  <a:schemeClr val="bg1"/>
                </a:solidFill>
              </a:rPr>
              <a:t>0.7% </a:t>
            </a:r>
          </a:p>
          <a:p>
            <a:r>
              <a:rPr lang="en-US" sz="2800" dirty="0">
                <a:solidFill>
                  <a:schemeClr val="bg1"/>
                </a:solidFill>
              </a:rPr>
              <a:t>of global greenhouse gas emissions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2CFA8B-02A6-423D-8D34-E0CA11911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Cap and Trade System Since 2012</a:t>
            </a:r>
          </a:p>
        </p:txBody>
      </p:sp>
    </p:spTree>
    <p:extLst>
      <p:ext uri="{BB962C8B-B14F-4D97-AF65-F5344CB8AC3E}">
        <p14:creationId xmlns:p14="http://schemas.microsoft.com/office/powerpoint/2010/main" val="281570213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73C68F-EDD4-1641-A3B0-AD1612CA17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8313" y="1588509"/>
            <a:ext cx="4019861" cy="4602741"/>
          </a:xfrm>
          <a:prstGeom prst="rect">
            <a:avLst/>
          </a:prstGeom>
        </p:spPr>
      </p:pic>
      <p:sp>
        <p:nvSpPr>
          <p:cNvPr id="20" name="Title 19">
            <a:extLst>
              <a:ext uri="{FF2B5EF4-FFF2-40B4-BE49-F238E27FC236}">
                <a16:creationId xmlns:a16="http://schemas.microsoft.com/office/drawing/2014/main" id="{C29FB6AB-CED6-4966-95B7-18870AFF3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FFFFFF"/>
                </a:solidFill>
              </a:rPr>
              <a:t>Cal</a:t>
            </a:r>
            <a:r>
              <a:rPr lang="en-GB" dirty="0"/>
              <a:t>ifornia’s AB32: Global Warming Solutions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004941A-59DA-4C46-9598-FBF632E0F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8174" y="1325563"/>
            <a:ext cx="5957576" cy="5094287"/>
          </a:xfrm>
        </p:spPr>
        <p:txBody>
          <a:bodyPr>
            <a:normAutofit/>
          </a:bodyPr>
          <a:lstStyle/>
          <a:p>
            <a:r>
              <a:rPr lang="en-US" dirty="0"/>
              <a:t>California’s goals:</a:t>
            </a:r>
          </a:p>
          <a:p>
            <a:pPr lvl="1"/>
            <a:r>
              <a:rPr lang="en-US" dirty="0"/>
              <a:t>Reduce emissions to 1990 levels by 2020</a:t>
            </a:r>
          </a:p>
          <a:p>
            <a:pPr lvl="1"/>
            <a:r>
              <a:rPr lang="en-US" dirty="0"/>
              <a:t>An 80% reduction in emissions from 1990 levels by 2030</a:t>
            </a:r>
          </a:p>
          <a:p>
            <a:r>
              <a:rPr lang="en-US" dirty="0"/>
              <a:t>California’s Tools:</a:t>
            </a:r>
          </a:p>
          <a:p>
            <a:pPr lvl="1"/>
            <a:r>
              <a:rPr lang="en-US" dirty="0"/>
              <a:t>Cap and Trade</a:t>
            </a:r>
          </a:p>
          <a:p>
            <a:pPr lvl="1"/>
            <a:r>
              <a:rPr lang="en-US" dirty="0"/>
              <a:t>Renewable Portfolio Standard</a:t>
            </a:r>
          </a:p>
          <a:p>
            <a:pPr lvl="1"/>
            <a:r>
              <a:rPr lang="en-US" dirty="0"/>
              <a:t>Clean Cars Program</a:t>
            </a:r>
          </a:p>
          <a:p>
            <a:pPr lvl="1"/>
            <a:r>
              <a:rPr lang="en-US" dirty="0"/>
              <a:t>Low Carbon Fuel Standard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166643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30ABF91-03B8-40ED-A521-4EBA7EE05E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0233" y="1492627"/>
            <a:ext cx="9711534" cy="46257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B4A93C-331F-46E9-9DC7-94FB2BF18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Cha</a:t>
            </a:r>
            <a:r>
              <a:rPr lang="en-GB" dirty="0"/>
              <a:t>nge in California GDP, Population, and </a:t>
            </a:r>
            <a:br>
              <a:rPr lang="en-GB" dirty="0"/>
            </a:br>
            <a:r>
              <a:rPr lang="en-GB" dirty="0"/>
              <a:t>GHG Emissions since 2000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0625046-250D-9D42-9326-708D1424DDE7}"/>
              </a:ext>
            </a:extLst>
          </p:cNvPr>
          <p:cNvCxnSpPr>
            <a:cxnSpLocks/>
          </p:cNvCxnSpPr>
          <p:nvPr/>
        </p:nvCxnSpPr>
        <p:spPr>
          <a:xfrm flipV="1">
            <a:off x="6371833" y="1687606"/>
            <a:ext cx="0" cy="3819092"/>
          </a:xfrm>
          <a:prstGeom prst="line">
            <a:avLst/>
          </a:prstGeom>
          <a:ln w="635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D2C389B-A3DC-5F47-A23F-6846620B9C20}"/>
              </a:ext>
            </a:extLst>
          </p:cNvPr>
          <p:cNvSpPr txBox="1"/>
          <p:nvPr/>
        </p:nvSpPr>
        <p:spPr>
          <a:xfrm>
            <a:off x="5728232" y="1412032"/>
            <a:ext cx="15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 &amp; Trade -&gt;</a:t>
            </a:r>
          </a:p>
        </p:txBody>
      </p:sp>
    </p:spTree>
    <p:extLst>
      <p:ext uri="{BB962C8B-B14F-4D97-AF65-F5344CB8AC3E}">
        <p14:creationId xmlns:p14="http://schemas.microsoft.com/office/powerpoint/2010/main" val="32856602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9CF13-B8D5-4164-B051-E1F7334FAB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429" y="216007"/>
            <a:ext cx="10515600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Pro</a:t>
            </a:r>
            <a:r>
              <a:rPr lang="en-GB" dirty="0"/>
              <a:t>jected trends in California’s emissions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186232-8C6E-467F-91D4-2608D7482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1C2744-0E67-4E58-AE3D-9D80E50B4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59</a:t>
            </a:fld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B6DB02-87AA-455C-85DC-2F07A0E4E9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57" y="1312820"/>
            <a:ext cx="11263086" cy="469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060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29EAE-338F-5D4A-8C40-7C3D0FD4A3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Cre</a:t>
            </a:r>
            <a:r>
              <a:rPr lang="en-US" dirty="0"/>
              <a:t>dits and Disclaimer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C8CE3-22BA-E94A-B6AC-D79713820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This slide deck was authored by:</a:t>
            </a:r>
          </a:p>
          <a:p>
            <a:pPr lvl="1"/>
            <a:r>
              <a:rPr lang="en-US" dirty="0"/>
              <a:t>Shana McDermott, Trinity University</a:t>
            </a:r>
          </a:p>
          <a:p>
            <a:pPr lvl="1"/>
            <a:r>
              <a:rPr lang="en-US" dirty="0"/>
              <a:t>Sarah Jacobson, Williams College</a:t>
            </a:r>
          </a:p>
          <a:p>
            <a:pPr lvl="1"/>
            <a:r>
              <a:rPr lang="en-US" dirty="0"/>
              <a:t>Sharon </a:t>
            </a:r>
            <a:r>
              <a:rPr lang="en-US" dirty="0" err="1"/>
              <a:t>Shewmake</a:t>
            </a:r>
            <a:r>
              <a:rPr lang="en-US" dirty="0"/>
              <a:t>, Western Washington University</a:t>
            </a:r>
          </a:p>
          <a:p>
            <a:r>
              <a:rPr lang="en-US" dirty="0"/>
              <a:t>This slide deck was reviewed by:</a:t>
            </a:r>
          </a:p>
          <a:p>
            <a:pPr lvl="1"/>
            <a:r>
              <a:rPr lang="en-US" dirty="0"/>
              <a:t>Jason </a:t>
            </a:r>
            <a:r>
              <a:rPr lang="en-US" dirty="0" err="1"/>
              <a:t>Shogren</a:t>
            </a:r>
            <a:r>
              <a:rPr lang="en-US" dirty="0"/>
              <a:t>, University of Wyoming</a:t>
            </a:r>
          </a:p>
          <a:p>
            <a:pPr lvl="1"/>
            <a:r>
              <a:rPr lang="en-US" dirty="0"/>
              <a:t>Walter Thurman, North Carolina State University</a:t>
            </a:r>
          </a:p>
          <a:p>
            <a:r>
              <a:rPr lang="en-US" dirty="0"/>
              <a:t>Disclaimer</a:t>
            </a:r>
          </a:p>
          <a:p>
            <a:pPr lvl="1"/>
            <a:r>
              <a:rPr lang="en-US" dirty="0"/>
              <a:t>NEED presentations are designed to be nonpartisan.</a:t>
            </a:r>
          </a:p>
          <a:p>
            <a:pPr lvl="1"/>
            <a:r>
              <a:rPr lang="en-US" dirty="0"/>
              <a:t>It is, however, inevitable that the presenter will be asked for and will provide their own views.</a:t>
            </a:r>
          </a:p>
          <a:p>
            <a:pPr lvl="1"/>
            <a:r>
              <a:rPr lang="en-US" dirty="0"/>
              <a:t>Such views are those of the presenter and not necessarily those of the National Economic Education Delegation (NEED).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65FD2B-E0DC-B44E-B85B-3363DE712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03868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743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 Su</a:t>
            </a:r>
            <a:r>
              <a:rPr lang="en-US" dirty="0"/>
              <a:t>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70730"/>
            <a:ext cx="10722429" cy="4351338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dirty="0"/>
              <a:t>Climate change is real, is caused by human actions, and has impacts we’re already feeling.</a:t>
            </a:r>
          </a:p>
          <a:p>
            <a:pPr>
              <a:spcAft>
                <a:spcPts val="1000"/>
              </a:spcAft>
            </a:pPr>
            <a:r>
              <a:rPr lang="en-US" dirty="0"/>
              <a:t>This problem won’t solve itself; we need policy intervention, and fast.</a:t>
            </a:r>
          </a:p>
          <a:p>
            <a:pPr>
              <a:spcAft>
                <a:spcPts val="1000"/>
              </a:spcAft>
            </a:pPr>
            <a:r>
              <a:rPr lang="en-US" dirty="0"/>
              <a:t>Smart policy can reduce greenhouse gas emissions by the right amount and at the lowest possible cost.</a:t>
            </a:r>
          </a:p>
          <a:p>
            <a:pPr lvl="1">
              <a:spcAft>
                <a:spcPts val="1000"/>
              </a:spcAft>
            </a:pPr>
            <a:r>
              <a:rPr lang="en-US" dirty="0"/>
              <a:t>For example, cap and trade and emissions taxes!</a:t>
            </a:r>
          </a:p>
          <a:p>
            <a:pPr>
              <a:spcAft>
                <a:spcPts val="1000"/>
              </a:spcAft>
            </a:pPr>
            <a:r>
              <a:rPr lang="en-US" dirty="0"/>
              <a:t>We also need policies to help with adaptation and support those bearing the greatest damages.</a:t>
            </a:r>
          </a:p>
        </p:txBody>
      </p:sp>
    </p:spTree>
    <p:extLst>
      <p:ext uri="{BB962C8B-B14F-4D97-AF65-F5344CB8AC3E}">
        <p14:creationId xmlns:p14="http://schemas.microsoft.com/office/powerpoint/2010/main" val="86250174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3931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Aut</a:t>
            </a:r>
            <a:r>
              <a:rPr lang="en-US" dirty="0"/>
              <a:t>onomous Vehicles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23068" y="1790289"/>
            <a:ext cx="2821210" cy="18653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4342" y="18392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23068" y="4137910"/>
            <a:ext cx="2821210" cy="15877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4342" y="4088103"/>
            <a:ext cx="2821210" cy="18704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78702" y="2587635"/>
            <a:ext cx="2821210" cy="18913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BBB502FA-5A03-4D79-8C80-05E3F42D35F9}"/>
              </a:ext>
            </a:extLst>
          </p:cNvPr>
          <p:cNvGrpSpPr>
            <a:grpSpLocks/>
          </p:cNvGrpSpPr>
          <p:nvPr/>
        </p:nvGrpSpPr>
        <p:grpSpPr>
          <a:xfrm>
            <a:off x="2000250" y="1076083"/>
            <a:ext cx="8191500" cy="4730036"/>
            <a:chOff x="838200" y="593243"/>
            <a:chExt cx="9291612" cy="5365276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CE4CBB3-8473-437B-81F6-04677D6A9D2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362623" y="3566497"/>
              <a:ext cx="3462389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5AAC10-552D-405D-BCD3-D386DDE7C2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9635"/>
            <a:stretch/>
          </p:blipFill>
          <p:spPr>
            <a:xfrm>
              <a:off x="838200" y="3754507"/>
              <a:ext cx="3632204" cy="2204012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D5617708-354B-424B-8007-8DC3BE0B8C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823171" y="1074521"/>
              <a:ext cx="3491242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0EA90AD0-0B07-4EDD-BD4F-C06E14C19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6650534" y="593243"/>
              <a:ext cx="3479278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EB629BD4-42A9-4FC1-BF8F-8980DF585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29843" y="2412368"/>
              <a:ext cx="3231563" cy="230825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solidFill>
                <a:schemeClr val="accent1"/>
              </a:solidFill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5687065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84E189-2B23-2F41-BBEB-10A29FA49E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581" y="0"/>
            <a:ext cx="10515600" cy="1325563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Tha</a:t>
            </a:r>
            <a:r>
              <a:rPr lang="en-US" dirty="0"/>
              <a:t>nk you!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C9064E-051C-1042-85AE-F335B853A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662781"/>
            <a:ext cx="10515600" cy="562494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sz="6500" dirty="0"/>
              <a:t>Any Questions?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>
                <a:hlinkClick r:id="rId2"/>
              </a:rPr>
              <a:t>www.NEEDelegation.org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Jon D. </a:t>
            </a:r>
            <a:r>
              <a:rPr lang="en-US" dirty="0" err="1"/>
              <a:t>Haveman</a:t>
            </a:r>
            <a:endParaRPr lang="en-US" dirty="0"/>
          </a:p>
          <a:p>
            <a:pPr marL="0" indent="0" algn="ctr">
              <a:buNone/>
            </a:pPr>
            <a:r>
              <a:rPr lang="en-US" dirty="0" err="1"/>
              <a:t>Jon@NEEDelegation.org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Contact NEED: </a:t>
            </a:r>
            <a:r>
              <a:rPr lang="en-US" dirty="0">
                <a:hlinkClick r:id="rId3"/>
              </a:rPr>
              <a:t>info@NEEDelegation.org</a:t>
            </a: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Submit a testimonial:  </a:t>
            </a:r>
            <a:r>
              <a:rPr lang="en-US" u="sng" dirty="0">
                <a:hlinkClick r:id="rId4"/>
              </a:rPr>
              <a:t>www.NEEDelegation.org/testimonials.php</a:t>
            </a:r>
            <a:endParaRPr lang="en-US" u="sng" dirty="0"/>
          </a:p>
          <a:p>
            <a:pPr marL="0" indent="0" algn="ctr">
              <a:buNone/>
            </a:pPr>
            <a:endParaRPr lang="en-US" u="sng" dirty="0"/>
          </a:p>
          <a:p>
            <a:pPr marL="0" indent="0" algn="ctr">
              <a:buNone/>
            </a:pPr>
            <a:r>
              <a:rPr lang="en-US" dirty="0"/>
              <a:t>Become a Friend of NEED:  www.NEEDelegation.org/friend.php</a:t>
            </a:r>
          </a:p>
          <a:p>
            <a:pPr marL="0" indent="0" algn="ctr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2F218B-F99A-4145-A67C-DBBA7AD4E3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62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91317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208" y="0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Ou</a:t>
            </a:r>
            <a:r>
              <a:rPr lang="en-US" dirty="0"/>
              <a:t>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6272" y="1325563"/>
            <a:ext cx="6939455" cy="4351338"/>
          </a:xfrm>
        </p:spPr>
        <p:txBody>
          <a:bodyPr/>
          <a:lstStyle/>
          <a:p>
            <a:r>
              <a:rPr lang="en-US" dirty="0"/>
              <a:t>Economic Building Blocks</a:t>
            </a:r>
          </a:p>
          <a:p>
            <a:r>
              <a:rPr lang="en-US" dirty="0"/>
              <a:t>Climate Change</a:t>
            </a:r>
          </a:p>
          <a:p>
            <a:r>
              <a:rPr lang="en-US" dirty="0"/>
              <a:t>Impacts of Climate Change</a:t>
            </a:r>
          </a:p>
          <a:p>
            <a:r>
              <a:rPr lang="en-US" dirty="0"/>
              <a:t>Reducing Emissions</a:t>
            </a:r>
          </a:p>
          <a:p>
            <a:r>
              <a:rPr lang="en-US" dirty="0"/>
              <a:t>Climate Change Policy</a:t>
            </a:r>
          </a:p>
          <a:p>
            <a:r>
              <a:rPr lang="en-US" dirty="0"/>
              <a:t>Policy in Action</a:t>
            </a:r>
          </a:p>
        </p:txBody>
      </p:sp>
    </p:spTree>
    <p:extLst>
      <p:ext uri="{BB962C8B-B14F-4D97-AF65-F5344CB8AC3E}">
        <p14:creationId xmlns:p14="http://schemas.microsoft.com/office/powerpoint/2010/main" val="23764496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Economic Building Blocks</a:t>
            </a:r>
          </a:p>
        </p:txBody>
      </p:sp>
    </p:spTree>
    <p:extLst>
      <p:ext uri="{BB962C8B-B14F-4D97-AF65-F5344CB8AC3E}">
        <p14:creationId xmlns:p14="http://schemas.microsoft.com/office/powerpoint/2010/main" val="3108924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5D35-4703-864D-9026-5101C15A6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340" y="246487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 </a:t>
            </a:r>
            <a:r>
              <a:rPr lang="en-US" dirty="0">
                <a:solidFill>
                  <a:schemeClr val="bg1"/>
                </a:solidFill>
              </a:rPr>
              <a:t>Ho</a:t>
            </a:r>
            <a:r>
              <a:rPr lang="en-US" dirty="0"/>
              <a:t>w Can Economists Help </a:t>
            </a:r>
            <a:br>
              <a:rPr lang="en-US" dirty="0"/>
            </a:br>
            <a:r>
              <a:rPr lang="en-US" dirty="0"/>
              <a:t>Fight Climate Change?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97A826-7BC4-C049-BD3C-FBC1D3B33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/>
              <a:t>By assessing behavioral reactions to climate change.</a:t>
            </a:r>
          </a:p>
          <a:p>
            <a:pPr>
              <a:spcAft>
                <a:spcPts val="1000"/>
              </a:spcAft>
            </a:pPr>
            <a:r>
              <a:rPr lang="en-US" dirty="0"/>
              <a:t>By measuring climate change damages and estimating the costs of fighting climate change.</a:t>
            </a:r>
          </a:p>
          <a:p>
            <a:r>
              <a:rPr lang="en-US" dirty="0"/>
              <a:t>By designing smart policies that minimize costs to society.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5F48B5-2E56-B743-B7EB-CDBC4806E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085D5-EC86-4F6A-B501-C1359CB3911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53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15430</TotalTime>
  <Words>2844</Words>
  <Application>Microsoft Macintosh PowerPoint</Application>
  <PresentationFormat>Widescreen</PresentationFormat>
  <Paragraphs>403</Paragraphs>
  <Slides>62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6" baseType="lpstr">
      <vt:lpstr>Arial</vt:lpstr>
      <vt:lpstr>Calibri</vt:lpstr>
      <vt:lpstr>Courier New</vt:lpstr>
      <vt:lpstr>Custom Design</vt:lpstr>
      <vt:lpstr>PowerPoint Presentation</vt:lpstr>
      <vt:lpstr> Available NEED Topics Include:</vt:lpstr>
      <vt:lpstr> Course Outline</vt:lpstr>
      <vt:lpstr>Submitting Questions</vt:lpstr>
      <vt:lpstr>Climate Change Economics Jon Haveman, Ph.D. NEED</vt:lpstr>
      <vt:lpstr>Credits and Disclaimer</vt:lpstr>
      <vt:lpstr>Outline</vt:lpstr>
      <vt:lpstr>Economic Building Blocks</vt:lpstr>
      <vt:lpstr> How Can Economists Help  Fight Climate Change?</vt:lpstr>
      <vt:lpstr>Econ 101: When Everything Is Simple,  No Regulation Is Needed for Efficiency</vt:lpstr>
      <vt:lpstr>When Our Decisions Affect Others,  We Need Regulation</vt:lpstr>
      <vt:lpstr> How Economists Decide How Much to Fight  Climate Change: Cost Benefit Analysis</vt:lpstr>
      <vt:lpstr>Cost-Benefit Analysis of  Fighting Climate Change</vt:lpstr>
      <vt:lpstr>Climate Change</vt:lpstr>
      <vt:lpstr>  A  Climate Change Ladder</vt:lpstr>
      <vt:lpstr>The Atmospheric Greenhouse Effect</vt:lpstr>
      <vt:lpstr> Atmospheric CO2 Concentrations Up To Now</vt:lpstr>
      <vt:lpstr>Greenhouse Gas Emissions 1990-2019</vt:lpstr>
      <vt:lpstr>Emissions Trajectories into the Future</vt:lpstr>
      <vt:lpstr>What Do Greenhouse Gas Emissions  Do to the Planet?</vt:lpstr>
      <vt:lpstr>These Changes Are Already Underway</vt:lpstr>
      <vt:lpstr>These Changes Are Already Underway</vt:lpstr>
      <vt:lpstr>Impacts of Climate Change</vt:lpstr>
      <vt:lpstr>How Climate Change Affects Humans</vt:lpstr>
      <vt:lpstr>Social Cost of Carbon</vt:lpstr>
      <vt:lpstr>How Damages Will Vary Globally: Mortality as an Example</vt:lpstr>
      <vt:lpstr>How Damages Will Vary in the US</vt:lpstr>
      <vt:lpstr> Adaptation Reduces Damages</vt:lpstr>
      <vt:lpstr>Individual-Level Adaptation</vt:lpstr>
      <vt:lpstr> Public Adaptation</vt:lpstr>
      <vt:lpstr>Reducing Emissions</vt:lpstr>
      <vt:lpstr>Global Net Emissions  Are What We Care About</vt:lpstr>
      <vt:lpstr> Sources of the Global Flow of Emissions</vt:lpstr>
      <vt:lpstr> Sources of the Global Stock of Emissions</vt:lpstr>
      <vt:lpstr> Sources of the Global Stock of Emissions</vt:lpstr>
      <vt:lpstr>How Does This Look Per Capita (Per Person)?</vt:lpstr>
      <vt:lpstr>Total US Greenhouse Gas Emissions  by Economic Sector in 2020</vt:lpstr>
      <vt:lpstr>US Electricity Sources</vt:lpstr>
      <vt:lpstr>Which Emissions Should We Cut?</vt:lpstr>
      <vt:lpstr>Example Abatement Cost Curve          (Don’t trust these numbers, this is just to show the idea)</vt:lpstr>
      <vt:lpstr>Costs and Barriers Can Be Difficult to Assess</vt:lpstr>
      <vt:lpstr>Geoengineering and Carbon Capture</vt:lpstr>
      <vt:lpstr>Climate Change Policy</vt:lpstr>
      <vt:lpstr>Policies That Reduce Emissions Directly</vt:lpstr>
      <vt:lpstr> Command and Control vs. Incentive-Based Regulation </vt:lpstr>
      <vt:lpstr>How Does a Carbon Tax Work?</vt:lpstr>
      <vt:lpstr>How Does Cap and Trade Work?</vt:lpstr>
      <vt:lpstr>Putting a Price on Carbon</vt:lpstr>
      <vt:lpstr>Efficiency: CAFÉ vs Carbon Tax</vt:lpstr>
      <vt:lpstr>Very Important Point</vt:lpstr>
      <vt:lpstr>Examples of Other Policies that Reduce Emissions</vt:lpstr>
      <vt:lpstr>Atlanta and Barcelona Have Similar Populations  but Very Different Carbon Productivity</vt:lpstr>
      <vt:lpstr>Inflation Reduction Act of 2022</vt:lpstr>
      <vt:lpstr>Climate Change Policy in Action</vt:lpstr>
      <vt:lpstr>Incentive-Based Climate Policies Right Now</vt:lpstr>
      <vt:lpstr>California’s Cap and Trade System Since 2012</vt:lpstr>
      <vt:lpstr>California’s AB32: Global Warming Solutions</vt:lpstr>
      <vt:lpstr>Change in California GDP, Population, and  GHG Emissions since 2000</vt:lpstr>
      <vt:lpstr>Projected trends in California’s emissions</vt:lpstr>
      <vt:lpstr> Summary</vt:lpstr>
      <vt:lpstr>Autonomous Vehicles</vt:lpstr>
      <vt:lpstr> 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Jon Haveman</cp:lastModifiedBy>
  <cp:revision>307</cp:revision>
  <cp:lastPrinted>2022-03-31T21:23:13Z</cp:lastPrinted>
  <dcterms:created xsi:type="dcterms:W3CDTF">2017-05-03T22:30:38Z</dcterms:created>
  <dcterms:modified xsi:type="dcterms:W3CDTF">2022-08-15T16:29:39Z</dcterms:modified>
</cp:coreProperties>
</file>