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49"/>
  </p:notesMasterIdLst>
  <p:sldIdLst>
    <p:sldId id="1026" r:id="rId2"/>
    <p:sldId id="328" r:id="rId3"/>
    <p:sldId id="3935" r:id="rId4"/>
    <p:sldId id="1029" r:id="rId5"/>
    <p:sldId id="4124" r:id="rId6"/>
    <p:sldId id="327" r:id="rId7"/>
    <p:sldId id="415" r:id="rId8"/>
    <p:sldId id="435" r:id="rId9"/>
    <p:sldId id="430" r:id="rId10"/>
    <p:sldId id="4087" r:id="rId11"/>
    <p:sldId id="413" r:id="rId12"/>
    <p:sldId id="431" r:id="rId13"/>
    <p:sldId id="382" r:id="rId14"/>
    <p:sldId id="1122" r:id="rId15"/>
    <p:sldId id="4126" r:id="rId16"/>
    <p:sldId id="4175" r:id="rId17"/>
    <p:sldId id="4162" r:id="rId18"/>
    <p:sldId id="381" r:id="rId19"/>
    <p:sldId id="418" r:id="rId20"/>
    <p:sldId id="4056" r:id="rId21"/>
    <p:sldId id="1120" r:id="rId22"/>
    <p:sldId id="1121" r:id="rId23"/>
    <p:sldId id="323" r:id="rId24"/>
    <p:sldId id="4176" r:id="rId25"/>
    <p:sldId id="321" r:id="rId26"/>
    <p:sldId id="4170" r:id="rId27"/>
    <p:sldId id="4171" r:id="rId28"/>
    <p:sldId id="4144" r:id="rId29"/>
    <p:sldId id="4156" r:id="rId30"/>
    <p:sldId id="1119" r:id="rId31"/>
    <p:sldId id="1116" r:id="rId32"/>
    <p:sldId id="1118" r:id="rId33"/>
    <p:sldId id="4165" r:id="rId34"/>
    <p:sldId id="394" r:id="rId35"/>
    <p:sldId id="376" r:id="rId36"/>
    <p:sldId id="4090" r:id="rId37"/>
    <p:sldId id="4153" r:id="rId38"/>
    <p:sldId id="4166" r:id="rId39"/>
    <p:sldId id="1113" r:id="rId40"/>
    <p:sldId id="399" r:id="rId41"/>
    <p:sldId id="4145" r:id="rId42"/>
    <p:sldId id="260" r:id="rId43"/>
    <p:sldId id="4146" r:id="rId44"/>
    <p:sldId id="4147" r:id="rId45"/>
    <p:sldId id="1081" r:id="rId46"/>
    <p:sldId id="4148" r:id="rId47"/>
    <p:sldId id="4151" r:id="rId48"/>
    <p:sldId id="4149" r:id="rId49"/>
    <p:sldId id="4150" r:id="rId50"/>
    <p:sldId id="4152" r:id="rId51"/>
    <p:sldId id="1108" r:id="rId52"/>
    <p:sldId id="1082" r:id="rId53"/>
    <p:sldId id="4127" r:id="rId54"/>
    <p:sldId id="4169" r:id="rId55"/>
    <p:sldId id="4157" r:id="rId56"/>
    <p:sldId id="4158" r:id="rId57"/>
    <p:sldId id="4182" r:id="rId58"/>
    <p:sldId id="4186" r:id="rId59"/>
    <p:sldId id="4188" r:id="rId60"/>
    <p:sldId id="4177" r:id="rId61"/>
    <p:sldId id="4154" r:id="rId62"/>
    <p:sldId id="420" r:id="rId63"/>
    <p:sldId id="402" r:id="rId64"/>
    <p:sldId id="432" r:id="rId65"/>
    <p:sldId id="429" r:id="rId66"/>
    <p:sldId id="4155" r:id="rId67"/>
    <p:sldId id="4178" r:id="rId68"/>
    <p:sldId id="4179" r:id="rId69"/>
    <p:sldId id="437" r:id="rId70"/>
    <p:sldId id="388" r:id="rId71"/>
    <p:sldId id="4181" r:id="rId72"/>
    <p:sldId id="1109" r:id="rId73"/>
    <p:sldId id="1110" r:id="rId74"/>
    <p:sldId id="297" r:id="rId75"/>
    <p:sldId id="1590" r:id="rId76"/>
    <p:sldId id="4134" r:id="rId77"/>
    <p:sldId id="4135" r:id="rId78"/>
    <p:sldId id="4140" r:id="rId79"/>
    <p:sldId id="4141" r:id="rId80"/>
    <p:sldId id="4142" r:id="rId81"/>
    <p:sldId id="4136" r:id="rId82"/>
    <p:sldId id="4137" r:id="rId83"/>
    <p:sldId id="4138" r:id="rId84"/>
    <p:sldId id="4143" r:id="rId85"/>
    <p:sldId id="4139" r:id="rId86"/>
    <p:sldId id="4163" r:id="rId87"/>
    <p:sldId id="4168" r:id="rId88"/>
    <p:sldId id="4160" r:id="rId89"/>
    <p:sldId id="4161" r:id="rId90"/>
    <p:sldId id="421" r:id="rId91"/>
    <p:sldId id="390" r:id="rId92"/>
    <p:sldId id="4129" r:id="rId93"/>
    <p:sldId id="4180" r:id="rId94"/>
    <p:sldId id="4159" r:id="rId95"/>
    <p:sldId id="4091" r:id="rId96"/>
    <p:sldId id="4173" r:id="rId97"/>
    <p:sldId id="422" r:id="rId98"/>
    <p:sldId id="4092" r:id="rId99"/>
    <p:sldId id="362" r:id="rId100"/>
    <p:sldId id="363" r:id="rId101"/>
    <p:sldId id="4172" r:id="rId102"/>
    <p:sldId id="426" r:id="rId103"/>
    <p:sldId id="384" r:id="rId104"/>
    <p:sldId id="427" r:id="rId105"/>
    <p:sldId id="450" r:id="rId106"/>
    <p:sldId id="449" r:id="rId107"/>
    <p:sldId id="443" r:id="rId108"/>
    <p:sldId id="1093" r:id="rId109"/>
    <p:sldId id="4096" r:id="rId110"/>
    <p:sldId id="442" r:id="rId111"/>
    <p:sldId id="1106" r:id="rId112"/>
    <p:sldId id="1088" r:id="rId113"/>
    <p:sldId id="4130" r:id="rId114"/>
    <p:sldId id="4132" r:id="rId115"/>
    <p:sldId id="455" r:id="rId116"/>
    <p:sldId id="4131" r:id="rId117"/>
    <p:sldId id="1077" r:id="rId118"/>
    <p:sldId id="438" r:id="rId119"/>
    <p:sldId id="359" r:id="rId120"/>
    <p:sldId id="361" r:id="rId121"/>
    <p:sldId id="385" r:id="rId122"/>
    <p:sldId id="452" r:id="rId123"/>
    <p:sldId id="261" r:id="rId124"/>
    <p:sldId id="265" r:id="rId125"/>
    <p:sldId id="453" r:id="rId126"/>
    <p:sldId id="1078" r:id="rId127"/>
    <p:sldId id="262" r:id="rId128"/>
    <p:sldId id="266" r:id="rId129"/>
    <p:sldId id="4133" r:id="rId130"/>
    <p:sldId id="1114" r:id="rId131"/>
    <p:sldId id="396" r:id="rId132"/>
    <p:sldId id="410" r:id="rId133"/>
    <p:sldId id="1091" r:id="rId134"/>
    <p:sldId id="329" r:id="rId135"/>
    <p:sldId id="330" r:id="rId136"/>
    <p:sldId id="331" r:id="rId137"/>
    <p:sldId id="1089" r:id="rId138"/>
    <p:sldId id="333" r:id="rId139"/>
    <p:sldId id="334" r:id="rId140"/>
    <p:sldId id="335" r:id="rId141"/>
    <p:sldId id="395" r:id="rId142"/>
    <p:sldId id="308" r:id="rId143"/>
    <p:sldId id="4174" r:id="rId144"/>
    <p:sldId id="4167" r:id="rId145"/>
    <p:sldId id="368" r:id="rId146"/>
    <p:sldId id="425" r:id="rId147"/>
    <p:sldId id="1197"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1" autoAdjust="0"/>
    <p:restoredTop sz="91429"/>
  </p:normalViewPr>
  <p:slideViewPr>
    <p:cSldViewPr snapToGrid="0" snapToObjects="1">
      <p:cViewPr varScale="1">
        <p:scale>
          <a:sx n="117" d="100"/>
          <a:sy n="117" d="100"/>
        </p:scale>
        <p:origin x="504" y="16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xVal>
          <c:yVal>
            <c:numRef>
              <c:f>Sheet1!$B$2:$B$17</c:f>
              <c:numCache>
                <c:formatCode>General</c:formatCode>
                <c:ptCount val="16"/>
                <c:pt idx="0">
                  <c:v>5</c:v>
                </c:pt>
                <c:pt idx="1">
                  <c:v>10</c:v>
                </c:pt>
                <c:pt idx="2">
                  <c:v>15</c:v>
                </c:pt>
                <c:pt idx="3">
                  <c:v>20</c:v>
                </c:pt>
                <c:pt idx="4">
                  <c:v>25</c:v>
                </c:pt>
                <c:pt idx="5">
                  <c:v>30</c:v>
                </c:pt>
                <c:pt idx="6">
                  <c:v>30</c:v>
                </c:pt>
                <c:pt idx="7">
                  <c:v>30</c:v>
                </c:pt>
                <c:pt idx="8">
                  <c:v>30</c:v>
                </c:pt>
                <c:pt idx="9">
                  <c:v>30</c:v>
                </c:pt>
                <c:pt idx="10">
                  <c:v>35</c:v>
                </c:pt>
                <c:pt idx="11">
                  <c:v>40</c:v>
                </c:pt>
                <c:pt idx="12">
                  <c:v>45</c:v>
                </c:pt>
                <c:pt idx="13">
                  <c:v>50</c:v>
                </c:pt>
                <c:pt idx="14">
                  <c:v>50</c:v>
                </c:pt>
                <c:pt idx="15">
                  <c:v>50</c:v>
                </c:pt>
              </c:numCache>
            </c:numRef>
          </c:yVal>
          <c:smooth val="1"/>
          <c:extLst>
            <c:ext xmlns:c16="http://schemas.microsoft.com/office/drawing/2014/chart" uri="{C3380CC4-5D6E-409C-BE32-E72D297353CC}">
              <c16:uniqueId val="{00000000-89D8-CD45-A317-59513D81E0F8}"/>
            </c:ext>
          </c:extLst>
        </c:ser>
        <c:dLbls>
          <c:showLegendKey val="0"/>
          <c:showVal val="0"/>
          <c:showCatName val="0"/>
          <c:showSerName val="0"/>
          <c:showPercent val="0"/>
          <c:showBubbleSize val="0"/>
        </c:dLbls>
        <c:axId val="-2144364440"/>
        <c:axId val="-2144360808"/>
      </c:scatterChart>
      <c:valAx>
        <c:axId val="-2144364440"/>
        <c:scaling>
          <c:orientation val="minMax"/>
          <c:max val="2023"/>
          <c:min val="2008"/>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44360808"/>
        <c:crosses val="autoZero"/>
        <c:crossBetween val="midCat"/>
      </c:valAx>
      <c:valAx>
        <c:axId val="-2144360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100" b="0" i="0" u="none" strike="noStrike" kern="1200" baseline="0">
                    <a:solidFill>
                      <a:schemeClr val="tx1"/>
                    </a:solidFill>
                    <a:latin typeface="+mn-lt"/>
                    <a:ea typeface="+mn-ea"/>
                    <a:cs typeface="+mn-cs"/>
                  </a:defRPr>
                </a:pPr>
                <a:r>
                  <a:rPr lang="en-US" sz="2100">
                    <a:solidFill>
                      <a:schemeClr val="tx1"/>
                    </a:solidFill>
                  </a:rPr>
                  <a:t>CAD per tonne of carbon</a:t>
                </a:r>
                <a:r>
                  <a:rPr lang="en-US" sz="2100" baseline="0">
                    <a:solidFill>
                      <a:schemeClr val="tx1"/>
                    </a:solidFill>
                  </a:rPr>
                  <a:t> dioxide equivalent</a:t>
                </a:r>
                <a:endParaRPr lang="en-US" sz="2100">
                  <a:solidFill>
                    <a:schemeClr val="tx1"/>
                  </a:solidFill>
                </a:endParaRPr>
              </a:p>
            </c:rich>
          </c:tx>
          <c:layout>
            <c:manualLayout>
              <c:xMode val="edge"/>
              <c:yMode val="edge"/>
              <c:x val="0"/>
              <c:y val="0.121113988676396"/>
            </c:manualLayout>
          </c:layout>
          <c:overlay val="0"/>
          <c:spPr>
            <a:noFill/>
            <a:ln>
              <a:noFill/>
            </a:ln>
            <a:effectLst/>
          </c:spPr>
          <c:txPr>
            <a:bodyPr rot="-5400000" spcFirstLastPara="1" vertOverflow="ellipsis" vert="horz" wrap="square" anchor="ctr" anchorCtr="1"/>
            <a:lstStyle/>
            <a:p>
              <a:pPr>
                <a:defRPr sz="21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443644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4/6/22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11</a:t>
            </a:fld>
            <a:endParaRPr lang="en-US"/>
          </a:p>
        </p:txBody>
      </p:sp>
    </p:spTree>
    <p:extLst>
      <p:ext uri="{BB962C8B-B14F-4D97-AF65-F5344CB8AC3E}">
        <p14:creationId xmlns:p14="http://schemas.microsoft.com/office/powerpoint/2010/main" val="246553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pictures or replace words with pictures</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25</a:t>
            </a:fld>
            <a:endParaRPr lang="en-US"/>
          </a:p>
        </p:txBody>
      </p:sp>
    </p:spTree>
    <p:extLst>
      <p:ext uri="{BB962C8B-B14F-4D97-AF65-F5344CB8AC3E}">
        <p14:creationId xmlns:p14="http://schemas.microsoft.com/office/powerpoint/2010/main" val="187193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https://www.nytimes.com/interactive/2021/11/12/climate/cop26-emissions-compensation.html </a:t>
            </a:r>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54172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https://www.nytimes.com/interactive/2021/11/12/climate/cop26-emissions-compensation.html </a:t>
            </a:r>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869733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https://www.nytimes.com/interactive/2021/11/12/climate/cop26-emissions-compensation.html </a:t>
            </a:r>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74921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https://www.epa.gov/ghgemissions/sources-greenhouse-gas-emissions </a:t>
            </a:r>
          </a:p>
        </p:txBody>
      </p:sp>
      <p:sp>
        <p:nvSpPr>
          <p:cNvPr id="4" name="Slide Number Placeholder 3"/>
          <p:cNvSpPr>
            <a:spLocks noGrp="1"/>
          </p:cNvSpPr>
          <p:nvPr>
            <p:ph type="sldNum" sz="quarter" idx="10"/>
          </p:nvPr>
        </p:nvSpPr>
        <p:spPr/>
        <p:txBody>
          <a:bodyPr/>
          <a:lstStyle/>
          <a:p>
            <a:fld id="{A73770F9-99EF-7E4F-A4BC-F83FC0BA0E36}" type="slidenum">
              <a:rPr lang="en-US" smtClean="0"/>
              <a:t>34</a:t>
            </a:fld>
            <a:endParaRPr lang="en-US"/>
          </a:p>
        </p:txBody>
      </p:sp>
    </p:spTree>
    <p:extLst>
      <p:ext uri="{BB962C8B-B14F-4D97-AF65-F5344CB8AC3E}">
        <p14:creationId xmlns:p14="http://schemas.microsoft.com/office/powerpoint/2010/main" val="4003444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Energy Information Agency Annual Energy Outlook 2018</a:t>
            </a:r>
          </a:p>
        </p:txBody>
      </p:sp>
      <p:sp>
        <p:nvSpPr>
          <p:cNvPr id="4" name="Slide Number Placeholder 3"/>
          <p:cNvSpPr>
            <a:spLocks noGrp="1"/>
          </p:cNvSpPr>
          <p:nvPr>
            <p:ph type="sldNum" sz="quarter" idx="10"/>
          </p:nvPr>
        </p:nvSpPr>
        <p:spPr/>
        <p:txBody>
          <a:bodyPr/>
          <a:lstStyle/>
          <a:p>
            <a:fld id="{A73770F9-99EF-7E4F-A4BC-F83FC0BA0E36}" type="slidenum">
              <a:rPr lang="en-US" smtClean="0"/>
              <a:t>35</a:t>
            </a:fld>
            <a:endParaRPr lang="en-US"/>
          </a:p>
        </p:txBody>
      </p:sp>
    </p:spTree>
    <p:extLst>
      <p:ext uri="{BB962C8B-B14F-4D97-AF65-F5344CB8AC3E}">
        <p14:creationId xmlns:p14="http://schemas.microsoft.com/office/powerpoint/2010/main" val="392072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 U.S. Energy Information Administration, </a:t>
            </a:r>
            <a:r>
              <a:rPr lang="en-US" sz="1200" b="0" i="1" u="none" strike="noStrike" kern="1200" baseline="0" dirty="0">
                <a:solidFill>
                  <a:schemeClr val="tx1"/>
                </a:solidFill>
                <a:latin typeface="+mn-lt"/>
                <a:ea typeface="+mn-ea"/>
                <a:cs typeface="+mn-cs"/>
              </a:rPr>
              <a:t>Annual Energy Outlook 2020 </a:t>
            </a:r>
            <a:r>
              <a:rPr lang="en-US" sz="1200" b="0" i="0" u="none" strike="noStrike" kern="1200" baseline="0" dirty="0">
                <a:solidFill>
                  <a:schemeClr val="tx1"/>
                </a:solidFill>
                <a:latin typeface="+mn-lt"/>
                <a:ea typeface="+mn-ea"/>
                <a:cs typeface="+mn-cs"/>
              </a:rPr>
              <a:t>(AEO2020) Reference case</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36</a:t>
            </a:fld>
            <a:endParaRPr lang="en-US"/>
          </a:p>
        </p:txBody>
      </p:sp>
    </p:spTree>
    <p:extLst>
      <p:ext uri="{BB962C8B-B14F-4D97-AF65-F5344CB8AC3E}">
        <p14:creationId xmlns:p14="http://schemas.microsoft.com/office/powerpoint/2010/main" val="3420746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2855015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Supply and demand game.  </a:t>
            </a:r>
          </a:p>
          <a:p>
            <a:endParaRPr lang="en-US" dirty="0"/>
          </a:p>
          <a:p>
            <a:r>
              <a:rPr lang="en-US" dirty="0"/>
              <a:t>Ask who likes oranges and then ask how much a few students would pay for an orange right now.</a:t>
            </a:r>
          </a:p>
          <a:p>
            <a:endParaRPr lang="en-US" dirty="0"/>
          </a:p>
          <a:p>
            <a:r>
              <a:rPr lang="en-US" dirty="0"/>
              <a:t>If I supply them for some price in the middle – who gets them?</a:t>
            </a:r>
          </a:p>
          <a:p>
            <a:endParaRPr lang="en-US" dirty="0"/>
          </a:p>
          <a:p>
            <a:r>
              <a:rPr lang="en-US" dirty="0"/>
              <a:t>Not everybody who wants an orange.</a:t>
            </a:r>
          </a:p>
          <a:p>
            <a:endParaRPr lang="en-US" dirty="0"/>
          </a:p>
          <a:p>
            <a:r>
              <a:rPr lang="en-US" dirty="0"/>
              <a:t>- This also illustrates how value gets created with trade</a:t>
            </a:r>
          </a:p>
        </p:txBody>
      </p:sp>
      <p:sp>
        <p:nvSpPr>
          <p:cNvPr id="4" name="Slide Number Placeholder 3"/>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423314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E38B35A-9FD6-AD40-9135-FBB879C487B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C76E5E-1E76-6F4C-A45A-4AB9E69049A9}" type="slidenum">
              <a:rPr lang="en-US" altLang="en-US"/>
              <a:pPr>
                <a:spcBef>
                  <a:spcPct val="0"/>
                </a:spcBef>
              </a:pPr>
              <a:t>42</a:t>
            </a:fld>
            <a:endParaRPr lang="en-US" altLang="en-US"/>
          </a:p>
        </p:txBody>
      </p:sp>
      <p:sp>
        <p:nvSpPr>
          <p:cNvPr id="13315" name="Rectangle 2">
            <a:extLst>
              <a:ext uri="{FF2B5EF4-FFF2-40B4-BE49-F238E27FC236}">
                <a16:creationId xmlns:a16="http://schemas.microsoft.com/office/drawing/2014/main" id="{A2CA7C0C-EDEF-004D-810D-F96B01EA0CD5}"/>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855B2B2F-91A3-7A42-9058-DECB65177FD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So I am not going to go through all of these – but suffice it to say that there are a lot of conditions under which markets fail.  And in the field of environmental economics it is a rare thing to find a market that doesn’t have at least one of these problems.</a:t>
            </a:r>
          </a:p>
        </p:txBody>
      </p:sp>
    </p:spTree>
    <p:extLst>
      <p:ext uri="{BB962C8B-B14F-4D97-AF65-F5344CB8AC3E}">
        <p14:creationId xmlns:p14="http://schemas.microsoft.com/office/powerpoint/2010/main" val="240670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https://gml.noaa.gov/ccgg/trends/</a:t>
            </a:r>
          </a:p>
        </p:txBody>
      </p:sp>
      <p:sp>
        <p:nvSpPr>
          <p:cNvPr id="4" name="Slide Number Placeholder 3"/>
          <p:cNvSpPr>
            <a:spLocks noGrp="1"/>
          </p:cNvSpPr>
          <p:nvPr>
            <p:ph type="sldNum" sz="quarter" idx="10"/>
          </p:nvPr>
        </p:nvSpPr>
        <p:spPr/>
        <p:txBody>
          <a:bodyPr/>
          <a:lstStyle/>
          <a:p>
            <a:fld id="{63181A54-C80F-8B44-A488-7D29237C1AC2}" type="slidenum">
              <a:rPr lang="en-US" smtClean="0"/>
              <a:t>13</a:t>
            </a:fld>
            <a:endParaRPr lang="en-US"/>
          </a:p>
        </p:txBody>
      </p:sp>
    </p:spTree>
    <p:extLst>
      <p:ext uri="{BB962C8B-B14F-4D97-AF65-F5344CB8AC3E}">
        <p14:creationId xmlns:p14="http://schemas.microsoft.com/office/powerpoint/2010/main" val="2460287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PG: We share the level of the public good and additional consumers do not use up the good.  But you can not prevent someone from using it.  Lighthouse.</a:t>
            </a:r>
          </a:p>
          <a:p>
            <a:r>
              <a:rPr lang="en-US" altLang="en-US" dirty="0">
                <a:latin typeface="Arial" panose="020B0604020202020204" pitchFamily="34" charset="0"/>
              </a:rPr>
              <a:t>Externalities: Pollution</a:t>
            </a:r>
          </a:p>
          <a:p>
            <a:r>
              <a:rPr lang="en-US" altLang="en-US" dirty="0">
                <a:latin typeface="Arial" panose="020B0604020202020204" pitchFamily="34" charset="0"/>
              </a:rPr>
              <a:t>CR: Fisheries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3941988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18.07 </a:t>
            </a:r>
            <a:r>
              <a:rPr lang="en-US" dirty="0" err="1"/>
              <a:t>lbs</a:t>
            </a:r>
            <a:r>
              <a:rPr lang="en-US" dirty="0"/>
              <a:t>/mile</a:t>
            </a:r>
          </a:p>
          <a:p>
            <a:r>
              <a:rPr lang="en-US" dirty="0"/>
              <a:t>2204.62 </a:t>
            </a:r>
            <a:r>
              <a:rPr lang="en-US" dirty="0" err="1"/>
              <a:t>lbs</a:t>
            </a:r>
            <a:r>
              <a:rPr lang="en-US" dirty="0"/>
              <a:t>/metric ton</a:t>
            </a:r>
          </a:p>
          <a:p>
            <a:r>
              <a:rPr lang="en-US" dirty="0"/>
              <a:t>1.8 cents/mile</a:t>
            </a:r>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1767677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be one</a:t>
            </a:r>
            <a:r>
              <a:rPr lang="en-US" baseline="0"/>
              <a:t> or several slides with images to represent</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63</a:t>
            </a:fld>
            <a:endParaRPr lang="en-US"/>
          </a:p>
        </p:txBody>
      </p:sp>
    </p:spTree>
    <p:extLst>
      <p:ext uri="{BB962C8B-B14F-4D97-AF65-F5344CB8AC3E}">
        <p14:creationId xmlns:p14="http://schemas.microsoft.com/office/powerpoint/2010/main" val="138482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one</a:t>
            </a:r>
            <a:r>
              <a:rPr lang="en-US" baseline="0" dirty="0"/>
              <a:t> or several slides with images to represent</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64</a:t>
            </a:fld>
            <a:endParaRPr lang="en-US"/>
          </a:p>
        </p:txBody>
      </p:sp>
    </p:spTree>
    <p:extLst>
      <p:ext uri="{BB962C8B-B14F-4D97-AF65-F5344CB8AC3E}">
        <p14:creationId xmlns:p14="http://schemas.microsoft.com/office/powerpoint/2010/main" val="2386644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69</a:t>
            </a:fld>
            <a:endParaRPr lang="en-US"/>
          </a:p>
        </p:txBody>
      </p:sp>
    </p:spTree>
    <p:extLst>
      <p:ext uri="{BB962C8B-B14F-4D97-AF65-F5344CB8AC3E}">
        <p14:creationId xmlns:p14="http://schemas.microsoft.com/office/powerpoint/2010/main" val="1217476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use this graph of emissions over time or energy use over time, as</a:t>
            </a:r>
            <a:r>
              <a:rPr lang="en-US" baseline="0" dirty="0"/>
              <a:t> it clearly shows a dip where the recession is; from the US Energy Information Administration International Energy Outlook</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70</a:t>
            </a:fld>
            <a:endParaRPr lang="en-US"/>
          </a:p>
        </p:txBody>
      </p:sp>
    </p:spTree>
    <p:extLst>
      <p:ext uri="{BB962C8B-B14F-4D97-AF65-F5344CB8AC3E}">
        <p14:creationId xmlns:p14="http://schemas.microsoft.com/office/powerpoint/2010/main" val="3974983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72</a:t>
            </a:fld>
            <a:endParaRPr lang="en-US"/>
          </a:p>
        </p:txBody>
      </p:sp>
    </p:spTree>
    <p:extLst>
      <p:ext uri="{BB962C8B-B14F-4D97-AF65-F5344CB8AC3E}">
        <p14:creationId xmlns:p14="http://schemas.microsoft.com/office/powerpoint/2010/main" val="64182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74</a:t>
            </a:fld>
            <a:endParaRPr lang="en-US"/>
          </a:p>
        </p:txBody>
      </p:sp>
    </p:spTree>
    <p:extLst>
      <p:ext uri="{BB962C8B-B14F-4D97-AF65-F5344CB8AC3E}">
        <p14:creationId xmlns:p14="http://schemas.microsoft.com/office/powerpoint/2010/main" val="3387697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aambpublicoceanservice.blob.core.windows.net</a:t>
            </a:r>
            <a:r>
              <a:rPr lang="en-US" dirty="0"/>
              <a:t>/</a:t>
            </a:r>
            <a:r>
              <a:rPr lang="en-US" dirty="0" err="1"/>
              <a:t>oceanserviceprod</a:t>
            </a:r>
            <a:r>
              <a:rPr lang="en-US" dirty="0"/>
              <a:t>/hazards/</a:t>
            </a:r>
            <a:r>
              <a:rPr lang="en-US" dirty="0" err="1"/>
              <a:t>sealevelrise</a:t>
            </a:r>
            <a:r>
              <a:rPr lang="en-US" dirty="0"/>
              <a:t>/2.0-Future-Mean-Sea-Level.pdf</a:t>
            </a:r>
          </a:p>
        </p:txBody>
      </p:sp>
      <p:sp>
        <p:nvSpPr>
          <p:cNvPr id="4" name="Slide Number Placeholder 3"/>
          <p:cNvSpPr>
            <a:spLocks noGrp="1"/>
          </p:cNvSpPr>
          <p:nvPr>
            <p:ph type="sldNum" sz="quarter" idx="5"/>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4108343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aambpublicoceanservice.blob.core.windows.net</a:t>
            </a:r>
            <a:r>
              <a:rPr lang="en-US" dirty="0"/>
              <a:t>/</a:t>
            </a:r>
            <a:r>
              <a:rPr lang="en-US" dirty="0" err="1"/>
              <a:t>oceanserviceprod</a:t>
            </a:r>
            <a:r>
              <a:rPr lang="en-US" dirty="0"/>
              <a:t>/hazards/</a:t>
            </a:r>
            <a:r>
              <a:rPr lang="en-US" dirty="0" err="1"/>
              <a:t>sealevelrise</a:t>
            </a:r>
            <a:r>
              <a:rPr lang="en-US" dirty="0"/>
              <a:t>/2.0-Future-Mean-Sea-Level.pdf</a:t>
            </a:r>
          </a:p>
        </p:txBody>
      </p:sp>
      <p:sp>
        <p:nvSpPr>
          <p:cNvPr id="4" name="Slide Number Placeholder 3"/>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262269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SPM.11 from the Summary for Policymakers of AR5</a:t>
            </a:r>
          </a:p>
        </p:txBody>
      </p:sp>
      <p:sp>
        <p:nvSpPr>
          <p:cNvPr id="4" name="Slide Number Placeholder 3"/>
          <p:cNvSpPr>
            <a:spLocks noGrp="1"/>
          </p:cNvSpPr>
          <p:nvPr>
            <p:ph type="sldNum" sz="quarter" idx="10"/>
          </p:nvPr>
        </p:nvSpPr>
        <p:spPr/>
        <p:txBody>
          <a:bodyPr/>
          <a:lstStyle/>
          <a:p>
            <a:fld id="{63181A54-C80F-8B44-A488-7D29237C1AC2}" type="slidenum">
              <a:rPr lang="en-US" smtClean="0"/>
              <a:t>14</a:t>
            </a:fld>
            <a:endParaRPr lang="en-US"/>
          </a:p>
        </p:txBody>
      </p:sp>
    </p:spTree>
    <p:extLst>
      <p:ext uri="{BB962C8B-B14F-4D97-AF65-F5344CB8AC3E}">
        <p14:creationId xmlns:p14="http://schemas.microsoft.com/office/powerpoint/2010/main" val="2871351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apps.npr.org</a:t>
            </a:r>
            <a:r>
              <a:rPr lang="en-US" dirty="0"/>
              <a:t>/sea-level-rise-silicon-valley/</a:t>
            </a:r>
          </a:p>
        </p:txBody>
      </p:sp>
      <p:sp>
        <p:nvSpPr>
          <p:cNvPr id="4" name="Slide Number Placeholder 3"/>
          <p:cNvSpPr>
            <a:spLocks noGrp="1"/>
          </p:cNvSpPr>
          <p:nvPr>
            <p:ph type="sldNum" sz="quarter" idx="5"/>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1753503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www.climate.gov</a:t>
            </a:r>
            <a:r>
              <a:rPr lang="en-US" dirty="0"/>
              <a:t>/news-features/climate-and/climate-skiing</a:t>
            </a:r>
          </a:p>
        </p:txBody>
      </p:sp>
      <p:sp>
        <p:nvSpPr>
          <p:cNvPr id="4" name="Slide Number Placeholder 3"/>
          <p:cNvSpPr>
            <a:spLocks noGrp="1"/>
          </p:cNvSpPr>
          <p:nvPr>
            <p:ph type="sldNum" sz="quarter" idx="5"/>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142279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/articles/PMC6014268/</a:t>
            </a:r>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797783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www.brookings.edu</a:t>
            </a:r>
            <a:r>
              <a:rPr lang="en-US" dirty="0"/>
              <a:t>/research/ten-facts-about-the-economics-of-climate-change-and-climate-policy/</a:t>
            </a:r>
          </a:p>
        </p:txBody>
      </p:sp>
      <p:sp>
        <p:nvSpPr>
          <p:cNvPr id="4" name="Slide Number Placeholder 3"/>
          <p:cNvSpPr>
            <a:spLocks noGrp="1"/>
          </p:cNvSpPr>
          <p:nvPr>
            <p:ph type="sldNum" sz="quarter" idx="5"/>
          </p:nvPr>
        </p:nvSpPr>
        <p:spPr/>
        <p:txBody>
          <a:bodyPr/>
          <a:lstStyle/>
          <a:p>
            <a:fld id="{39F294D8-753E-E842-8CF8-893A8D4FD7E5}" type="slidenum">
              <a:rPr lang="en-US" smtClean="0"/>
              <a:t>87</a:t>
            </a:fld>
            <a:endParaRPr lang="en-US"/>
          </a:p>
        </p:txBody>
      </p:sp>
    </p:spTree>
    <p:extLst>
      <p:ext uri="{BB962C8B-B14F-4D97-AF65-F5344CB8AC3E}">
        <p14:creationId xmlns:p14="http://schemas.microsoft.com/office/powerpoint/2010/main" val="4286481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90</a:t>
            </a:fld>
            <a:endParaRPr lang="en-US"/>
          </a:p>
        </p:txBody>
      </p:sp>
    </p:spTree>
    <p:extLst>
      <p:ext uri="{BB962C8B-B14F-4D97-AF65-F5344CB8AC3E}">
        <p14:creationId xmlns:p14="http://schemas.microsoft.com/office/powerpoint/2010/main" val="710814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92</a:t>
            </a:fld>
            <a:endParaRPr lang="en-US"/>
          </a:p>
        </p:txBody>
      </p:sp>
    </p:spTree>
    <p:extLst>
      <p:ext uri="{BB962C8B-B14F-4D97-AF65-F5344CB8AC3E}">
        <p14:creationId xmlns:p14="http://schemas.microsoft.com/office/powerpoint/2010/main" val="3772339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https://www.epa.gov/ghgemissions/sources-greenhouse-gas-emissions </a:t>
            </a:r>
          </a:p>
        </p:txBody>
      </p:sp>
      <p:sp>
        <p:nvSpPr>
          <p:cNvPr id="4" name="Slide Number Placeholder 3"/>
          <p:cNvSpPr>
            <a:spLocks noGrp="1"/>
          </p:cNvSpPr>
          <p:nvPr>
            <p:ph type="sldNum" sz="quarter" idx="10"/>
          </p:nvPr>
        </p:nvSpPr>
        <p:spPr/>
        <p:txBody>
          <a:bodyPr/>
          <a:lstStyle/>
          <a:p>
            <a:fld id="{A73770F9-99EF-7E4F-A4BC-F83FC0BA0E36}" type="slidenum">
              <a:rPr lang="en-US" smtClean="0"/>
              <a:t>94</a:t>
            </a:fld>
            <a:endParaRPr lang="en-US"/>
          </a:p>
        </p:txBody>
      </p:sp>
    </p:spTree>
    <p:extLst>
      <p:ext uri="{BB962C8B-B14F-4D97-AF65-F5344CB8AC3E}">
        <p14:creationId xmlns:p14="http://schemas.microsoft.com/office/powerpoint/2010/main" val="3577495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95</a:t>
            </a:fld>
            <a:endParaRPr lang="en-US"/>
          </a:p>
        </p:txBody>
      </p:sp>
    </p:spTree>
    <p:extLst>
      <p:ext uri="{BB962C8B-B14F-4D97-AF65-F5344CB8AC3E}">
        <p14:creationId xmlns:p14="http://schemas.microsoft.com/office/powerpoint/2010/main" val="2386426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www.brookings.edu</a:t>
            </a:r>
            <a:r>
              <a:rPr lang="en-US" dirty="0"/>
              <a:t>/research/ten-facts-about-the-economics-of-climate-change-and-climate-policy/</a:t>
            </a:r>
          </a:p>
        </p:txBody>
      </p:sp>
      <p:sp>
        <p:nvSpPr>
          <p:cNvPr id="4" name="Slide Number Placeholder 3"/>
          <p:cNvSpPr>
            <a:spLocks noGrp="1"/>
          </p:cNvSpPr>
          <p:nvPr>
            <p:ph type="sldNum" sz="quarter" idx="5"/>
          </p:nvPr>
        </p:nvSpPr>
        <p:spPr/>
        <p:txBody>
          <a:bodyPr/>
          <a:lstStyle/>
          <a:p>
            <a:fld id="{39F294D8-753E-E842-8CF8-893A8D4FD7E5}" type="slidenum">
              <a:rPr lang="en-US" smtClean="0"/>
              <a:t>96</a:t>
            </a:fld>
            <a:endParaRPr lang="en-US"/>
          </a:p>
        </p:txBody>
      </p:sp>
    </p:spTree>
    <p:extLst>
      <p:ext uri="{BB962C8B-B14F-4D97-AF65-F5344CB8AC3E}">
        <p14:creationId xmlns:p14="http://schemas.microsoft.com/office/powerpoint/2010/main" val="140319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 report</a:t>
            </a:r>
          </a:p>
        </p:txBody>
      </p:sp>
      <p:sp>
        <p:nvSpPr>
          <p:cNvPr id="4" name="Slide Number Placeholder 3"/>
          <p:cNvSpPr>
            <a:spLocks noGrp="1"/>
          </p:cNvSpPr>
          <p:nvPr>
            <p:ph type="sldNum" sz="quarter" idx="10"/>
          </p:nvPr>
        </p:nvSpPr>
        <p:spPr/>
        <p:txBody>
          <a:bodyPr/>
          <a:lstStyle/>
          <a:p>
            <a:fld id="{A73770F9-99EF-7E4F-A4BC-F83FC0BA0E36}" type="slidenum">
              <a:rPr lang="en-US" smtClean="0"/>
              <a:t>97</a:t>
            </a:fld>
            <a:endParaRPr lang="en-US"/>
          </a:p>
        </p:txBody>
      </p:sp>
    </p:spTree>
    <p:extLst>
      <p:ext uri="{BB962C8B-B14F-4D97-AF65-F5344CB8AC3E}">
        <p14:creationId xmlns:p14="http://schemas.microsoft.com/office/powerpoint/2010/main" val="119544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www.climate.gov</a:t>
            </a:r>
            <a:r>
              <a:rPr lang="en-US" dirty="0"/>
              <a:t>/news-features/understanding-climate/climate-change-global-temperature</a:t>
            </a:r>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1577953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98</a:t>
            </a:fld>
            <a:endParaRPr lang="en-US"/>
          </a:p>
        </p:txBody>
      </p:sp>
    </p:spTree>
    <p:extLst>
      <p:ext uri="{BB962C8B-B14F-4D97-AF65-F5344CB8AC3E}">
        <p14:creationId xmlns:p14="http://schemas.microsoft.com/office/powerpoint/2010/main" val="3495220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New Climate Economy Report</a:t>
            </a:r>
          </a:p>
        </p:txBody>
      </p:sp>
      <p:sp>
        <p:nvSpPr>
          <p:cNvPr id="4" name="Slide Number Placeholder 3"/>
          <p:cNvSpPr>
            <a:spLocks noGrp="1"/>
          </p:cNvSpPr>
          <p:nvPr>
            <p:ph type="sldNum" sz="quarter" idx="10"/>
          </p:nvPr>
        </p:nvSpPr>
        <p:spPr/>
        <p:txBody>
          <a:bodyPr/>
          <a:lstStyle/>
          <a:p>
            <a:fld id="{63181A54-C80F-8B44-A488-7D29237C1AC2}" type="slidenum">
              <a:rPr lang="en-US" smtClean="0"/>
              <a:t>99</a:t>
            </a:fld>
            <a:endParaRPr lang="en-US"/>
          </a:p>
        </p:txBody>
      </p:sp>
    </p:spTree>
    <p:extLst>
      <p:ext uri="{BB962C8B-B14F-4D97-AF65-F5344CB8AC3E}">
        <p14:creationId xmlns:p14="http://schemas.microsoft.com/office/powerpoint/2010/main" val="624440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100</a:t>
            </a:fld>
            <a:endParaRPr lang="en-US"/>
          </a:p>
        </p:txBody>
      </p:sp>
    </p:spTree>
    <p:extLst>
      <p:ext uri="{BB962C8B-B14F-4D97-AF65-F5344CB8AC3E}">
        <p14:creationId xmlns:p14="http://schemas.microsoft.com/office/powerpoint/2010/main" val="970668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favored policies.  Address a problem head on and let the market deal with it.</a:t>
            </a:r>
          </a:p>
        </p:txBody>
      </p:sp>
      <p:sp>
        <p:nvSpPr>
          <p:cNvPr id="4" name="Slide Number Placeholder 3"/>
          <p:cNvSpPr>
            <a:spLocks noGrp="1"/>
          </p:cNvSpPr>
          <p:nvPr>
            <p:ph type="sldNum" sz="quarter" idx="5"/>
          </p:nvPr>
        </p:nvSpPr>
        <p:spPr/>
        <p:txBody>
          <a:bodyPr/>
          <a:lstStyle/>
          <a:p>
            <a:fld id="{39F294D8-753E-E842-8CF8-893A8D4FD7E5}" type="slidenum">
              <a:rPr lang="en-US" smtClean="0"/>
              <a:t>104</a:t>
            </a:fld>
            <a:endParaRPr lang="en-US"/>
          </a:p>
        </p:txBody>
      </p:sp>
    </p:spTree>
    <p:extLst>
      <p:ext uri="{BB962C8B-B14F-4D97-AF65-F5344CB8AC3E}">
        <p14:creationId xmlns:p14="http://schemas.microsoft.com/office/powerpoint/2010/main" val="2629000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Shana</a:t>
            </a:r>
            <a:r>
              <a:rPr lang="en-US" baseline="0" dirty="0"/>
              <a:t>: perhaps another infographic is beneficial here. Reintroduce the original cost graph. Fade out the costs and leave the MAC. Then introduce a price. If it’s cheaper to abate, then firms will do that, otherwise they will buy a permit or pay the tax. I know this is super simplified. I introduce specifics at the start of the emissions trading section and the tax section below. </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107</a:t>
            </a:fld>
            <a:endParaRPr lang="en-US"/>
          </a:p>
        </p:txBody>
      </p:sp>
    </p:spTree>
    <p:extLst>
      <p:ext uri="{BB962C8B-B14F-4D97-AF65-F5344CB8AC3E}">
        <p14:creationId xmlns:p14="http://schemas.microsoft.com/office/powerpoint/2010/main" val="2243968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118</a:t>
            </a:fld>
            <a:endParaRPr lang="en-US"/>
          </a:p>
        </p:txBody>
      </p:sp>
    </p:spTree>
    <p:extLst>
      <p:ext uri="{BB962C8B-B14F-4D97-AF65-F5344CB8AC3E}">
        <p14:creationId xmlns:p14="http://schemas.microsoft.com/office/powerpoint/2010/main" val="4022894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119</a:t>
            </a:fld>
            <a:endParaRPr lang="en-US"/>
          </a:p>
        </p:txBody>
      </p:sp>
    </p:spTree>
    <p:extLst>
      <p:ext uri="{BB962C8B-B14F-4D97-AF65-F5344CB8AC3E}">
        <p14:creationId xmlns:p14="http://schemas.microsoft.com/office/powerpoint/2010/main" val="4266052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120</a:t>
            </a:fld>
            <a:endParaRPr lang="en-US"/>
          </a:p>
        </p:txBody>
      </p:sp>
    </p:spTree>
    <p:extLst>
      <p:ext uri="{BB962C8B-B14F-4D97-AF65-F5344CB8AC3E}">
        <p14:creationId xmlns:p14="http://schemas.microsoft.com/office/powerpoint/2010/main" val="3467128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https://carbonpricingdashboard.worldbank.org/</a:t>
            </a:r>
          </a:p>
        </p:txBody>
      </p:sp>
      <p:sp>
        <p:nvSpPr>
          <p:cNvPr id="4" name="Slide Number Placeholder 3"/>
          <p:cNvSpPr>
            <a:spLocks noGrp="1"/>
          </p:cNvSpPr>
          <p:nvPr>
            <p:ph type="sldNum" sz="quarter" idx="10"/>
          </p:nvPr>
        </p:nvSpPr>
        <p:spPr/>
        <p:txBody>
          <a:bodyPr/>
          <a:lstStyle/>
          <a:p>
            <a:fld id="{A73770F9-99EF-7E4F-A4BC-F83FC0BA0E36}" type="slidenum">
              <a:rPr lang="en-US" smtClean="0"/>
              <a:t>122</a:t>
            </a:fld>
            <a:endParaRPr lang="en-US"/>
          </a:p>
        </p:txBody>
      </p:sp>
    </p:spTree>
    <p:extLst>
      <p:ext uri="{BB962C8B-B14F-4D97-AF65-F5344CB8AC3E}">
        <p14:creationId xmlns:p14="http://schemas.microsoft.com/office/powerpoint/2010/main" val="2467390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NEED want transition (section-starter)</a:t>
            </a:r>
            <a:r>
              <a:rPr lang="en-US" baseline="0" dirty="0"/>
              <a:t> </a:t>
            </a:r>
            <a:r>
              <a:rPr lang="en-US" dirty="0"/>
              <a:t>slides to maybe ALL look like this?</a:t>
            </a:r>
            <a:r>
              <a:rPr lang="en-US" baseline="0" dirty="0"/>
              <a:t> If not, maybe these slides should be plain text like the rest of them?</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123</a:t>
            </a:fld>
            <a:endParaRPr lang="en-US"/>
          </a:p>
        </p:txBody>
      </p:sp>
    </p:spTree>
    <p:extLst>
      <p:ext uri="{BB962C8B-B14F-4D97-AF65-F5344CB8AC3E}">
        <p14:creationId xmlns:p14="http://schemas.microsoft.com/office/powerpoint/2010/main" val="109156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a:t>
            </a:r>
            <a:r>
              <a:rPr lang="en-US" sz="1100" kern="1200" baseline="0" dirty="0">
                <a:solidFill>
                  <a:schemeClr val="tx1"/>
                </a:solidFill>
                <a:effectLst/>
                <a:latin typeface="+mn-lt"/>
                <a:ea typeface="+mn-ea"/>
                <a:cs typeface="+mn-cs"/>
              </a:rPr>
              <a:t> could be a series of slides with pictures for each one</a:t>
            </a:r>
            <a:endParaRPr lang="en-US" sz="1100" dirty="0"/>
          </a:p>
        </p:txBody>
      </p:sp>
      <p:sp>
        <p:nvSpPr>
          <p:cNvPr id="4" name="Slide Number Placeholder 3"/>
          <p:cNvSpPr>
            <a:spLocks noGrp="1"/>
          </p:cNvSpPr>
          <p:nvPr>
            <p:ph type="sldNum" sz="quarter" idx="10"/>
          </p:nvPr>
        </p:nvSpPr>
        <p:spPr/>
        <p:txBody>
          <a:bodyPr/>
          <a:lstStyle/>
          <a:p>
            <a:fld id="{A73770F9-99EF-7E4F-A4BC-F83FC0BA0E36}" type="slidenum">
              <a:rPr lang="en-US" smtClean="0"/>
              <a:t>20</a:t>
            </a:fld>
            <a:endParaRPr lang="en-US"/>
          </a:p>
        </p:txBody>
      </p:sp>
    </p:spTree>
    <p:extLst>
      <p:ext uri="{BB962C8B-B14F-4D97-AF65-F5344CB8AC3E}">
        <p14:creationId xmlns:p14="http://schemas.microsoft.com/office/powerpoint/2010/main" val="1412906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124</a:t>
            </a:fld>
            <a:endParaRPr lang="en-US"/>
          </a:p>
        </p:txBody>
      </p:sp>
    </p:spTree>
    <p:extLst>
      <p:ext uri="{BB962C8B-B14F-4D97-AF65-F5344CB8AC3E}">
        <p14:creationId xmlns:p14="http://schemas.microsoft.com/office/powerpoint/2010/main" val="4248011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125</a:t>
            </a:fld>
            <a:endParaRPr lang="en-US"/>
          </a:p>
        </p:txBody>
      </p:sp>
    </p:spTree>
    <p:extLst>
      <p:ext uri="{BB962C8B-B14F-4D97-AF65-F5344CB8AC3E}">
        <p14:creationId xmlns:p14="http://schemas.microsoft.com/office/powerpoint/2010/main" val="1107070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Source: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REPORT FROM THE COMMISSION TO THE EUROPEAN PARLIAMENT AND THE COUNCIL Implementing the Paris Agreement - Progress of the EU towards the at least -40% target” </a:t>
            </a:r>
            <a:r>
              <a:rPr lang="en-US" sz="1200" b="1" kern="1200" dirty="0">
                <a:solidFill>
                  <a:schemeClr val="tx1"/>
                </a:solidFill>
                <a:effectLst/>
                <a:latin typeface="+mn-lt"/>
                <a:ea typeface="+mn-ea"/>
                <a:cs typeface="+mn-cs"/>
              </a:rPr>
              <a:t>https://eur-lex.europa.eu/legal-content/EN/TXT/?uri=COM%3A2016%3A707%3AFIN</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126</a:t>
            </a:fld>
            <a:endParaRPr lang="en-US"/>
          </a:p>
        </p:txBody>
      </p:sp>
    </p:spTree>
    <p:extLst>
      <p:ext uri="{BB962C8B-B14F-4D97-AF65-F5344CB8AC3E}">
        <p14:creationId xmlns:p14="http://schemas.microsoft.com/office/powerpoint/2010/main" val="874168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127</a:t>
            </a:fld>
            <a:endParaRPr lang="en-US"/>
          </a:p>
        </p:txBody>
      </p:sp>
    </p:spTree>
    <p:extLst>
      <p:ext uri="{BB962C8B-B14F-4D97-AF65-F5344CB8AC3E}">
        <p14:creationId xmlns:p14="http://schemas.microsoft.com/office/powerpoint/2010/main" val="2411226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128</a:t>
            </a:fld>
            <a:endParaRPr lang="en-US"/>
          </a:p>
        </p:txBody>
      </p:sp>
    </p:spTree>
    <p:extLst>
      <p:ext uri="{BB962C8B-B14F-4D97-AF65-F5344CB8AC3E}">
        <p14:creationId xmlns:p14="http://schemas.microsoft.com/office/powerpoint/2010/main" val="3226276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a:t>: https://ww3.arb.ca.gov/cc/inventory/pubs/reports/2000_2019/ghg_inventory_trends_00-19.pdf</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129</a:t>
            </a:fld>
            <a:endParaRPr lang="en-US"/>
          </a:p>
        </p:txBody>
      </p:sp>
    </p:spTree>
    <p:extLst>
      <p:ext uri="{BB962C8B-B14F-4D97-AF65-F5344CB8AC3E}">
        <p14:creationId xmlns:p14="http://schemas.microsoft.com/office/powerpoint/2010/main" val="1667529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https://www.c2es.org/content/california-cap-and-trade/ </a:t>
            </a:r>
          </a:p>
        </p:txBody>
      </p:sp>
      <p:sp>
        <p:nvSpPr>
          <p:cNvPr id="4" name="Slide Number Placeholder 3"/>
          <p:cNvSpPr>
            <a:spLocks noGrp="1"/>
          </p:cNvSpPr>
          <p:nvPr>
            <p:ph type="sldNum" sz="quarter" idx="5"/>
          </p:nvPr>
        </p:nvSpPr>
        <p:spPr/>
        <p:txBody>
          <a:bodyPr/>
          <a:lstStyle/>
          <a:p>
            <a:fld id="{39F294D8-753E-E842-8CF8-893A8D4FD7E5}" type="slidenum">
              <a:rPr lang="en-US" smtClean="0"/>
              <a:t>130</a:t>
            </a:fld>
            <a:endParaRPr lang="en-US"/>
          </a:p>
        </p:txBody>
      </p:sp>
    </p:spTree>
    <p:extLst>
      <p:ext uri="{BB962C8B-B14F-4D97-AF65-F5344CB8AC3E}">
        <p14:creationId xmlns:p14="http://schemas.microsoft.com/office/powerpoint/2010/main" val="2528521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NEED want transition (section-starter)</a:t>
            </a:r>
            <a:r>
              <a:rPr lang="en-US" baseline="0" dirty="0"/>
              <a:t> </a:t>
            </a:r>
            <a:r>
              <a:rPr lang="en-US" dirty="0"/>
              <a:t>slides to maybe ALL look like this?</a:t>
            </a:r>
            <a:r>
              <a:rPr lang="en-US" baseline="0" dirty="0"/>
              <a:t> If not, maybe these slides should be plain text like the rest of them?</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132</a:t>
            </a:fld>
            <a:endParaRPr lang="en-US"/>
          </a:p>
        </p:txBody>
      </p:sp>
    </p:spTree>
    <p:extLst>
      <p:ext uri="{BB962C8B-B14F-4D97-AF65-F5344CB8AC3E}">
        <p14:creationId xmlns:p14="http://schemas.microsoft.com/office/powerpoint/2010/main" val="23701524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133</a:t>
            </a:fld>
            <a:endParaRPr lang="en-US"/>
          </a:p>
        </p:txBody>
      </p:sp>
    </p:spTree>
    <p:extLst>
      <p:ext uri="{BB962C8B-B14F-4D97-AF65-F5344CB8AC3E}">
        <p14:creationId xmlns:p14="http://schemas.microsoft.com/office/powerpoint/2010/main" val="3883274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135</a:t>
            </a:fld>
            <a:endParaRPr lang="en-US"/>
          </a:p>
        </p:txBody>
      </p:sp>
    </p:spTree>
    <p:extLst>
      <p:ext uri="{BB962C8B-B14F-4D97-AF65-F5344CB8AC3E}">
        <p14:creationId xmlns:p14="http://schemas.microsoft.com/office/powerpoint/2010/main" val="92568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Carleton et al. 2021: https://papers.ssrn.com/sol3/papers.cfm?abstract_id=3674927 </a:t>
            </a:r>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713838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slide: https://www2.gov.bc.ca/gov/content/environment/climate-change/planning-and-action/carbon-tax</a:t>
            </a:r>
          </a:p>
        </p:txBody>
      </p:sp>
      <p:sp>
        <p:nvSpPr>
          <p:cNvPr id="4" name="Slide Number Placeholder 3"/>
          <p:cNvSpPr>
            <a:spLocks noGrp="1"/>
          </p:cNvSpPr>
          <p:nvPr>
            <p:ph type="sldNum" sz="quarter" idx="10"/>
          </p:nvPr>
        </p:nvSpPr>
        <p:spPr/>
        <p:txBody>
          <a:bodyPr/>
          <a:lstStyle/>
          <a:p>
            <a:fld id="{A73770F9-99EF-7E4F-A4BC-F83FC0BA0E36}" type="slidenum">
              <a:rPr lang="en-US" smtClean="0"/>
              <a:t>136</a:t>
            </a:fld>
            <a:endParaRPr lang="en-US"/>
          </a:p>
        </p:txBody>
      </p:sp>
    </p:spTree>
    <p:extLst>
      <p:ext uri="{BB962C8B-B14F-4D97-AF65-F5344CB8AC3E}">
        <p14:creationId xmlns:p14="http://schemas.microsoft.com/office/powerpoint/2010/main" val="22571219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http://www.env.gov.bc.ca/soe/indicators/sustainability/ghg-emissions.html</a:t>
            </a:r>
          </a:p>
        </p:txBody>
      </p:sp>
      <p:sp>
        <p:nvSpPr>
          <p:cNvPr id="4" name="Slide Number Placeholder 3"/>
          <p:cNvSpPr>
            <a:spLocks noGrp="1"/>
          </p:cNvSpPr>
          <p:nvPr>
            <p:ph type="sldNum" sz="quarter" idx="10"/>
          </p:nvPr>
        </p:nvSpPr>
        <p:spPr/>
        <p:txBody>
          <a:bodyPr/>
          <a:lstStyle/>
          <a:p>
            <a:fld id="{A73770F9-99EF-7E4F-A4BC-F83FC0BA0E36}" type="slidenum">
              <a:rPr lang="en-US" smtClean="0"/>
              <a:t>137</a:t>
            </a:fld>
            <a:endParaRPr lang="en-US"/>
          </a:p>
        </p:txBody>
      </p:sp>
    </p:spTree>
    <p:extLst>
      <p:ext uri="{BB962C8B-B14F-4D97-AF65-F5344CB8AC3E}">
        <p14:creationId xmlns:p14="http://schemas.microsoft.com/office/powerpoint/2010/main" val="33372655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139</a:t>
            </a:fld>
            <a:endParaRPr lang="en-US"/>
          </a:p>
        </p:txBody>
      </p:sp>
    </p:spTree>
    <p:extLst>
      <p:ext uri="{BB962C8B-B14F-4D97-AF65-F5344CB8AC3E}">
        <p14:creationId xmlns:p14="http://schemas.microsoft.com/office/powerpoint/2010/main" val="42717398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www.government.se</a:t>
            </a:r>
            <a:r>
              <a:rPr lang="en-US" dirty="0"/>
              <a:t>/492fd9/</a:t>
            </a:r>
            <a:r>
              <a:rPr lang="en-US" dirty="0" err="1"/>
              <a:t>contentassets</a:t>
            </a:r>
            <a:r>
              <a:rPr lang="en-US" dirty="0"/>
              <a:t>/18ed243e60ca4b7fa05b36804ec64beb/170925-aakerfeldt-panel-debate-tuscon-gcet.pdf</a:t>
            </a:r>
          </a:p>
        </p:txBody>
      </p:sp>
      <p:sp>
        <p:nvSpPr>
          <p:cNvPr id="4" name="Slide Number Placeholder 3"/>
          <p:cNvSpPr>
            <a:spLocks noGrp="1"/>
          </p:cNvSpPr>
          <p:nvPr>
            <p:ph type="sldNum" sz="quarter" idx="10"/>
          </p:nvPr>
        </p:nvSpPr>
        <p:spPr/>
        <p:txBody>
          <a:bodyPr/>
          <a:lstStyle/>
          <a:p>
            <a:fld id="{A73770F9-99EF-7E4F-A4BC-F83FC0BA0E36}" type="slidenum">
              <a:rPr lang="en-US" smtClean="0"/>
              <a:t>140</a:t>
            </a:fld>
            <a:endParaRPr lang="en-US"/>
          </a:p>
        </p:txBody>
      </p:sp>
    </p:spTree>
    <p:extLst>
      <p:ext uri="{BB962C8B-B14F-4D97-AF65-F5344CB8AC3E}">
        <p14:creationId xmlns:p14="http://schemas.microsoft.com/office/powerpoint/2010/main" val="1066275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181A54-C80F-8B44-A488-7D29237C1AC2}" type="slidenum">
              <a:rPr lang="en-US" smtClean="0"/>
              <a:t>142</a:t>
            </a:fld>
            <a:endParaRPr lang="en-US"/>
          </a:p>
        </p:txBody>
      </p:sp>
    </p:spTree>
    <p:extLst>
      <p:ext uri="{BB962C8B-B14F-4D97-AF65-F5344CB8AC3E}">
        <p14:creationId xmlns:p14="http://schemas.microsoft.com/office/powerpoint/2010/main" val="38561743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145</a:t>
            </a:fld>
            <a:endParaRPr lang="en-US"/>
          </a:p>
        </p:txBody>
      </p:sp>
    </p:spTree>
    <p:extLst>
      <p:ext uri="{BB962C8B-B14F-4D97-AF65-F5344CB8AC3E}">
        <p14:creationId xmlns:p14="http://schemas.microsoft.com/office/powerpoint/2010/main" val="2685388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146</a:t>
            </a:fld>
            <a:endParaRPr lang="en-US"/>
          </a:p>
        </p:txBody>
      </p:sp>
    </p:spTree>
    <p:extLst>
      <p:ext uri="{BB962C8B-B14F-4D97-AF65-F5344CB8AC3E}">
        <p14:creationId xmlns:p14="http://schemas.microsoft.com/office/powerpoint/2010/main" val="87150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Hsiang, S., Kopp, R., </a:t>
            </a:r>
            <a:r>
              <a:rPr lang="en-US" sz="1200" kern="1200" dirty="0" err="1">
                <a:solidFill>
                  <a:schemeClr val="tx1"/>
                </a:solidFill>
                <a:latin typeface="+mn-lt"/>
                <a:ea typeface="+mn-ea"/>
                <a:cs typeface="+mn-cs"/>
              </a:rPr>
              <a:t>Jina</a:t>
            </a:r>
            <a:r>
              <a:rPr lang="en-US" sz="1200" kern="1200" dirty="0">
                <a:solidFill>
                  <a:schemeClr val="tx1"/>
                </a:solidFill>
                <a:latin typeface="+mn-lt"/>
                <a:ea typeface="+mn-ea"/>
                <a:cs typeface="+mn-cs"/>
              </a:rPr>
              <a:t>, A., Rising, J., Delgado, M., Mohan, S., Rasmussen, D.J., Muir-Wood, R., Wilson, P., Oppenheimer, M., Larsen, K., Houser, T., 2017. Estimating economic damage from climate change in the United States. Science 356, 1362-1369.</a:t>
            </a:r>
          </a:p>
          <a:p>
            <a:r>
              <a:rPr lang="en-US" sz="1200" kern="12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County-level median values for average 2080 to 2099 RCP8.5 impacts. Impacts are changes relative to counterfactual “no additional climate change” trajectories.”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294368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23</a:t>
            </a:fld>
            <a:endParaRPr lang="en-US"/>
          </a:p>
        </p:txBody>
      </p:sp>
    </p:spTree>
    <p:extLst>
      <p:ext uri="{BB962C8B-B14F-4D97-AF65-F5344CB8AC3E}">
        <p14:creationId xmlns:p14="http://schemas.microsoft.com/office/powerpoint/2010/main" val="179216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Hsiang, S., Kopp, R., </a:t>
            </a:r>
            <a:r>
              <a:rPr lang="en-US" sz="1200" kern="1200" dirty="0" err="1">
                <a:solidFill>
                  <a:schemeClr val="tx1"/>
                </a:solidFill>
                <a:latin typeface="+mn-lt"/>
                <a:ea typeface="+mn-ea"/>
                <a:cs typeface="+mn-cs"/>
              </a:rPr>
              <a:t>Jina</a:t>
            </a:r>
            <a:r>
              <a:rPr lang="en-US" sz="1200" kern="1200" dirty="0">
                <a:solidFill>
                  <a:schemeClr val="tx1"/>
                </a:solidFill>
                <a:latin typeface="+mn-lt"/>
                <a:ea typeface="+mn-ea"/>
                <a:cs typeface="+mn-cs"/>
              </a:rPr>
              <a:t>, A., Rising, J., Delgado, M., Mohan, S., Rasmussen, D.J., Muir-Wood, R., Wilson, P., Oppenheimer, M., Larsen, K., Houser, T., 2017. Estimating economic damage from climate change in the United States. Science 356, 1362-1369.</a:t>
            </a:r>
          </a:p>
          <a:p>
            <a:r>
              <a:rPr lang="en-US" sz="1200" kern="12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County-level median values for average 2080 to 2099 RCP8.5 impacts. Impacts are changes relative to counterfactual “no additional climate change” trajectories.”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977143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3.tiff"/><Relationship Id="rId4" Type="http://schemas.openxmlformats.org/officeDocument/2006/relationships/image" Target="../media/image7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1.jpg"/></Relationships>
</file>

<file path=ppt/slides/_rels/slide75.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Spring 2022</a:t>
            </a:r>
          </a:p>
          <a:p>
            <a:pPr>
              <a:lnSpc>
                <a:spcPct val="100000"/>
              </a:lnSpc>
              <a:spcBef>
                <a:spcPts val="0"/>
              </a:spcBef>
            </a:pPr>
            <a:r>
              <a:rPr lang="en-US" sz="4400" dirty="0"/>
              <a:t>Climate Change Economics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California State University – East Bay</a:t>
            </a:r>
          </a:p>
          <a:p>
            <a:pPr>
              <a:lnSpc>
                <a:spcPct val="100000"/>
              </a:lnSpc>
              <a:spcBef>
                <a:spcPts val="0"/>
              </a:spcBef>
            </a:pPr>
            <a:r>
              <a:rPr lang="en-US" sz="3100" dirty="0">
                <a:solidFill>
                  <a:schemeClr val="tx2"/>
                </a:solidFill>
              </a:rPr>
              <a:t>March 30 and April 6,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68496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a:t>
            </a:r>
            <a:br>
              <a:rPr lang="en-US" dirty="0"/>
            </a:br>
            <a:r>
              <a:rPr lang="en-US" dirty="0"/>
              <a:t>A Little Science</a:t>
            </a:r>
          </a:p>
        </p:txBody>
      </p:sp>
    </p:spTree>
    <p:extLst>
      <p:ext uri="{BB962C8B-B14F-4D97-AF65-F5344CB8AC3E}">
        <p14:creationId xmlns:p14="http://schemas.microsoft.com/office/powerpoint/2010/main" val="1932554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694"/>
          <a:stretch/>
        </p:blipFill>
        <p:spPr>
          <a:xfrm>
            <a:off x="2651760" y="1705056"/>
            <a:ext cx="6742488" cy="4514779"/>
          </a:xfrm>
          <a:prstGeom prst="rect">
            <a:avLst/>
          </a:prstGeom>
        </p:spPr>
      </p:pic>
      <p:sp>
        <p:nvSpPr>
          <p:cNvPr id="2" name="Title 1">
            <a:extLst>
              <a:ext uri="{FF2B5EF4-FFF2-40B4-BE49-F238E27FC236}">
                <a16:creationId xmlns:a16="http://schemas.microsoft.com/office/drawing/2014/main" id="{12200AC6-1442-44FA-9EF0-D7489B185752}"/>
              </a:ext>
            </a:extLst>
          </p:cNvPr>
          <p:cNvSpPr>
            <a:spLocks noGrp="1"/>
          </p:cNvSpPr>
          <p:nvPr>
            <p:ph type="title"/>
          </p:nvPr>
        </p:nvSpPr>
        <p:spPr>
          <a:xfrm>
            <a:off x="698500" y="254107"/>
            <a:ext cx="10515600" cy="1325563"/>
          </a:xfrm>
        </p:spPr>
        <p:txBody>
          <a:bodyPr>
            <a:normAutofit/>
          </a:bodyPr>
          <a:lstStyle/>
          <a:p>
            <a:r>
              <a:rPr lang="en-GB" dirty="0">
                <a:solidFill>
                  <a:schemeClr val="bg1"/>
                </a:solidFill>
              </a:rPr>
              <a:t>Win</a:t>
            </a:r>
            <a:r>
              <a:rPr lang="en-GB" dirty="0"/>
              <a:t>d Turbines Have 100 Times More Power </a:t>
            </a:r>
            <a:br>
              <a:rPr lang="en-GB" dirty="0"/>
            </a:br>
            <a:r>
              <a:rPr lang="en-GB" dirty="0"/>
              <a:t>Generation Capabilities Than 30 Years Ago</a:t>
            </a:r>
          </a:p>
        </p:txBody>
      </p:sp>
    </p:spTree>
    <p:extLst>
      <p:ext uri="{BB962C8B-B14F-4D97-AF65-F5344CB8AC3E}">
        <p14:creationId xmlns:p14="http://schemas.microsoft.com/office/powerpoint/2010/main" val="7512592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EA662-1129-864D-AC06-4674D33FA951}"/>
              </a:ext>
            </a:extLst>
          </p:cNvPr>
          <p:cNvSpPr>
            <a:spLocks noGrp="1"/>
          </p:cNvSpPr>
          <p:nvPr>
            <p:ph type="sldNum" sz="quarter" idx="12"/>
          </p:nvPr>
        </p:nvSpPr>
        <p:spPr/>
        <p:txBody>
          <a:bodyPr/>
          <a:lstStyle/>
          <a:p>
            <a:fld id="{D9F085D5-EC86-4F6A-B501-C1359CB39116}" type="slidenum">
              <a:rPr lang="en-GB" smtClean="0"/>
              <a:t>101</a:t>
            </a:fld>
            <a:endParaRPr lang="en-GB"/>
          </a:p>
        </p:txBody>
      </p:sp>
      <p:pic>
        <p:nvPicPr>
          <p:cNvPr id="3" name="Picture 2">
            <a:extLst>
              <a:ext uri="{FF2B5EF4-FFF2-40B4-BE49-F238E27FC236}">
                <a16:creationId xmlns:a16="http://schemas.microsoft.com/office/drawing/2014/main" id="{DD0BF2DA-A713-9E49-B661-6B57F4D410CE}"/>
              </a:ext>
            </a:extLst>
          </p:cNvPr>
          <p:cNvPicPr>
            <a:picLocks noChangeAspect="1"/>
          </p:cNvPicPr>
          <p:nvPr/>
        </p:nvPicPr>
        <p:blipFill>
          <a:blip r:embed="rId2"/>
          <a:stretch>
            <a:fillRect/>
          </a:stretch>
        </p:blipFill>
        <p:spPr>
          <a:xfrm>
            <a:off x="538199" y="664029"/>
            <a:ext cx="10625101" cy="5285921"/>
          </a:xfrm>
          <a:prstGeom prst="rect">
            <a:avLst/>
          </a:prstGeom>
        </p:spPr>
      </p:pic>
      <p:sp>
        <p:nvSpPr>
          <p:cNvPr id="4" name="TextBox 3">
            <a:extLst>
              <a:ext uri="{FF2B5EF4-FFF2-40B4-BE49-F238E27FC236}">
                <a16:creationId xmlns:a16="http://schemas.microsoft.com/office/drawing/2014/main" id="{4B78BDD4-FF38-D54F-A30B-80A22B83E5BB}"/>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20506494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Cha</a:t>
            </a:r>
            <a:r>
              <a:rPr lang="en-US" dirty="0"/>
              <a:t>llenges with Renewable Energy</a:t>
            </a:r>
          </a:p>
        </p:txBody>
      </p:sp>
      <p:sp>
        <p:nvSpPr>
          <p:cNvPr id="3" name="Content Placeholder 2"/>
          <p:cNvSpPr>
            <a:spLocks noGrp="1"/>
          </p:cNvSpPr>
          <p:nvPr>
            <p:ph idx="1"/>
          </p:nvPr>
        </p:nvSpPr>
        <p:spPr>
          <a:xfrm>
            <a:off x="838200" y="1325563"/>
            <a:ext cx="5346700" cy="4351338"/>
          </a:xfrm>
        </p:spPr>
        <p:txBody>
          <a:bodyPr/>
          <a:lstStyle/>
          <a:p>
            <a:pPr>
              <a:spcAft>
                <a:spcPts val="1000"/>
              </a:spcAft>
            </a:pPr>
            <a:r>
              <a:rPr lang="en-US" dirty="0"/>
              <a:t>It’s intermittent - only produced if there is sun or wind.</a:t>
            </a:r>
          </a:p>
          <a:p>
            <a:pPr>
              <a:spcAft>
                <a:spcPts val="1000"/>
              </a:spcAft>
            </a:pPr>
            <a:r>
              <a:rPr lang="en-US" dirty="0"/>
              <a:t>Energy is needed all day and night, with peak times.</a:t>
            </a:r>
          </a:p>
          <a:p>
            <a:pPr>
              <a:spcAft>
                <a:spcPts val="1000"/>
              </a:spcAft>
            </a:pPr>
            <a:r>
              <a:rPr lang="en-US" dirty="0">
                <a:sym typeface="Wingdings" panose="05000000000000000000" pitchFamily="2" charset="2"/>
              </a:rPr>
              <a:t>Limited w/o storage.</a:t>
            </a:r>
          </a:p>
          <a:p>
            <a:pPr lvl="1">
              <a:spcAft>
                <a:spcPts val="1000"/>
              </a:spcAft>
            </a:pPr>
            <a:r>
              <a:rPr lang="en-US" dirty="0">
                <a:sym typeface="Wingdings" panose="05000000000000000000" pitchFamily="2" charset="2"/>
              </a:rPr>
              <a:t>Creative storage options are under development.</a:t>
            </a:r>
          </a:p>
        </p:txBody>
      </p:sp>
      <p:pic>
        <p:nvPicPr>
          <p:cNvPr id="5" name="Picture 4">
            <a:extLst>
              <a:ext uri="{FF2B5EF4-FFF2-40B4-BE49-F238E27FC236}">
                <a16:creationId xmlns:a16="http://schemas.microsoft.com/office/drawing/2014/main" id="{2A248C83-A89A-41D6-869A-8CF351DA0EEB}"/>
              </a:ext>
            </a:extLst>
          </p:cNvPr>
          <p:cNvPicPr>
            <a:picLocks noChangeAspect="1"/>
          </p:cNvPicPr>
          <p:nvPr/>
        </p:nvPicPr>
        <p:blipFill>
          <a:blip r:embed="rId2"/>
          <a:stretch>
            <a:fillRect/>
          </a:stretch>
        </p:blipFill>
        <p:spPr>
          <a:xfrm>
            <a:off x="12534900" y="3429000"/>
            <a:ext cx="4572000" cy="3048000"/>
          </a:xfrm>
          <a:prstGeom prst="rect">
            <a:avLst/>
          </a:prstGeom>
        </p:spPr>
      </p:pic>
      <p:pic>
        <p:nvPicPr>
          <p:cNvPr id="7" name="Picture 6">
            <a:extLst>
              <a:ext uri="{FF2B5EF4-FFF2-40B4-BE49-F238E27FC236}">
                <a16:creationId xmlns:a16="http://schemas.microsoft.com/office/drawing/2014/main" id="{EE120117-B3A8-4C00-A98F-901E7EA98781}"/>
              </a:ext>
            </a:extLst>
          </p:cNvPr>
          <p:cNvPicPr>
            <a:picLocks noChangeAspect="1"/>
          </p:cNvPicPr>
          <p:nvPr/>
        </p:nvPicPr>
        <p:blipFill>
          <a:blip r:embed="rId3"/>
          <a:stretch>
            <a:fillRect/>
          </a:stretch>
        </p:blipFill>
        <p:spPr>
          <a:xfrm>
            <a:off x="12534900" y="46730"/>
            <a:ext cx="4572000" cy="3048000"/>
          </a:xfrm>
          <a:prstGeom prst="rect">
            <a:avLst/>
          </a:prstGeom>
        </p:spPr>
      </p:pic>
      <p:pic>
        <p:nvPicPr>
          <p:cNvPr id="9" name="Picture 8">
            <a:extLst>
              <a:ext uri="{FF2B5EF4-FFF2-40B4-BE49-F238E27FC236}">
                <a16:creationId xmlns:a16="http://schemas.microsoft.com/office/drawing/2014/main" id="{9E84CE33-3A80-40C6-8C6C-5867FD5A9870}"/>
              </a:ext>
            </a:extLst>
          </p:cNvPr>
          <p:cNvPicPr>
            <a:picLocks noChangeAspect="1"/>
          </p:cNvPicPr>
          <p:nvPr/>
        </p:nvPicPr>
        <p:blipFill rotWithShape="1">
          <a:blip r:embed="rId4"/>
          <a:srcRect r="18600"/>
          <a:stretch/>
        </p:blipFill>
        <p:spPr>
          <a:xfrm>
            <a:off x="6184900" y="2266950"/>
            <a:ext cx="51689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2FD63DF-6CE8-184F-9FBC-D0427776B577}"/>
              </a:ext>
            </a:extLst>
          </p:cNvPr>
          <p:cNvPicPr>
            <a:picLocks noChangeAspect="1"/>
          </p:cNvPicPr>
          <p:nvPr/>
        </p:nvPicPr>
        <p:blipFill>
          <a:blip r:embed="rId5"/>
          <a:stretch>
            <a:fillRect/>
          </a:stretch>
        </p:blipFill>
        <p:spPr>
          <a:xfrm>
            <a:off x="6972302" y="1033464"/>
            <a:ext cx="3608716" cy="5286895"/>
          </a:xfrm>
          <a:prstGeom prst="rect">
            <a:avLst/>
          </a:prstGeom>
        </p:spPr>
      </p:pic>
    </p:spTree>
    <p:extLst>
      <p:ext uri="{BB962C8B-B14F-4D97-AF65-F5344CB8AC3E}">
        <p14:creationId xmlns:p14="http://schemas.microsoft.com/office/powerpoint/2010/main" val="30871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Policy</a:t>
            </a:r>
          </a:p>
        </p:txBody>
      </p:sp>
    </p:spTree>
    <p:extLst>
      <p:ext uri="{BB962C8B-B14F-4D97-AF65-F5344CB8AC3E}">
        <p14:creationId xmlns:p14="http://schemas.microsoft.com/office/powerpoint/2010/main" val="9295433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B69D-BB8C-9842-806E-C276333FA600}"/>
              </a:ext>
            </a:extLst>
          </p:cNvPr>
          <p:cNvSpPr>
            <a:spLocks noGrp="1"/>
          </p:cNvSpPr>
          <p:nvPr>
            <p:ph type="title"/>
          </p:nvPr>
        </p:nvSpPr>
        <p:spPr/>
        <p:txBody>
          <a:bodyPr/>
          <a:lstStyle/>
          <a:p>
            <a:r>
              <a:rPr lang="en-US" dirty="0">
                <a:solidFill>
                  <a:schemeClr val="bg1"/>
                </a:solidFill>
              </a:rPr>
              <a:t>Pol</a:t>
            </a:r>
            <a:r>
              <a:rPr lang="en-US" dirty="0"/>
              <a:t>icies That Reduce Emissions: Directly</a:t>
            </a:r>
          </a:p>
        </p:txBody>
      </p:sp>
      <p:sp>
        <p:nvSpPr>
          <p:cNvPr id="4" name="Slide Number Placeholder 3">
            <a:extLst>
              <a:ext uri="{FF2B5EF4-FFF2-40B4-BE49-F238E27FC236}">
                <a16:creationId xmlns:a16="http://schemas.microsoft.com/office/drawing/2014/main" id="{0B840C6A-8C02-3A43-B2D2-E273EB2A1FA6}"/>
              </a:ext>
            </a:extLst>
          </p:cNvPr>
          <p:cNvSpPr>
            <a:spLocks noGrp="1"/>
          </p:cNvSpPr>
          <p:nvPr>
            <p:ph type="sldNum" sz="quarter" idx="12"/>
          </p:nvPr>
        </p:nvSpPr>
        <p:spPr/>
        <p:txBody>
          <a:bodyPr/>
          <a:lstStyle/>
          <a:p>
            <a:fld id="{D9F085D5-EC86-4F6A-B501-C1359CB39116}" type="slidenum">
              <a:rPr lang="en-GB" smtClean="0"/>
              <a:t>104</a:t>
            </a:fld>
            <a:endParaRPr lang="en-GB"/>
          </a:p>
        </p:txBody>
      </p:sp>
      <p:sp>
        <p:nvSpPr>
          <p:cNvPr id="5" name="Content Placeholder 2">
            <a:extLst>
              <a:ext uri="{FF2B5EF4-FFF2-40B4-BE49-F238E27FC236}">
                <a16:creationId xmlns:a16="http://schemas.microsoft.com/office/drawing/2014/main" id="{868016DE-318D-D444-A1D2-E8F15E8DB829}"/>
              </a:ext>
            </a:extLst>
          </p:cNvPr>
          <p:cNvSpPr>
            <a:spLocks noGrp="1"/>
          </p:cNvSpPr>
          <p:nvPr>
            <p:ph idx="1"/>
          </p:nvPr>
        </p:nvSpPr>
        <p:spPr>
          <a:xfrm>
            <a:off x="838200" y="1570730"/>
            <a:ext cx="10515600" cy="4351338"/>
          </a:xfrm>
        </p:spPr>
        <p:txBody>
          <a:bodyPr/>
          <a:lstStyle/>
          <a:p>
            <a:r>
              <a:rPr lang="en-US" dirty="0"/>
              <a:t>Regulation</a:t>
            </a:r>
          </a:p>
          <a:p>
            <a:pPr lvl="1"/>
            <a:r>
              <a:rPr lang="en-US" dirty="0"/>
              <a:t>Emissions standards or limits</a:t>
            </a:r>
          </a:p>
          <a:p>
            <a:pPr lvl="2"/>
            <a:r>
              <a:rPr lang="en-US" dirty="0"/>
              <a:t>E.g., CAFE standards</a:t>
            </a:r>
          </a:p>
          <a:p>
            <a:pPr marL="0" indent="0">
              <a:buNone/>
            </a:pPr>
            <a:endParaRPr lang="en-US" dirty="0"/>
          </a:p>
          <a:p>
            <a:r>
              <a:rPr lang="en-US" dirty="0"/>
              <a:t>Market-oriented policies</a:t>
            </a:r>
          </a:p>
          <a:p>
            <a:pPr lvl="1"/>
            <a:r>
              <a:rPr lang="en-US" dirty="0"/>
              <a:t>Putting a price on emissions</a:t>
            </a:r>
          </a:p>
          <a:p>
            <a:pPr lvl="2"/>
            <a:r>
              <a:rPr lang="en-US" dirty="0"/>
              <a:t>Subsidizing green energy (</a:t>
            </a:r>
            <a:r>
              <a:rPr lang="en-US" i="1" dirty="0"/>
              <a:t>e.g</a:t>
            </a:r>
            <a:r>
              <a:rPr lang="en-US" dirty="0"/>
              <a:t>., feed-in tariffs)</a:t>
            </a:r>
          </a:p>
          <a:p>
            <a:pPr lvl="2"/>
            <a:r>
              <a:rPr lang="en-US" dirty="0"/>
              <a:t>Tax or cap &amp; trade</a:t>
            </a:r>
          </a:p>
          <a:p>
            <a:pPr marL="457200" lvl="1" indent="0">
              <a:buNone/>
            </a:pPr>
            <a:endParaRPr lang="en-US" dirty="0"/>
          </a:p>
        </p:txBody>
      </p:sp>
    </p:spTree>
    <p:extLst>
      <p:ext uri="{BB962C8B-B14F-4D97-AF65-F5344CB8AC3E}">
        <p14:creationId xmlns:p14="http://schemas.microsoft.com/office/powerpoint/2010/main" val="391455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a:xfrm>
            <a:off x="933897" y="0"/>
            <a:ext cx="10515600" cy="1325563"/>
          </a:xfrm>
        </p:spPr>
        <p:txBody>
          <a:bodyPr/>
          <a:lstStyle/>
          <a:p>
            <a:r>
              <a:rPr lang="en-US" dirty="0">
                <a:solidFill>
                  <a:schemeClr val="bg1"/>
                </a:solidFill>
              </a:rPr>
              <a:t>Ho</a:t>
            </a:r>
            <a:r>
              <a:rPr lang="en-US" dirty="0"/>
              <a:t>w Does a Carbon Tax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a:bodyPr>
          <a:lstStyle/>
          <a:p>
            <a:pPr>
              <a:spcAft>
                <a:spcPts val="1000"/>
              </a:spcAft>
            </a:pPr>
            <a:r>
              <a:rPr lang="en-US" dirty="0"/>
              <a:t>Activities to be covered are determined.</a:t>
            </a:r>
          </a:p>
          <a:p>
            <a:pPr>
              <a:spcAft>
                <a:spcPts val="1000"/>
              </a:spcAft>
            </a:pPr>
            <a:r>
              <a:rPr lang="en-US" dirty="0"/>
              <a:t>The price of emissions is determined.</a:t>
            </a:r>
          </a:p>
          <a:p>
            <a:pPr lvl="1">
              <a:spcAft>
                <a:spcPts val="1000"/>
              </a:spcAft>
            </a:pPr>
            <a:r>
              <a:rPr lang="en-US" dirty="0"/>
              <a:t>Presumably some relation to the social cost of polluting.</a:t>
            </a:r>
          </a:p>
          <a:p>
            <a:pPr>
              <a:spcAft>
                <a:spcPts val="1000"/>
              </a:spcAft>
            </a:pPr>
            <a:r>
              <a:rPr lang="en-US" dirty="0"/>
              <a:t>Emissions are measured.</a:t>
            </a:r>
          </a:p>
          <a:p>
            <a:pPr>
              <a:spcAft>
                <a:spcPts val="1000"/>
              </a:spcAft>
            </a:pPr>
            <a:r>
              <a:rPr lang="en-US" dirty="0"/>
              <a:t>Taxes are determined.</a:t>
            </a:r>
          </a:p>
          <a:p>
            <a:pPr>
              <a:spcAft>
                <a:spcPts val="1000"/>
              </a:spcAft>
            </a:pPr>
            <a:r>
              <a:rPr lang="en-US" dirty="0"/>
              <a:t>Q: What to do with the tax revenue?</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105</a:t>
            </a:fld>
            <a:endParaRPr lang="en-GB"/>
          </a:p>
        </p:txBody>
      </p:sp>
    </p:spTree>
    <p:extLst>
      <p:ext uri="{BB962C8B-B14F-4D97-AF65-F5344CB8AC3E}">
        <p14:creationId xmlns:p14="http://schemas.microsoft.com/office/powerpoint/2010/main" val="25941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a:xfrm>
            <a:off x="933897" y="0"/>
            <a:ext cx="10515600" cy="1325563"/>
          </a:xfrm>
        </p:spPr>
        <p:txBody>
          <a:bodyPr/>
          <a:lstStyle/>
          <a:p>
            <a:r>
              <a:rPr lang="en-US" dirty="0">
                <a:solidFill>
                  <a:schemeClr val="bg1"/>
                </a:solidFill>
              </a:rPr>
              <a:t>Ho</a:t>
            </a:r>
            <a:r>
              <a:rPr lang="en-US" dirty="0"/>
              <a:t>w Does Cap and Trade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fontScale="85000" lnSpcReduction="20000"/>
          </a:bodyPr>
          <a:lstStyle/>
          <a:p>
            <a:r>
              <a:rPr lang="en-US" dirty="0"/>
              <a:t>Activities to be covered are determined.</a:t>
            </a:r>
          </a:p>
          <a:p>
            <a:r>
              <a:rPr lang="en-US" dirty="0"/>
              <a:t>Acceptable emissions levels are indicated.</a:t>
            </a:r>
          </a:p>
          <a:p>
            <a:r>
              <a:rPr lang="en-US" dirty="0"/>
              <a:t>“Permits” that allow acceptable emissions levels are issued.</a:t>
            </a:r>
          </a:p>
          <a:p>
            <a:pPr lvl="1"/>
            <a:r>
              <a:rPr lang="en-US" dirty="0"/>
              <a:t>How?</a:t>
            </a:r>
          </a:p>
          <a:p>
            <a:pPr lvl="2"/>
            <a:r>
              <a:rPr lang="en-US" dirty="0"/>
              <a:t>According to historical emissions?  </a:t>
            </a:r>
          </a:p>
          <a:p>
            <a:pPr lvl="2"/>
            <a:r>
              <a:rPr lang="en-US" dirty="0"/>
              <a:t>Evenly across emitters?</a:t>
            </a:r>
          </a:p>
          <a:p>
            <a:pPr lvl="2"/>
            <a:r>
              <a:rPr lang="en-US" dirty="0"/>
              <a:t>Sold at some price?</a:t>
            </a:r>
          </a:p>
          <a:p>
            <a:r>
              <a:rPr lang="en-US" dirty="0"/>
              <a:t>A “market” is developed.</a:t>
            </a:r>
          </a:p>
          <a:p>
            <a:r>
              <a:rPr lang="en-US" dirty="0"/>
              <a:t>Those desiring to emit will have to buy sufficient permits to accommodate their emissions.</a:t>
            </a:r>
          </a:p>
          <a:p>
            <a:r>
              <a:rPr lang="en-US" dirty="0"/>
              <a:t>Those wishing to abate will offer their permits on the “market”.</a:t>
            </a:r>
          </a:p>
          <a:p>
            <a:pPr lvl="1"/>
            <a:r>
              <a:rPr lang="en-US" dirty="0"/>
              <a:t>The price of a permit indicates: </a:t>
            </a:r>
          </a:p>
          <a:p>
            <a:pPr lvl="2"/>
            <a:r>
              <a:rPr lang="en-US" dirty="0"/>
              <a:t>The benefit of eliminating further emissions.</a:t>
            </a:r>
          </a:p>
          <a:p>
            <a:pPr lvl="2"/>
            <a:r>
              <a:rPr lang="en-US" dirty="0"/>
              <a:t>The cost of emitting. </a:t>
            </a:r>
          </a:p>
          <a:p>
            <a:r>
              <a:rPr lang="en-US" dirty="0"/>
              <a:t>Gov’t agency determines equality of permits in possession and emissions.</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106</a:t>
            </a:fld>
            <a:endParaRPr lang="en-GB"/>
          </a:p>
        </p:txBody>
      </p:sp>
    </p:spTree>
    <p:extLst>
      <p:ext uri="{BB962C8B-B14F-4D97-AF65-F5344CB8AC3E}">
        <p14:creationId xmlns:p14="http://schemas.microsoft.com/office/powerpoint/2010/main" val="28655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Put</a:t>
            </a:r>
            <a:r>
              <a:rPr lang="en-US" dirty="0"/>
              <a:t>ting a Price on Carbon</a:t>
            </a:r>
          </a:p>
        </p:txBody>
      </p:sp>
      <p:pic>
        <p:nvPicPr>
          <p:cNvPr id="24" name="Picture 23">
            <a:extLst>
              <a:ext uri="{FF2B5EF4-FFF2-40B4-BE49-F238E27FC236}">
                <a16:creationId xmlns:a16="http://schemas.microsoft.com/office/drawing/2014/main" id="{FCC8D9F6-C199-0149-B7ED-BB4CF9A75301}"/>
              </a:ext>
            </a:extLst>
          </p:cNvPr>
          <p:cNvPicPr>
            <a:picLocks noChangeAspect="1"/>
          </p:cNvPicPr>
          <p:nvPr/>
        </p:nvPicPr>
        <p:blipFill>
          <a:blip r:embed="rId3"/>
          <a:stretch>
            <a:fillRect/>
          </a:stretch>
        </p:blipFill>
        <p:spPr>
          <a:xfrm>
            <a:off x="3126865" y="1313338"/>
            <a:ext cx="7372327" cy="5005899"/>
          </a:xfrm>
          <a:prstGeom prst="rect">
            <a:avLst/>
          </a:prstGeom>
        </p:spPr>
      </p:pic>
      <p:cxnSp>
        <p:nvCxnSpPr>
          <p:cNvPr id="31" name="Straight Connector 30">
            <a:extLst>
              <a:ext uri="{FF2B5EF4-FFF2-40B4-BE49-F238E27FC236}">
                <a16:creationId xmlns:a16="http://schemas.microsoft.com/office/drawing/2014/main" id="{493F0A12-A6FC-BB45-B12C-56E9CAC305BE}"/>
              </a:ext>
            </a:extLst>
          </p:cNvPr>
          <p:cNvCxnSpPr/>
          <p:nvPr/>
        </p:nvCxnSpPr>
        <p:spPr>
          <a:xfrm flipV="1">
            <a:off x="3284911" y="2814426"/>
            <a:ext cx="6393893" cy="3697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7B7FBC-F4C5-5742-86B6-05164383B120}"/>
              </a:ext>
            </a:extLst>
          </p:cNvPr>
          <p:cNvSpPr txBox="1"/>
          <p:nvPr/>
        </p:nvSpPr>
        <p:spPr>
          <a:xfrm>
            <a:off x="838200" y="2547257"/>
            <a:ext cx="2203488" cy="646331"/>
          </a:xfrm>
          <a:prstGeom prst="rect">
            <a:avLst/>
          </a:prstGeom>
          <a:noFill/>
        </p:spPr>
        <p:txBody>
          <a:bodyPr wrap="none" rtlCol="0">
            <a:spAutoFit/>
          </a:bodyPr>
          <a:lstStyle/>
          <a:p>
            <a:r>
              <a:rPr lang="en-US" dirty="0"/>
              <a:t>Suppose a Social Cost</a:t>
            </a:r>
          </a:p>
          <a:p>
            <a:r>
              <a:rPr lang="en-US" dirty="0"/>
              <a:t>Of Carbon of $50</a:t>
            </a:r>
          </a:p>
        </p:txBody>
      </p:sp>
    </p:spTree>
    <p:extLst>
      <p:ext uri="{BB962C8B-B14F-4D97-AF65-F5344CB8AC3E}">
        <p14:creationId xmlns:p14="http://schemas.microsoft.com/office/powerpoint/2010/main" val="2877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Prices: the Good and Bad</a:t>
            </a:r>
          </a:p>
        </p:txBody>
      </p:sp>
      <p:sp>
        <p:nvSpPr>
          <p:cNvPr id="3" name="Content Placeholder 2"/>
          <p:cNvSpPr>
            <a:spLocks noGrp="1"/>
          </p:cNvSpPr>
          <p:nvPr>
            <p:ph idx="1"/>
          </p:nvPr>
        </p:nvSpPr>
        <p:spPr>
          <a:xfrm>
            <a:off x="838200" y="1570730"/>
            <a:ext cx="6910754" cy="4351338"/>
          </a:xfrm>
        </p:spPr>
        <p:txBody>
          <a:bodyPr>
            <a:normAutofit/>
          </a:bodyPr>
          <a:lstStyle/>
          <a:p>
            <a:r>
              <a:rPr lang="en-US" dirty="0"/>
              <a:t>Good:</a:t>
            </a:r>
          </a:p>
          <a:p>
            <a:pPr lvl="1"/>
            <a:r>
              <a:rPr lang="en-US" dirty="0"/>
              <a:t>Provide price signal to lower emissions.</a:t>
            </a:r>
          </a:p>
          <a:p>
            <a:pPr lvl="1"/>
            <a:r>
              <a:rPr lang="en-US" dirty="0"/>
              <a:t>They yield low-cost reductions in emissions.</a:t>
            </a:r>
          </a:p>
          <a:p>
            <a:pPr lvl="1"/>
            <a:r>
              <a:rPr lang="en-US" dirty="0"/>
              <a:t>They spur innovation in </a:t>
            </a:r>
            <a:r>
              <a:rPr lang="en-US"/>
              <a:t>clean technologies.</a:t>
            </a:r>
            <a:endParaRPr lang="en-US" dirty="0"/>
          </a:p>
          <a:p>
            <a:r>
              <a:rPr lang="en-US" dirty="0"/>
              <a:t>Bad:</a:t>
            </a:r>
          </a:p>
          <a:p>
            <a:pPr lvl="1"/>
            <a:r>
              <a:rPr lang="en-US" dirty="0"/>
              <a:t>Firms might leave to flee regulation.</a:t>
            </a:r>
          </a:p>
          <a:p>
            <a:pPr lvl="1"/>
            <a:r>
              <a:rPr lang="en-US" dirty="0"/>
              <a:t>It is necessary to monitor emissions.</a:t>
            </a:r>
          </a:p>
          <a:p>
            <a:pPr lvl="1"/>
            <a:r>
              <a:rPr lang="en-US" dirty="0"/>
              <a:t>Potentially regressive </a:t>
            </a:r>
          </a:p>
          <a:p>
            <a:pPr lvl="2"/>
            <a:r>
              <a:rPr lang="en-US" dirty="0"/>
              <a:t>Costs may weigh more heavily on low-income households.</a:t>
            </a:r>
          </a:p>
        </p:txBody>
      </p:sp>
      <p:pic>
        <p:nvPicPr>
          <p:cNvPr id="5" name="Picture 4">
            <a:extLst>
              <a:ext uri="{FF2B5EF4-FFF2-40B4-BE49-F238E27FC236}">
                <a16:creationId xmlns:a16="http://schemas.microsoft.com/office/drawing/2014/main" id="{30CE5945-8E95-4D19-91F6-F5AE6964055B}"/>
              </a:ext>
            </a:extLst>
          </p:cNvPr>
          <p:cNvPicPr>
            <a:picLocks noChangeAspect="1"/>
          </p:cNvPicPr>
          <p:nvPr/>
        </p:nvPicPr>
        <p:blipFill>
          <a:blip r:embed="rId2"/>
          <a:stretch>
            <a:fillRect/>
          </a:stretch>
        </p:blipFill>
        <p:spPr>
          <a:xfrm>
            <a:off x="8102600" y="2066924"/>
            <a:ext cx="34417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13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B097-D254-8044-90C7-46D6125224B2}"/>
              </a:ext>
            </a:extLst>
          </p:cNvPr>
          <p:cNvSpPr>
            <a:spLocks noGrp="1"/>
          </p:cNvSpPr>
          <p:nvPr>
            <p:ph type="title"/>
          </p:nvPr>
        </p:nvSpPr>
        <p:spPr>
          <a:xfrm>
            <a:off x="780325" y="0"/>
            <a:ext cx="10515600" cy="1325563"/>
          </a:xfrm>
        </p:spPr>
        <p:txBody>
          <a:bodyPr/>
          <a:lstStyle/>
          <a:p>
            <a:r>
              <a:rPr lang="en-US" dirty="0">
                <a:solidFill>
                  <a:schemeClr val="bg1"/>
                </a:solidFill>
              </a:rPr>
              <a:t>Bot</a:t>
            </a:r>
            <a:r>
              <a:rPr lang="en-US" dirty="0"/>
              <a:t>h Policies Work Through Prices</a:t>
            </a:r>
          </a:p>
        </p:txBody>
      </p:sp>
      <p:pic>
        <p:nvPicPr>
          <p:cNvPr id="6" name="Content Placeholder 5" descr="A picture containing text, person, standing, posing&#10;&#10;Description automatically generated">
            <a:extLst>
              <a:ext uri="{FF2B5EF4-FFF2-40B4-BE49-F238E27FC236}">
                <a16:creationId xmlns:a16="http://schemas.microsoft.com/office/drawing/2014/main" id="{A8922AF9-BF41-864F-BDD7-3A766677FC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8112" y="1090898"/>
            <a:ext cx="9320025" cy="5139328"/>
          </a:xfrm>
        </p:spPr>
      </p:pic>
      <p:sp>
        <p:nvSpPr>
          <p:cNvPr id="4" name="Slide Number Placeholder 3">
            <a:extLst>
              <a:ext uri="{FF2B5EF4-FFF2-40B4-BE49-F238E27FC236}">
                <a16:creationId xmlns:a16="http://schemas.microsoft.com/office/drawing/2014/main" id="{6ECF5902-306E-644D-9E86-4686B491F3F5}"/>
              </a:ext>
            </a:extLst>
          </p:cNvPr>
          <p:cNvSpPr>
            <a:spLocks noGrp="1"/>
          </p:cNvSpPr>
          <p:nvPr>
            <p:ph type="sldNum" sz="quarter" idx="12"/>
          </p:nvPr>
        </p:nvSpPr>
        <p:spPr/>
        <p:txBody>
          <a:bodyPr/>
          <a:lstStyle/>
          <a:p>
            <a:fld id="{D9F085D5-EC86-4F6A-B501-C1359CB39116}" type="slidenum">
              <a:rPr lang="en-GB" smtClean="0"/>
              <a:t>109</a:t>
            </a:fld>
            <a:endParaRPr lang="en-GB"/>
          </a:p>
        </p:txBody>
      </p:sp>
      <p:sp>
        <p:nvSpPr>
          <p:cNvPr id="7" name="TextBox 6">
            <a:extLst>
              <a:ext uri="{FF2B5EF4-FFF2-40B4-BE49-F238E27FC236}">
                <a16:creationId xmlns:a16="http://schemas.microsoft.com/office/drawing/2014/main" id="{0BD48373-7057-DD47-9893-F8C5F4BC4F47}"/>
              </a:ext>
            </a:extLst>
          </p:cNvPr>
          <p:cNvSpPr txBox="1"/>
          <p:nvPr/>
        </p:nvSpPr>
        <p:spPr>
          <a:xfrm>
            <a:off x="5540415" y="6412788"/>
            <a:ext cx="6070508" cy="369332"/>
          </a:xfrm>
          <a:prstGeom prst="rect">
            <a:avLst/>
          </a:prstGeom>
          <a:noFill/>
        </p:spPr>
        <p:txBody>
          <a:bodyPr wrap="none" rtlCol="0">
            <a:spAutoFit/>
          </a:bodyPr>
          <a:lstStyle/>
          <a:p>
            <a:r>
              <a:rPr lang="en-US" dirty="0"/>
              <a:t>Full video: https://</a:t>
            </a:r>
            <a:r>
              <a:rPr lang="en-US" dirty="0" err="1"/>
              <a:t>www.youtube.com</a:t>
            </a:r>
            <a:r>
              <a:rPr lang="en-US" dirty="0"/>
              <a:t>/</a:t>
            </a:r>
            <a:r>
              <a:rPr lang="en-US" dirty="0" err="1"/>
              <a:t>watch?v</a:t>
            </a:r>
            <a:r>
              <a:rPr lang="en-US" dirty="0"/>
              <a:t>=XHK1OBSBpwc</a:t>
            </a:r>
          </a:p>
        </p:txBody>
      </p:sp>
    </p:spTree>
    <p:extLst>
      <p:ext uri="{BB962C8B-B14F-4D97-AF65-F5344CB8AC3E}">
        <p14:creationId xmlns:p14="http://schemas.microsoft.com/office/powerpoint/2010/main" val="1191923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BD52533-5DB5-4F91-8B41-8E5A1E8AD062}"/>
              </a:ext>
            </a:extLst>
          </p:cNvPr>
          <p:cNvPicPr>
            <a:picLocks noChangeAspect="1"/>
          </p:cNvPicPr>
          <p:nvPr/>
        </p:nvPicPr>
        <p:blipFill>
          <a:blip r:embed="rId3"/>
          <a:stretch>
            <a:fillRect/>
          </a:stretch>
        </p:blipFill>
        <p:spPr>
          <a:xfrm>
            <a:off x="1866899" y="948599"/>
            <a:ext cx="8458201" cy="4960801"/>
          </a:xfrm>
          <a:prstGeom prst="rect">
            <a:avLst/>
          </a:prstGeom>
        </p:spPr>
      </p:pic>
      <p:sp>
        <p:nvSpPr>
          <p:cNvPr id="2" name="Title 1">
            <a:extLst>
              <a:ext uri="{FF2B5EF4-FFF2-40B4-BE49-F238E27FC236}">
                <a16:creationId xmlns:a16="http://schemas.microsoft.com/office/drawing/2014/main" id="{816C614C-9E01-46BB-8C88-77E54A4951BD}"/>
              </a:ext>
            </a:extLst>
          </p:cNvPr>
          <p:cNvSpPr>
            <a:spLocks noGrp="1"/>
          </p:cNvSpPr>
          <p:nvPr>
            <p:ph type="title"/>
          </p:nvPr>
        </p:nvSpPr>
        <p:spPr>
          <a:xfrm>
            <a:off x="736600" y="0"/>
            <a:ext cx="10515600" cy="1325563"/>
          </a:xfrm>
        </p:spPr>
        <p:txBody>
          <a:bodyPr/>
          <a:lstStyle/>
          <a:p>
            <a:r>
              <a:rPr lang="en-GB" dirty="0">
                <a:solidFill>
                  <a:schemeClr val="bg1"/>
                </a:solidFill>
              </a:rPr>
              <a:t>The</a:t>
            </a:r>
            <a:r>
              <a:rPr lang="en-GB" dirty="0"/>
              <a:t> Atmospheric Greenhouse Effect</a:t>
            </a:r>
          </a:p>
        </p:txBody>
      </p:sp>
      <p:sp>
        <p:nvSpPr>
          <p:cNvPr id="19" name="Arrow: Down 18">
            <a:extLst>
              <a:ext uri="{FF2B5EF4-FFF2-40B4-BE49-F238E27FC236}">
                <a16:creationId xmlns:a16="http://schemas.microsoft.com/office/drawing/2014/main" id="{A528E864-5EC9-4FE3-81BC-32618CBD8D1E}"/>
              </a:ext>
            </a:extLst>
          </p:cNvPr>
          <p:cNvSpPr/>
          <p:nvPr/>
        </p:nvSpPr>
        <p:spPr>
          <a:xfrm rot="18860827">
            <a:off x="4025544" y="3496746"/>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5" name="Arrow: Down 64">
            <a:extLst>
              <a:ext uri="{FF2B5EF4-FFF2-40B4-BE49-F238E27FC236}">
                <a16:creationId xmlns:a16="http://schemas.microsoft.com/office/drawing/2014/main" id="{634B6A97-0380-4929-83F5-7BDDB2C073AE}"/>
              </a:ext>
            </a:extLst>
          </p:cNvPr>
          <p:cNvSpPr/>
          <p:nvPr/>
        </p:nvSpPr>
        <p:spPr>
          <a:xfrm rot="17004740">
            <a:off x="4597511" y="2447799"/>
            <a:ext cx="574639" cy="748771"/>
          </a:xfrm>
          <a:prstGeom prst="downArrow">
            <a:avLst/>
          </a:prstGeom>
          <a:gradFill flip="none" rotWithShape="1">
            <a:gsLst>
              <a:gs pos="0">
                <a:srgbClr val="FFFF00"/>
              </a:gs>
              <a:gs pos="75000">
                <a:srgbClr val="F15A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6" name="Arrow: Down 65">
            <a:extLst>
              <a:ext uri="{FF2B5EF4-FFF2-40B4-BE49-F238E27FC236}">
                <a16:creationId xmlns:a16="http://schemas.microsoft.com/office/drawing/2014/main" id="{17889729-BF3E-4D78-8B76-BCB42A0DE305}"/>
              </a:ext>
            </a:extLst>
          </p:cNvPr>
          <p:cNvSpPr/>
          <p:nvPr/>
        </p:nvSpPr>
        <p:spPr>
          <a:xfrm rot="20623483">
            <a:off x="3089693" y="4054463"/>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cxnSp>
        <p:nvCxnSpPr>
          <p:cNvPr id="97" name="Straight Arrow Connector 96">
            <a:extLst>
              <a:ext uri="{FF2B5EF4-FFF2-40B4-BE49-F238E27FC236}">
                <a16:creationId xmlns:a16="http://schemas.microsoft.com/office/drawing/2014/main" id="{FD11BB17-9D6B-472B-B877-34465D18D27A}"/>
              </a:ext>
            </a:extLst>
          </p:cNvPr>
          <p:cNvCxnSpPr>
            <a:cxnSpLocks/>
          </p:cNvCxnSpPr>
          <p:nvPr/>
        </p:nvCxnSpPr>
        <p:spPr>
          <a:xfrm>
            <a:off x="4934498" y="4421922"/>
            <a:ext cx="553040" cy="4468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3AB0728-6780-475F-B7CB-7B4FF50EAC47}"/>
              </a:ext>
            </a:extLst>
          </p:cNvPr>
          <p:cNvCxnSpPr>
            <a:cxnSpLocks/>
          </p:cNvCxnSpPr>
          <p:nvPr/>
        </p:nvCxnSpPr>
        <p:spPr>
          <a:xfrm flipH="1" flipV="1">
            <a:off x="5305547" y="3706791"/>
            <a:ext cx="207391" cy="1045521"/>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366DDD2-D58E-49BC-AD9B-65EE0F8CA774}"/>
              </a:ext>
            </a:extLst>
          </p:cNvPr>
          <p:cNvCxnSpPr>
            <a:cxnSpLocks/>
          </p:cNvCxnSpPr>
          <p:nvPr/>
        </p:nvCxnSpPr>
        <p:spPr>
          <a:xfrm>
            <a:off x="5305547" y="3668690"/>
            <a:ext cx="645214" cy="357466"/>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0A96270-8FDF-4C43-9726-D29973BF885E}"/>
              </a:ext>
            </a:extLst>
          </p:cNvPr>
          <p:cNvCxnSpPr>
            <a:cxnSpLocks/>
          </p:cNvCxnSpPr>
          <p:nvPr/>
        </p:nvCxnSpPr>
        <p:spPr>
          <a:xfrm flipV="1">
            <a:off x="5950761" y="2953757"/>
            <a:ext cx="34564" cy="1072398"/>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4212A04-6EC5-4D17-B052-F7B1EF720664}"/>
              </a:ext>
            </a:extLst>
          </p:cNvPr>
          <p:cNvCxnSpPr>
            <a:cxnSpLocks/>
          </p:cNvCxnSpPr>
          <p:nvPr/>
        </p:nvCxnSpPr>
        <p:spPr>
          <a:xfrm>
            <a:off x="5985325" y="2953757"/>
            <a:ext cx="714343" cy="44683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F495D6D-BC15-43E5-8BAE-DF9D4CABCDF0}"/>
              </a:ext>
            </a:extLst>
          </p:cNvPr>
          <p:cNvCxnSpPr>
            <a:cxnSpLocks/>
          </p:cNvCxnSpPr>
          <p:nvPr/>
        </p:nvCxnSpPr>
        <p:spPr>
          <a:xfrm flipV="1">
            <a:off x="6699668" y="2455859"/>
            <a:ext cx="241956" cy="9447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A5FDB7EA-08E1-4A5E-BDD1-3A94D3CE3A53}"/>
              </a:ext>
            </a:extLst>
          </p:cNvPr>
          <p:cNvCxnSpPr>
            <a:cxnSpLocks/>
          </p:cNvCxnSpPr>
          <p:nvPr/>
        </p:nvCxnSpPr>
        <p:spPr>
          <a:xfrm>
            <a:off x="6941624" y="2455859"/>
            <a:ext cx="1036949" cy="62276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5C090FA-3592-49B2-91AB-31D567751B80}"/>
              </a:ext>
            </a:extLst>
          </p:cNvPr>
          <p:cNvCxnSpPr>
            <a:cxnSpLocks/>
          </p:cNvCxnSpPr>
          <p:nvPr/>
        </p:nvCxnSpPr>
        <p:spPr>
          <a:xfrm flipH="1" flipV="1">
            <a:off x="3800098" y="4893972"/>
            <a:ext cx="1666761" cy="68761"/>
          </a:xfrm>
          <a:prstGeom prst="straightConnector1">
            <a:avLst/>
          </a:prstGeom>
          <a:ln w="57150">
            <a:gradFill flip="none" rotWithShape="1">
              <a:gsLst>
                <a:gs pos="0">
                  <a:srgbClr val="FFFF00">
                    <a:lumMod val="99000"/>
                  </a:srgbClr>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B041C95A-40AA-410E-AD91-C65758351EFB}"/>
              </a:ext>
            </a:extLst>
          </p:cNvPr>
          <p:cNvCxnSpPr>
            <a:cxnSpLocks/>
          </p:cNvCxnSpPr>
          <p:nvPr/>
        </p:nvCxnSpPr>
        <p:spPr>
          <a:xfrm flipH="1">
            <a:off x="4232366" y="5126173"/>
            <a:ext cx="1251441" cy="186056"/>
          </a:xfrm>
          <a:prstGeom prst="straightConnector1">
            <a:avLst/>
          </a:prstGeom>
          <a:ln w="57150">
            <a:gradFill flip="none" rotWithShape="1">
              <a:gsLst>
                <a:gs pos="0">
                  <a:srgbClr val="FFFF00"/>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4920F13-A927-4C88-BE16-8B1DA958885A}"/>
              </a:ext>
            </a:extLst>
          </p:cNvPr>
          <p:cNvSpPr txBox="1"/>
          <p:nvPr/>
        </p:nvSpPr>
        <p:spPr>
          <a:xfrm>
            <a:off x="7847462" y="2466762"/>
            <a:ext cx="1098891" cy="307777"/>
          </a:xfrm>
          <a:prstGeom prst="rect">
            <a:avLst/>
          </a:prstGeom>
          <a:noFill/>
        </p:spPr>
        <p:txBody>
          <a:bodyPr wrap="none" rtlCol="0">
            <a:spAutoFit/>
          </a:bodyPr>
          <a:lstStyle/>
          <a:p>
            <a:r>
              <a:rPr lang="en-GB" sz="1400" b="1" dirty="0">
                <a:solidFill>
                  <a:schemeClr val="bg1"/>
                </a:solidFill>
              </a:rPr>
              <a:t>Atmosphere</a:t>
            </a:r>
          </a:p>
        </p:txBody>
      </p:sp>
      <p:sp>
        <p:nvSpPr>
          <p:cNvPr id="169" name="TextBox 168">
            <a:extLst>
              <a:ext uri="{FF2B5EF4-FFF2-40B4-BE49-F238E27FC236}">
                <a16:creationId xmlns:a16="http://schemas.microsoft.com/office/drawing/2014/main" id="{1F263645-7A8C-4704-B100-7DB63FE53809}"/>
              </a:ext>
            </a:extLst>
          </p:cNvPr>
          <p:cNvSpPr txBox="1"/>
          <p:nvPr/>
        </p:nvSpPr>
        <p:spPr>
          <a:xfrm>
            <a:off x="2112434" y="4921343"/>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into space</a:t>
            </a:r>
          </a:p>
        </p:txBody>
      </p:sp>
      <p:sp>
        <p:nvSpPr>
          <p:cNvPr id="170" name="TextBox 169">
            <a:extLst>
              <a:ext uri="{FF2B5EF4-FFF2-40B4-BE49-F238E27FC236}">
                <a16:creationId xmlns:a16="http://schemas.microsoft.com/office/drawing/2014/main" id="{7509613E-27C1-45B8-8FF1-7F8B6BD4977F}"/>
              </a:ext>
            </a:extLst>
          </p:cNvPr>
          <p:cNvSpPr txBox="1"/>
          <p:nvPr/>
        </p:nvSpPr>
        <p:spPr>
          <a:xfrm>
            <a:off x="7148371" y="3288202"/>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onto earth</a:t>
            </a:r>
          </a:p>
        </p:txBody>
      </p:sp>
      <p:sp>
        <p:nvSpPr>
          <p:cNvPr id="20" name="TextBox 19">
            <a:extLst>
              <a:ext uri="{FF2B5EF4-FFF2-40B4-BE49-F238E27FC236}">
                <a16:creationId xmlns:a16="http://schemas.microsoft.com/office/drawing/2014/main" id="{FD222ECA-E9D1-4AD7-A308-1D0FDA027F80}"/>
              </a:ext>
            </a:extLst>
          </p:cNvPr>
          <p:cNvSpPr txBox="1"/>
          <p:nvPr/>
        </p:nvSpPr>
        <p:spPr>
          <a:xfrm>
            <a:off x="2615869" y="1987239"/>
            <a:ext cx="461986" cy="307777"/>
          </a:xfrm>
          <a:prstGeom prst="rect">
            <a:avLst/>
          </a:prstGeom>
          <a:noFill/>
        </p:spPr>
        <p:txBody>
          <a:bodyPr wrap="none" rtlCol="0">
            <a:spAutoFit/>
          </a:bodyPr>
          <a:lstStyle/>
          <a:p>
            <a:r>
              <a:rPr lang="en-GB" sz="1400" b="1" dirty="0"/>
              <a:t>Sun</a:t>
            </a:r>
          </a:p>
        </p:txBody>
      </p:sp>
    </p:spTree>
    <p:extLst>
      <p:ext uri="{BB962C8B-B14F-4D97-AF65-F5344CB8AC3E}">
        <p14:creationId xmlns:p14="http://schemas.microsoft.com/office/powerpoint/2010/main" val="32514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1668 -0.10277 L 0.00234 -0.00023 " pathEditMode="relative" rAng="0" ptsTypes="AA">
                                      <p:cBhvr>
                                        <p:cTn id="9" dur="2000" fill="hold"/>
                                        <p:tgtEl>
                                          <p:spTgt spid="65"/>
                                        </p:tgtEl>
                                        <p:attrNameLst>
                                          <p:attrName>ppt_x</p:attrName>
                                          <p:attrName>ppt_y</p:attrName>
                                        </p:attrNameLst>
                                      </p:cBhvr>
                                      <p:rCtr x="8451" y="5116"/>
                                    </p:animMotion>
                                  </p:childTnLst>
                                </p:cTn>
                              </p:par>
                              <p:par>
                                <p:cTn id="10" presetID="1" presetClass="entr" presetSubtype="0"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42" presetClass="path" presetSubtype="0" accel="50000" decel="50000" fill="hold" grpId="0" nodeType="withEffect">
                                  <p:stCondLst>
                                    <p:cond delay="0"/>
                                  </p:stCondLst>
                                  <p:childTnLst>
                                    <p:animMotion origin="layout" path="M -0.11498 -0.25393 L 1.66667E-6 -4.81481E-6 " pathEditMode="relative" rAng="0" ptsTypes="AA">
                                      <p:cBhvr>
                                        <p:cTn id="13" dur="2000" fill="hold"/>
                                        <p:tgtEl>
                                          <p:spTgt spid="19"/>
                                        </p:tgtEl>
                                        <p:attrNameLst>
                                          <p:attrName>ppt_x</p:attrName>
                                          <p:attrName>ppt_y</p:attrName>
                                        </p:attrNameLst>
                                      </p:cBhvr>
                                      <p:rCtr x="5820" y="12708"/>
                                    </p:animMotion>
                                  </p:childTnLst>
                                </p:cTn>
                              </p:par>
                              <p:par>
                                <p:cTn id="14" presetID="1" presetClass="entr" presetSubtype="0" fill="hold" grpId="1" nodeType="with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0.0431 -0.33009 L 3.125E-6 3.7037E-6 " pathEditMode="relative" rAng="0" ptsTypes="AA">
                                      <p:cBhvr>
                                        <p:cTn id="17" dur="2000" fill="hold"/>
                                        <p:tgtEl>
                                          <p:spTgt spid="66"/>
                                        </p:tgtEl>
                                        <p:attrNameLst>
                                          <p:attrName>ppt_x</p:attrName>
                                          <p:attrName>ppt_y</p:attrName>
                                        </p:attrNameLst>
                                      </p:cBhvr>
                                      <p:rCtr x="2266" y="16829"/>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childTnLst>
                                </p:cTn>
                              </p:par>
                            </p:childTnLst>
                          </p:cTn>
                        </p:par>
                        <p:par>
                          <p:cTn id="29" fill="hold">
                            <p:stCondLst>
                              <p:cond delay="0"/>
                            </p:stCondLst>
                            <p:childTnLst>
                              <p:par>
                                <p:cTn id="30" presetID="35" presetClass="path" presetSubtype="0" accel="50000" decel="50000" fill="hold" nodeType="afterEffect">
                                  <p:stCondLst>
                                    <p:cond delay="0"/>
                                  </p:stCondLst>
                                  <p:childTnLst>
                                    <p:animMotion origin="layout" path="M 1.875E-6 1.48148E-6 L -0.15716 -0.00857 " pathEditMode="relative" rAng="0" ptsTypes="AA">
                                      <p:cBhvr>
                                        <p:cTn id="31" dur="2000" fill="hold"/>
                                        <p:tgtEl>
                                          <p:spTgt spid="104"/>
                                        </p:tgtEl>
                                        <p:attrNameLst>
                                          <p:attrName>ppt_x</p:attrName>
                                          <p:attrName>ppt_y</p:attrName>
                                        </p:attrNameLst>
                                      </p:cBhvr>
                                      <p:rCtr x="-7865" y="-440"/>
                                    </p:animMotion>
                                  </p:childTnLst>
                                </p:cTn>
                              </p:par>
                              <p:par>
                                <p:cTn id="32" presetID="49" presetClass="path" presetSubtype="0" accel="50000" decel="50000" fill="hold" nodeType="withEffect">
                                  <p:stCondLst>
                                    <p:cond delay="0"/>
                                  </p:stCondLst>
                                  <p:childTnLst>
                                    <p:animMotion origin="layout" path="M 2.5E-6 3.7037E-7 L -0.18268 0.04421 " pathEditMode="relative" rAng="0" ptsTypes="AA">
                                      <p:cBhvr>
                                        <p:cTn id="33" dur="2000" fill="hold"/>
                                        <p:tgtEl>
                                          <p:spTgt spid="140"/>
                                        </p:tgtEl>
                                        <p:attrNameLst>
                                          <p:attrName>ppt_x</p:attrName>
                                          <p:attrName>ppt_y</p:attrName>
                                        </p:attrNameLst>
                                      </p:cBhvr>
                                      <p:rCtr x="-9141" y="2199"/>
                                    </p:animMotion>
                                  </p:childTnLst>
                                </p:cTn>
                              </p:par>
                            </p:childTnLst>
                          </p:cTn>
                        </p:par>
                        <p:par>
                          <p:cTn id="34" fill="hold">
                            <p:stCondLst>
                              <p:cond delay="2000"/>
                            </p:stCondLst>
                            <p:childTnLst>
                              <p:par>
                                <p:cTn id="35" presetID="1" presetClass="entr" presetSubtype="0" fill="hold" grpId="0" nodeType="afterEffect">
                                  <p:stCondLst>
                                    <p:cond delay="0"/>
                                  </p:stCondLst>
                                  <p:iterate type="lt">
                                    <p:tmAbs val="0"/>
                                  </p:iterate>
                                  <p:childTnLst>
                                    <p:set>
                                      <p:cBhvr>
                                        <p:cTn id="36" dur="1" fill="hold">
                                          <p:stCondLst>
                                            <p:cond delay="0"/>
                                          </p:stCondLst>
                                        </p:cTn>
                                        <p:tgtEl>
                                          <p:spTgt spid="169"/>
                                        </p:tgtEl>
                                        <p:attrNameLst>
                                          <p:attrName>style.visibility</p:attrName>
                                        </p:attrNameLst>
                                      </p:cBhvr>
                                      <p:to>
                                        <p:strVal val="visible"/>
                                      </p:to>
                                    </p:set>
                                  </p:childTnLst>
                                </p:cTn>
                              </p:par>
                            </p:childTnLst>
                          </p:cTn>
                        </p:par>
                        <p:par>
                          <p:cTn id="37" fill="hold">
                            <p:stCondLst>
                              <p:cond delay="2000"/>
                            </p:stCondLst>
                            <p:childTnLst>
                              <p:par>
                                <p:cTn id="38" presetID="15" presetClass="emph" presetSubtype="0" grpId="1" nodeType="afterEffect">
                                  <p:stCondLst>
                                    <p:cond delay="0"/>
                                  </p:stCondLst>
                                  <p:iterate type="lt">
                                    <p:tmAbs val="25"/>
                                  </p:iterate>
                                  <p:childTnLst>
                                    <p:set>
                                      <p:cBhvr override="childStyle">
                                        <p:cTn id="39" dur="indefinite"/>
                                        <p:tgtEl>
                                          <p:spTgt spid="169"/>
                                        </p:tgtEl>
                                        <p:attrNameLst>
                                          <p:attrName>style.fontWeight</p:attrName>
                                        </p:attrNameLst>
                                      </p:cBhvr>
                                      <p:to>
                                        <p:strVal val="bold"/>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circle(out)">
                                      <p:cBhvr>
                                        <p:cTn id="44" dur="500"/>
                                        <p:tgtEl>
                                          <p:spTgt spid="98"/>
                                        </p:tgtEl>
                                      </p:cBhvr>
                                    </p:animEffect>
                                  </p:childTnLst>
                                </p:cTn>
                              </p:par>
                            </p:childTnLst>
                          </p:cTn>
                        </p:par>
                        <p:par>
                          <p:cTn id="45" fill="hold">
                            <p:stCondLst>
                              <p:cond delay="500"/>
                            </p:stCondLst>
                            <p:childTnLst>
                              <p:par>
                                <p:cTn id="46" presetID="6"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circle(in)">
                                      <p:cBhvr>
                                        <p:cTn id="48" dur="500"/>
                                        <p:tgtEl>
                                          <p:spTgt spid="99"/>
                                        </p:tgtEl>
                                      </p:cBhvr>
                                    </p:animEffect>
                                  </p:childTnLst>
                                </p:cTn>
                              </p:par>
                            </p:childTnLst>
                          </p:cTn>
                        </p:par>
                        <p:par>
                          <p:cTn id="49" fill="hold">
                            <p:stCondLst>
                              <p:cond delay="1000"/>
                            </p:stCondLst>
                            <p:childTnLst>
                              <p:par>
                                <p:cTn id="50" presetID="6" presetClass="entr" presetSubtype="16" fill="hold"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circle(in)">
                                      <p:cBhvr>
                                        <p:cTn id="52" dur="500"/>
                                        <p:tgtEl>
                                          <p:spTgt spid="100"/>
                                        </p:tgtEl>
                                      </p:cBhvr>
                                    </p:animEffect>
                                  </p:childTnLst>
                                </p:cTn>
                              </p:par>
                            </p:childTnLst>
                          </p:cTn>
                        </p:par>
                        <p:par>
                          <p:cTn id="53" fill="hold">
                            <p:stCondLst>
                              <p:cond delay="1500"/>
                            </p:stCondLst>
                            <p:childTnLst>
                              <p:par>
                                <p:cTn id="54" presetID="6" presetClass="entr" presetSubtype="16" fill="hold" nodeType="after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circle(in)">
                                      <p:cBhvr>
                                        <p:cTn id="56" dur="500"/>
                                        <p:tgtEl>
                                          <p:spTgt spid="101"/>
                                        </p:tgtEl>
                                      </p:cBhvr>
                                    </p:animEffect>
                                  </p:childTnLst>
                                </p:cTn>
                              </p:par>
                            </p:childTnLst>
                          </p:cTn>
                        </p:par>
                        <p:par>
                          <p:cTn id="57" fill="hold">
                            <p:stCondLst>
                              <p:cond delay="2000"/>
                            </p:stCondLst>
                            <p:childTnLst>
                              <p:par>
                                <p:cTn id="58" presetID="6" presetClass="entr" presetSubtype="16" fill="hold" nodeType="afterEffect">
                                  <p:stCondLst>
                                    <p:cond delay="0"/>
                                  </p:stCondLst>
                                  <p:childTnLst>
                                    <p:set>
                                      <p:cBhvr>
                                        <p:cTn id="59" dur="1" fill="hold">
                                          <p:stCondLst>
                                            <p:cond delay="0"/>
                                          </p:stCondLst>
                                        </p:cTn>
                                        <p:tgtEl>
                                          <p:spTgt spid="102"/>
                                        </p:tgtEl>
                                        <p:attrNameLst>
                                          <p:attrName>style.visibility</p:attrName>
                                        </p:attrNameLst>
                                      </p:cBhvr>
                                      <p:to>
                                        <p:strVal val="visible"/>
                                      </p:to>
                                    </p:set>
                                    <p:animEffect transition="in" filter="circle(in)">
                                      <p:cBhvr>
                                        <p:cTn id="60" dur="500"/>
                                        <p:tgtEl>
                                          <p:spTgt spid="102"/>
                                        </p:tgtEl>
                                      </p:cBhvr>
                                    </p:animEffect>
                                  </p:childTnLst>
                                </p:cTn>
                              </p:par>
                            </p:childTnLst>
                          </p:cTn>
                        </p:par>
                        <p:par>
                          <p:cTn id="61" fill="hold">
                            <p:stCondLst>
                              <p:cond delay="2500"/>
                            </p:stCondLst>
                            <p:childTnLst>
                              <p:par>
                                <p:cTn id="62" presetID="6" presetClass="entr" presetSubtype="16" fill="hold"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circle(in)">
                                      <p:cBhvr>
                                        <p:cTn id="64" dur="500"/>
                                        <p:tgtEl>
                                          <p:spTgt spid="103"/>
                                        </p:tgtEl>
                                      </p:cBhvr>
                                    </p:animEffect>
                                  </p:childTnLst>
                                </p:cTn>
                              </p:par>
                            </p:childTnLst>
                          </p:cTn>
                        </p:par>
                        <p:par>
                          <p:cTn id="65" fill="hold">
                            <p:stCondLst>
                              <p:cond delay="3000"/>
                            </p:stCondLst>
                            <p:childTnLst>
                              <p:par>
                                <p:cTn id="66" presetID="1" presetClass="entr" presetSubtype="0" fill="hold" grpId="1" nodeType="afterEffect">
                                  <p:stCondLst>
                                    <p:cond delay="0"/>
                                  </p:stCondLst>
                                  <p:iterate type="lt">
                                    <p:tmAbs val="0"/>
                                  </p:iterate>
                                  <p:childTnLst>
                                    <p:set>
                                      <p:cBhvr>
                                        <p:cTn id="67" dur="1" fill="hold">
                                          <p:stCondLst>
                                            <p:cond delay="0"/>
                                          </p:stCondLst>
                                        </p:cTn>
                                        <p:tgtEl>
                                          <p:spTgt spid="170"/>
                                        </p:tgtEl>
                                        <p:attrNameLst>
                                          <p:attrName>style.visibility</p:attrName>
                                        </p:attrNameLst>
                                      </p:cBhvr>
                                      <p:to>
                                        <p:strVal val="visible"/>
                                      </p:to>
                                    </p:set>
                                  </p:childTnLst>
                                </p:cTn>
                              </p:par>
                            </p:childTnLst>
                          </p:cTn>
                        </p:par>
                        <p:par>
                          <p:cTn id="68" fill="hold">
                            <p:stCondLst>
                              <p:cond delay="3000"/>
                            </p:stCondLst>
                            <p:childTnLst>
                              <p:par>
                                <p:cTn id="69" presetID="15" presetClass="emph" presetSubtype="0" grpId="0" nodeType="afterEffect">
                                  <p:stCondLst>
                                    <p:cond delay="0"/>
                                  </p:stCondLst>
                                  <p:iterate type="lt">
                                    <p:tmAbs val="25"/>
                                  </p:iterate>
                                  <p:childTnLst>
                                    <p:set>
                                      <p:cBhvr override="childStyle">
                                        <p:cTn id="70" dur="indefinite"/>
                                        <p:tgtEl>
                                          <p:spTgt spid="17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5" grpId="0" animBg="1"/>
      <p:bldP spid="65" grpId="1" animBg="1"/>
      <p:bldP spid="66" grpId="0" animBg="1"/>
      <p:bldP spid="66" grpId="1" animBg="1"/>
      <p:bldP spid="169" grpId="0"/>
      <p:bldP spid="169" grpId="1"/>
      <p:bldP spid="170" grpId="0"/>
      <p:bldP spid="170"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nvGraphicFramePr>
        <p:xfrm>
          <a:off x="625475" y="1353758"/>
          <a:ext cx="10941050" cy="34747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402374">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402374">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402374">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402374">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1586287">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Always</a:t>
                      </a:r>
                      <a:r>
                        <a:rPr lang="en-US" sz="2200" baseline="0" dirty="0">
                          <a:solidFill>
                            <a:srgbClr val="2B414D"/>
                          </a:solidFill>
                        </a:rPr>
                        <a:t> generates revenue</a:t>
                      </a:r>
                    </a:p>
                    <a:p>
                      <a:pPr indent="-457200"/>
                      <a:r>
                        <a:rPr lang="en-US" sz="2200" baseline="0" dirty="0">
                          <a:solidFill>
                            <a:srgbClr val="2B414D"/>
                          </a:solidFill>
                        </a:rPr>
                        <a:t>May require legislation to change</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more susceptible to lobbying</a:t>
                      </a:r>
                      <a:endParaRPr lang="en-US" sz="2200" dirty="0">
                        <a:solidFill>
                          <a:srgbClr val="2B414D"/>
                        </a:solidFill>
                      </a:endParaRPr>
                    </a:p>
                    <a:p>
                      <a:pPr indent="-457200"/>
                      <a:r>
                        <a:rPr lang="en-US" sz="2200" dirty="0">
                          <a:solidFill>
                            <a:srgbClr val="2B414D"/>
                          </a:solidFill>
                        </a:rPr>
                        <a:t>Only generates revenue if</a:t>
                      </a:r>
                      <a:r>
                        <a:rPr lang="en-US" sz="2200" baseline="0" dirty="0">
                          <a:solidFill>
                            <a:srgbClr val="2B414D"/>
                          </a:solidFill>
                        </a:rPr>
                        <a:t> government sells permits</a:t>
                      </a:r>
                    </a:p>
                    <a:p>
                      <a:pPr indent="-457200"/>
                      <a:r>
                        <a:rPr lang="en-US" sz="2200" baseline="0" dirty="0">
                          <a:solidFill>
                            <a:srgbClr val="2B414D"/>
                          </a:solidFill>
                        </a:rPr>
                        <a:t>Cap can be changed by regulator</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5" name="Rectangle 4">
            <a:extLst>
              <a:ext uri="{FF2B5EF4-FFF2-40B4-BE49-F238E27FC236}">
                <a16:creationId xmlns:a16="http://schemas.microsoft.com/office/drawing/2014/main" id="{638C6762-7DE1-5445-9A98-046A842B4076}"/>
              </a:ext>
            </a:extLst>
          </p:cNvPr>
          <p:cNvSpPr/>
          <p:nvPr/>
        </p:nvSpPr>
        <p:spPr>
          <a:xfrm>
            <a:off x="501162" y="3050319"/>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ED4395-0E5C-7948-9095-6A27E066EC21}"/>
              </a:ext>
            </a:extLst>
          </p:cNvPr>
          <p:cNvSpPr/>
          <p:nvPr/>
        </p:nvSpPr>
        <p:spPr>
          <a:xfrm>
            <a:off x="625475" y="2581830"/>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7A289D-593E-2544-A4A3-3F17A667EDDA}"/>
              </a:ext>
            </a:extLst>
          </p:cNvPr>
          <p:cNvSpPr/>
          <p:nvPr/>
        </p:nvSpPr>
        <p:spPr>
          <a:xfrm>
            <a:off x="625475" y="2196998"/>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AEDE4C-152D-144F-BED1-3D927F30968F}"/>
              </a:ext>
            </a:extLst>
          </p:cNvPr>
          <p:cNvSpPr/>
          <p:nvPr/>
        </p:nvSpPr>
        <p:spPr>
          <a:xfrm>
            <a:off x="625475" y="1891631"/>
            <a:ext cx="11262946" cy="180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48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nvGraphicFramePr>
        <p:xfrm>
          <a:off x="625475" y="1325563"/>
          <a:ext cx="10941050" cy="48300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514085">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514085">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514085">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514085">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2129780">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1) Always</a:t>
                      </a:r>
                      <a:r>
                        <a:rPr lang="en-US" sz="2200" baseline="0" dirty="0">
                          <a:solidFill>
                            <a:srgbClr val="2B414D"/>
                          </a:solidFill>
                        </a:rPr>
                        <a:t> generates revenue</a:t>
                      </a:r>
                    </a:p>
                    <a:p>
                      <a:pPr indent="-457200"/>
                      <a:r>
                        <a:rPr lang="en-US" sz="2200" baseline="0" dirty="0">
                          <a:solidFill>
                            <a:srgbClr val="2B414D"/>
                          </a:solidFill>
                        </a:rPr>
                        <a:t>2) May require legislation to change</a:t>
                      </a:r>
                    </a:p>
                    <a:p>
                      <a:pPr indent="-457200"/>
                      <a:r>
                        <a:rPr lang="en-US" sz="2200" baseline="0" dirty="0">
                          <a:solidFill>
                            <a:srgbClr val="2B414D"/>
                          </a:solidFill>
                        </a:rPr>
                        <a:t>3) Predictability</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1) Susceptible to lobbying.</a:t>
                      </a:r>
                      <a:endParaRPr lang="en-US" sz="2200" dirty="0">
                        <a:solidFill>
                          <a:srgbClr val="2B414D"/>
                        </a:solidFill>
                      </a:endParaRPr>
                    </a:p>
                    <a:p>
                      <a:pPr indent="-457200"/>
                      <a:r>
                        <a:rPr lang="en-US" sz="2200" dirty="0">
                          <a:solidFill>
                            <a:srgbClr val="2B414D"/>
                          </a:solidFill>
                        </a:rPr>
                        <a:t>2) Only generates revenue if</a:t>
                      </a:r>
                      <a:r>
                        <a:rPr lang="en-US" sz="2200" baseline="0" dirty="0">
                          <a:solidFill>
                            <a:srgbClr val="2B414D"/>
                          </a:solidFill>
                        </a:rPr>
                        <a:t> government sells permits.</a:t>
                      </a:r>
                    </a:p>
                    <a:p>
                      <a:pPr indent="-457200"/>
                      <a:r>
                        <a:rPr lang="en-US" sz="2200" baseline="0" dirty="0">
                          <a:solidFill>
                            <a:srgbClr val="2B414D"/>
                          </a:solidFill>
                        </a:rPr>
                        <a:t>3) Cap can be changed by regulator.</a:t>
                      </a:r>
                    </a:p>
                    <a:p>
                      <a:pPr indent="-457200"/>
                      <a:r>
                        <a:rPr lang="en-US" sz="2200" baseline="0" dirty="0">
                          <a:solidFill>
                            <a:srgbClr val="2B414D"/>
                          </a:solidFill>
                        </a:rPr>
                        <a:t>4) Less certainty over future.</a:t>
                      </a:r>
                    </a:p>
                    <a:p>
                      <a:pPr indent="-457200"/>
                      <a:r>
                        <a:rPr lang="en-US" sz="2200" baseline="0" dirty="0">
                          <a:solidFill>
                            <a:srgbClr val="2B414D"/>
                          </a:solidFill>
                        </a:rPr>
                        <a:t>5) Regulations reduce efficacy of Cap &amp; Trade</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3" name="Rectangle 2">
            <a:extLst>
              <a:ext uri="{FF2B5EF4-FFF2-40B4-BE49-F238E27FC236}">
                <a16:creationId xmlns:a16="http://schemas.microsoft.com/office/drawing/2014/main" id="{8DB121F3-9FD2-EA41-AA5D-38D64DBE01AC}"/>
              </a:ext>
            </a:extLst>
          </p:cNvPr>
          <p:cNvSpPr/>
          <p:nvPr/>
        </p:nvSpPr>
        <p:spPr>
          <a:xfrm>
            <a:off x="7641771" y="5110843"/>
            <a:ext cx="3924754" cy="10447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0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B811-15B2-784C-BC9A-4A849ECCB57E}"/>
              </a:ext>
            </a:extLst>
          </p:cNvPr>
          <p:cNvSpPr>
            <a:spLocks noGrp="1"/>
          </p:cNvSpPr>
          <p:nvPr>
            <p:ph type="title"/>
          </p:nvPr>
        </p:nvSpPr>
        <p:spPr>
          <a:xfrm>
            <a:off x="707571" y="0"/>
            <a:ext cx="10515600" cy="1325563"/>
          </a:xfrm>
        </p:spPr>
        <p:txBody>
          <a:bodyPr>
            <a:normAutofit/>
          </a:bodyPr>
          <a:lstStyle/>
          <a:p>
            <a:r>
              <a:rPr lang="en-US" sz="3800" dirty="0">
                <a:solidFill>
                  <a:schemeClr val="bg1"/>
                </a:solidFill>
              </a:rPr>
              <a:t>One</a:t>
            </a:r>
            <a:r>
              <a:rPr lang="en-US" sz="3800" dirty="0"/>
              <a:t> Other Thing: Cap and Trade vs. Carbon Tax</a:t>
            </a:r>
          </a:p>
        </p:txBody>
      </p:sp>
      <p:sp>
        <p:nvSpPr>
          <p:cNvPr id="3" name="Content Placeholder 2">
            <a:extLst>
              <a:ext uri="{FF2B5EF4-FFF2-40B4-BE49-F238E27FC236}">
                <a16:creationId xmlns:a16="http://schemas.microsoft.com/office/drawing/2014/main" id="{1CAC1EB6-561C-3240-8B96-9A1DCEC26BE0}"/>
              </a:ext>
            </a:extLst>
          </p:cNvPr>
          <p:cNvSpPr>
            <a:spLocks noGrp="1"/>
          </p:cNvSpPr>
          <p:nvPr>
            <p:ph idx="1"/>
          </p:nvPr>
        </p:nvSpPr>
        <p:spPr>
          <a:xfrm>
            <a:off x="838200" y="1186774"/>
            <a:ext cx="10515600" cy="4735294"/>
          </a:xfrm>
        </p:spPr>
        <p:txBody>
          <a:bodyPr>
            <a:normAutofit lnSpcReduction="10000"/>
          </a:bodyPr>
          <a:lstStyle/>
          <a:p>
            <a:r>
              <a:rPr lang="en-US" dirty="0"/>
              <a:t>Emissions regulations and Cap and Trade can work at cross purposes.</a:t>
            </a:r>
          </a:p>
          <a:p>
            <a:pPr lvl="1"/>
            <a:r>
              <a:rPr lang="en-US" dirty="0"/>
              <a:t>Regulations that lower emissions from big polluters…</a:t>
            </a:r>
          </a:p>
          <a:p>
            <a:pPr lvl="2"/>
            <a:r>
              <a:rPr lang="en-US" dirty="0"/>
              <a:t>Lower the demand for permits</a:t>
            </a:r>
          </a:p>
          <a:p>
            <a:pPr lvl="2"/>
            <a:r>
              <a:rPr lang="en-US" dirty="0"/>
              <a:t>Lowers the price of permits</a:t>
            </a:r>
          </a:p>
          <a:p>
            <a:pPr lvl="2"/>
            <a:r>
              <a:rPr lang="en-US" dirty="0"/>
              <a:t>Reduces incentives for other industries to cut emissions</a:t>
            </a:r>
          </a:p>
          <a:p>
            <a:pPr marL="914400" lvl="2" indent="0">
              <a:buNone/>
            </a:pPr>
            <a:endParaRPr lang="en-US" dirty="0"/>
          </a:p>
          <a:p>
            <a:r>
              <a:rPr lang="en-US" dirty="0"/>
              <a:t>Regulations can undermine the effectiveness of Cap and Trade.</a:t>
            </a:r>
          </a:p>
          <a:p>
            <a:pPr marL="0" indent="0">
              <a:buNone/>
            </a:pPr>
            <a:endParaRPr lang="en-US" dirty="0"/>
          </a:p>
          <a:p>
            <a:r>
              <a:rPr lang="en-US" dirty="0"/>
              <a:t>The same is not true of a carbon tax.</a:t>
            </a:r>
          </a:p>
          <a:p>
            <a:pPr lvl="1"/>
            <a:r>
              <a:rPr lang="en-US" dirty="0"/>
              <a:t>Though regulations might cut tax revenue, revenue is not the goal of the carbon tax.</a:t>
            </a:r>
          </a:p>
        </p:txBody>
      </p:sp>
      <p:sp>
        <p:nvSpPr>
          <p:cNvPr id="4" name="Slide Number Placeholder 3">
            <a:extLst>
              <a:ext uri="{FF2B5EF4-FFF2-40B4-BE49-F238E27FC236}">
                <a16:creationId xmlns:a16="http://schemas.microsoft.com/office/drawing/2014/main" id="{FA719018-4AF1-D242-AADA-D838945DA762}"/>
              </a:ext>
            </a:extLst>
          </p:cNvPr>
          <p:cNvSpPr>
            <a:spLocks noGrp="1"/>
          </p:cNvSpPr>
          <p:nvPr>
            <p:ph type="sldNum" sz="quarter" idx="12"/>
          </p:nvPr>
        </p:nvSpPr>
        <p:spPr/>
        <p:txBody>
          <a:bodyPr/>
          <a:lstStyle/>
          <a:p>
            <a:fld id="{D9F085D5-EC86-4F6A-B501-C1359CB39116}" type="slidenum">
              <a:rPr lang="en-GB" smtClean="0"/>
              <a:t>112</a:t>
            </a:fld>
            <a:endParaRPr lang="en-GB"/>
          </a:p>
        </p:txBody>
      </p:sp>
    </p:spTree>
    <p:extLst>
      <p:ext uri="{BB962C8B-B14F-4D97-AF65-F5344CB8AC3E}">
        <p14:creationId xmlns:p14="http://schemas.microsoft.com/office/powerpoint/2010/main" val="10981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a:xfrm>
            <a:off x="858372" y="0"/>
            <a:ext cx="10515600" cy="1909720"/>
          </a:xfrm>
        </p:spPr>
        <p:txBody>
          <a:bodyPr/>
          <a:lstStyle/>
          <a:p>
            <a:r>
              <a:rPr lang="en-US" dirty="0">
                <a:solidFill>
                  <a:schemeClr val="bg1"/>
                </a:solidFill>
              </a:rPr>
              <a:t> Co</a:t>
            </a:r>
            <a:r>
              <a:rPr lang="en-US" dirty="0"/>
              <a:t>mmand and Control</a:t>
            </a:r>
            <a:br>
              <a:rPr lang="en-US" dirty="0"/>
            </a:br>
            <a:r>
              <a:rPr lang="en-US" dirty="0"/>
              <a:t>vs. Incentive-Based Regulation </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a:xfrm>
            <a:off x="4637315" y="1506836"/>
            <a:ext cx="2503714" cy="4723390"/>
          </a:xfrm>
        </p:spPr>
        <p:txBody>
          <a:bodyPr/>
          <a:lstStyle/>
          <a:p>
            <a:r>
              <a:rPr lang="en-US" dirty="0"/>
              <a:t>Equity</a:t>
            </a:r>
          </a:p>
          <a:p>
            <a:pPr lvl="1"/>
            <a:endParaRPr lang="en-US" dirty="0"/>
          </a:p>
          <a:p>
            <a:r>
              <a:rPr lang="en-US" dirty="0"/>
              <a:t>Efficiency</a:t>
            </a:r>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113</a:t>
            </a:fld>
            <a:endParaRPr lang="en-GB"/>
          </a:p>
        </p:txBody>
      </p:sp>
    </p:spTree>
    <p:extLst>
      <p:ext uri="{BB962C8B-B14F-4D97-AF65-F5344CB8AC3E}">
        <p14:creationId xmlns:p14="http://schemas.microsoft.com/office/powerpoint/2010/main" val="10546849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a:xfrm>
            <a:off x="858372" y="0"/>
            <a:ext cx="10515600" cy="1909720"/>
          </a:xfrm>
        </p:spPr>
        <p:txBody>
          <a:bodyPr/>
          <a:lstStyle/>
          <a:p>
            <a:r>
              <a:rPr lang="en-US" dirty="0">
                <a:solidFill>
                  <a:schemeClr val="bg1"/>
                </a:solidFill>
              </a:rPr>
              <a:t> Co</a:t>
            </a:r>
            <a:r>
              <a:rPr lang="en-US" dirty="0"/>
              <a:t>mmand and Control</a:t>
            </a:r>
            <a:br>
              <a:rPr lang="en-US" dirty="0"/>
            </a:br>
            <a:r>
              <a:rPr lang="en-US" dirty="0"/>
              <a:t>vs. Incentive-Based Regulation </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a:xfrm>
            <a:off x="838200" y="1570730"/>
            <a:ext cx="10515600" cy="4723390"/>
          </a:xfrm>
        </p:spPr>
        <p:txBody>
          <a:bodyPr/>
          <a:lstStyle/>
          <a:p>
            <a:r>
              <a:rPr lang="en-US" dirty="0"/>
              <a:t>Equity</a:t>
            </a:r>
          </a:p>
          <a:p>
            <a:pPr lvl="1"/>
            <a:r>
              <a:rPr lang="en-US" dirty="0"/>
              <a:t>Both may have regressive impacts (low-income families bear costs that are a larger percent of their incomes vs hi-income families)</a:t>
            </a:r>
          </a:p>
          <a:p>
            <a:pPr lvl="1"/>
            <a:endParaRPr lang="en-US" dirty="0"/>
          </a:p>
          <a:p>
            <a:pPr lvl="2"/>
            <a:r>
              <a:rPr lang="en-US" dirty="0"/>
              <a:t>Cap and trade and carbon tax can generate revenues that can be used to offset the regressivity.</a:t>
            </a:r>
          </a:p>
          <a:p>
            <a:pPr lvl="3"/>
            <a:r>
              <a:rPr lang="en-US" dirty="0"/>
              <a:t>E.g.: “carbon dividend”</a:t>
            </a:r>
          </a:p>
          <a:p>
            <a:pPr marL="1371600" lvl="3" indent="0">
              <a:buNone/>
            </a:pPr>
            <a:endParaRPr lang="en-US" dirty="0"/>
          </a:p>
          <a:p>
            <a:pPr lvl="2"/>
            <a:r>
              <a:rPr lang="en-US" dirty="0"/>
              <a:t>Command and control regulations do not.</a:t>
            </a:r>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114</a:t>
            </a:fld>
            <a:endParaRPr lang="en-GB"/>
          </a:p>
        </p:txBody>
      </p:sp>
    </p:spTree>
    <p:extLst>
      <p:ext uri="{BB962C8B-B14F-4D97-AF65-F5344CB8AC3E}">
        <p14:creationId xmlns:p14="http://schemas.microsoft.com/office/powerpoint/2010/main" val="9985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0799-3A61-2E41-931A-2BADCB9436EB}"/>
              </a:ext>
            </a:extLst>
          </p:cNvPr>
          <p:cNvSpPr>
            <a:spLocks noGrp="1"/>
          </p:cNvSpPr>
          <p:nvPr>
            <p:ph type="title"/>
          </p:nvPr>
        </p:nvSpPr>
        <p:spPr>
          <a:xfrm>
            <a:off x="636178" y="0"/>
            <a:ext cx="10515600" cy="1325563"/>
          </a:xfrm>
        </p:spPr>
        <p:txBody>
          <a:bodyPr/>
          <a:lstStyle/>
          <a:p>
            <a:r>
              <a:rPr lang="en-US" dirty="0"/>
              <a:t> </a:t>
            </a:r>
            <a:r>
              <a:rPr lang="en-US" dirty="0">
                <a:solidFill>
                  <a:schemeClr val="bg1"/>
                </a:solidFill>
              </a:rPr>
              <a:t>Rev</a:t>
            </a:r>
            <a:r>
              <a:rPr lang="en-US" dirty="0"/>
              <a:t>enue Dividend Eliminates </a:t>
            </a:r>
            <a:r>
              <a:rPr lang="en-US" dirty="0" err="1"/>
              <a:t>Regressivity</a:t>
            </a:r>
            <a:endParaRPr lang="en-US" dirty="0"/>
          </a:p>
        </p:txBody>
      </p:sp>
      <p:sp>
        <p:nvSpPr>
          <p:cNvPr id="4" name="Slide Number Placeholder 3">
            <a:extLst>
              <a:ext uri="{FF2B5EF4-FFF2-40B4-BE49-F238E27FC236}">
                <a16:creationId xmlns:a16="http://schemas.microsoft.com/office/drawing/2014/main" id="{334913F9-A1A4-D446-B39A-24BFA6B89D9D}"/>
              </a:ext>
            </a:extLst>
          </p:cNvPr>
          <p:cNvSpPr>
            <a:spLocks noGrp="1"/>
          </p:cNvSpPr>
          <p:nvPr>
            <p:ph type="sldNum" sz="quarter" idx="12"/>
          </p:nvPr>
        </p:nvSpPr>
        <p:spPr/>
        <p:txBody>
          <a:bodyPr/>
          <a:lstStyle/>
          <a:p>
            <a:fld id="{D9F085D5-EC86-4F6A-B501-C1359CB39116}" type="slidenum">
              <a:rPr lang="en-GB" smtClean="0"/>
              <a:t>115</a:t>
            </a:fld>
            <a:endParaRPr lang="en-GB"/>
          </a:p>
        </p:txBody>
      </p:sp>
      <p:pic>
        <p:nvPicPr>
          <p:cNvPr id="5" name="Picture 4" descr="https://i.imgur.com/Evn2tB6.jpg">
            <a:extLst>
              <a:ext uri="{FF2B5EF4-FFF2-40B4-BE49-F238E27FC236}">
                <a16:creationId xmlns:a16="http://schemas.microsoft.com/office/drawing/2014/main" id="{9DC23053-1F91-CB4F-8A26-091A64703E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4776" y="868680"/>
            <a:ext cx="8442448" cy="5120640"/>
          </a:xfrm>
          <a:prstGeom prst="rect">
            <a:avLst/>
          </a:prstGeom>
          <a:noFill/>
          <a:ln>
            <a:noFill/>
          </a:ln>
        </p:spPr>
      </p:pic>
      <p:sp>
        <p:nvSpPr>
          <p:cNvPr id="6" name="TextBox 5">
            <a:extLst>
              <a:ext uri="{FF2B5EF4-FFF2-40B4-BE49-F238E27FC236}">
                <a16:creationId xmlns:a16="http://schemas.microsoft.com/office/drawing/2014/main" id="{7E7C7DE0-29DB-EE40-A7D4-A02E2B4FAC5A}"/>
              </a:ext>
            </a:extLst>
          </p:cNvPr>
          <p:cNvSpPr txBox="1"/>
          <p:nvPr/>
        </p:nvSpPr>
        <p:spPr>
          <a:xfrm>
            <a:off x="8636389" y="6488668"/>
            <a:ext cx="2717411" cy="369332"/>
          </a:xfrm>
          <a:prstGeom prst="rect">
            <a:avLst/>
          </a:prstGeom>
          <a:noFill/>
        </p:spPr>
        <p:txBody>
          <a:bodyPr wrap="none" rtlCol="0">
            <a:spAutoFit/>
          </a:bodyPr>
          <a:lstStyle/>
          <a:p>
            <a:r>
              <a:rPr lang="en-US" dirty="0"/>
              <a:t>Source: U.S. Treasury, 2017</a:t>
            </a:r>
          </a:p>
        </p:txBody>
      </p:sp>
    </p:spTree>
    <p:extLst>
      <p:ext uri="{BB962C8B-B14F-4D97-AF65-F5344CB8AC3E}">
        <p14:creationId xmlns:p14="http://schemas.microsoft.com/office/powerpoint/2010/main" val="25218151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a:xfrm>
            <a:off x="858372" y="0"/>
            <a:ext cx="10515600" cy="1909720"/>
          </a:xfrm>
        </p:spPr>
        <p:txBody>
          <a:bodyPr/>
          <a:lstStyle/>
          <a:p>
            <a:r>
              <a:rPr lang="en-US" dirty="0">
                <a:solidFill>
                  <a:schemeClr val="bg1"/>
                </a:solidFill>
              </a:rPr>
              <a:t> Co</a:t>
            </a:r>
            <a:r>
              <a:rPr lang="en-US" dirty="0"/>
              <a:t>mmand and Control</a:t>
            </a:r>
            <a:br>
              <a:rPr lang="en-US" dirty="0"/>
            </a:br>
            <a:r>
              <a:rPr lang="en-US" dirty="0"/>
              <a:t>vs. Incentive-Based Regulation </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a:xfrm>
            <a:off x="838200" y="1570730"/>
            <a:ext cx="10515600" cy="4723390"/>
          </a:xfrm>
        </p:spPr>
        <p:txBody>
          <a:bodyPr/>
          <a:lstStyle/>
          <a:p>
            <a:r>
              <a:rPr lang="en-US" dirty="0"/>
              <a:t>Efficiency.</a:t>
            </a:r>
          </a:p>
          <a:p>
            <a:pPr lvl="1"/>
            <a:endParaRPr lang="en-US" dirty="0"/>
          </a:p>
          <a:p>
            <a:pPr lvl="1"/>
            <a:r>
              <a:rPr lang="en-US" dirty="0"/>
              <a:t>Both can achieve the same amount of emissions reduction.</a:t>
            </a:r>
          </a:p>
          <a:p>
            <a:pPr lvl="1"/>
            <a:endParaRPr lang="en-US" dirty="0"/>
          </a:p>
          <a:p>
            <a:pPr lvl="1"/>
            <a:r>
              <a:rPr lang="en-US" dirty="0"/>
              <a:t>Incentive-based policies can achieve emissions reduction at much lower cost.</a:t>
            </a:r>
          </a:p>
          <a:p>
            <a:pPr lvl="2"/>
            <a:r>
              <a:rPr lang="en-US" dirty="0"/>
              <a:t>Example: CAFÉ Standards vs Carbon Tax</a:t>
            </a:r>
          </a:p>
          <a:p>
            <a:pPr lvl="3"/>
            <a:r>
              <a:rPr lang="en-US" dirty="0"/>
              <a:t>Tax is significantly more efficient.</a:t>
            </a:r>
          </a:p>
          <a:p>
            <a:pPr lvl="3"/>
            <a:r>
              <a:rPr lang="en-US" dirty="0"/>
              <a:t>Why?</a:t>
            </a:r>
          </a:p>
          <a:p>
            <a:pPr lvl="1"/>
            <a:endParaRPr lang="en-US" dirty="0"/>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116</a:t>
            </a:fld>
            <a:endParaRPr lang="en-GB"/>
          </a:p>
        </p:txBody>
      </p:sp>
    </p:spTree>
    <p:extLst>
      <p:ext uri="{BB962C8B-B14F-4D97-AF65-F5344CB8AC3E}">
        <p14:creationId xmlns:p14="http://schemas.microsoft.com/office/powerpoint/2010/main" val="1877637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5F16-3993-A641-9880-4841211DFFB3}"/>
              </a:ext>
            </a:extLst>
          </p:cNvPr>
          <p:cNvSpPr>
            <a:spLocks noGrp="1"/>
          </p:cNvSpPr>
          <p:nvPr>
            <p:ph type="title"/>
          </p:nvPr>
        </p:nvSpPr>
        <p:spPr/>
        <p:txBody>
          <a:bodyPr/>
          <a:lstStyle/>
          <a:p>
            <a:r>
              <a:rPr lang="en-US" dirty="0">
                <a:solidFill>
                  <a:schemeClr val="bg1"/>
                </a:solidFill>
              </a:rPr>
              <a:t>Effi</a:t>
            </a:r>
            <a:r>
              <a:rPr lang="en-US" dirty="0"/>
              <a:t>ciency: CAFÉ vs Carbon Tax</a:t>
            </a:r>
          </a:p>
        </p:txBody>
      </p:sp>
      <p:sp>
        <p:nvSpPr>
          <p:cNvPr id="3" name="Content Placeholder 2">
            <a:extLst>
              <a:ext uri="{FF2B5EF4-FFF2-40B4-BE49-F238E27FC236}">
                <a16:creationId xmlns:a16="http://schemas.microsoft.com/office/drawing/2014/main" id="{17240E49-4E8F-B747-88BA-B6ACF9B2064E}"/>
              </a:ext>
            </a:extLst>
          </p:cNvPr>
          <p:cNvSpPr>
            <a:spLocks noGrp="1"/>
          </p:cNvSpPr>
          <p:nvPr>
            <p:ph idx="1"/>
          </p:nvPr>
        </p:nvSpPr>
        <p:spPr>
          <a:xfrm>
            <a:off x="838200" y="1097280"/>
            <a:ext cx="10515600" cy="5132946"/>
          </a:xfrm>
        </p:spPr>
        <p:txBody>
          <a:bodyPr>
            <a:normAutofit fontScale="92500" lnSpcReduction="10000"/>
          </a:bodyPr>
          <a:lstStyle/>
          <a:p>
            <a:r>
              <a:rPr lang="en-US" dirty="0"/>
              <a:t>CAFÉ = Corporate Average Fuel Efficiency</a:t>
            </a:r>
          </a:p>
          <a:p>
            <a:pPr lvl="1"/>
            <a:r>
              <a:rPr lang="en-US" dirty="0"/>
              <a:t>A fuel economy standard mandating that an </a:t>
            </a:r>
            <a:r>
              <a:rPr lang="en-US"/>
              <a:t>auto‐maker’s </a:t>
            </a:r>
            <a:r>
              <a:rPr lang="en-US" dirty="0"/>
              <a:t>vehicle fleet must meet minimum fuel economy standards.</a:t>
            </a:r>
          </a:p>
          <a:p>
            <a:pPr lvl="1"/>
            <a:endParaRPr lang="en-US" dirty="0"/>
          </a:p>
          <a:p>
            <a:r>
              <a:rPr lang="en-US" dirty="0"/>
              <a:t>Horse Race</a:t>
            </a:r>
          </a:p>
          <a:p>
            <a:pPr lvl="1"/>
            <a:r>
              <a:rPr lang="en-US" dirty="0"/>
              <a:t>Tax on fuel applies to ALL vehicles, not just new.</a:t>
            </a:r>
          </a:p>
          <a:p>
            <a:pPr lvl="1"/>
            <a:r>
              <a:rPr lang="en-US" dirty="0"/>
              <a:t>Rebound Effect:   </a:t>
            </a:r>
          </a:p>
          <a:p>
            <a:pPr lvl="2"/>
            <a:r>
              <a:rPr lang="en-US" dirty="0"/>
              <a:t>Driving a more efficient vehicle lowers the cost per mile driven</a:t>
            </a:r>
          </a:p>
          <a:p>
            <a:pPr lvl="3"/>
            <a:r>
              <a:rPr lang="en-US" sz="2400" dirty="0"/>
              <a:t>leading to more miles driven.</a:t>
            </a:r>
          </a:p>
          <a:p>
            <a:pPr lvl="1"/>
            <a:r>
              <a:rPr lang="en-US" dirty="0"/>
              <a:t>Slower turnover of inefficient vehicles: higher cost of new.</a:t>
            </a:r>
          </a:p>
          <a:p>
            <a:pPr lvl="1"/>
            <a:endParaRPr lang="en-US" dirty="0"/>
          </a:p>
          <a:p>
            <a:r>
              <a:rPr lang="en-US" dirty="0"/>
              <a:t>Summary</a:t>
            </a:r>
          </a:p>
          <a:p>
            <a:pPr lvl="1"/>
            <a:r>
              <a:rPr lang="en-US" dirty="0"/>
              <a:t>A given level of emission reductions </a:t>
            </a:r>
            <a:r>
              <a:rPr lang="en-US" b="1" dirty="0"/>
              <a:t>costs 3-14 times more with CAFÉ </a:t>
            </a:r>
            <a:r>
              <a:rPr lang="en-US" dirty="0"/>
              <a:t>standards than under a comparable carbon tax.</a:t>
            </a:r>
          </a:p>
        </p:txBody>
      </p:sp>
      <p:sp>
        <p:nvSpPr>
          <p:cNvPr id="4" name="Slide Number Placeholder 3">
            <a:extLst>
              <a:ext uri="{FF2B5EF4-FFF2-40B4-BE49-F238E27FC236}">
                <a16:creationId xmlns:a16="http://schemas.microsoft.com/office/drawing/2014/main" id="{3DBF984A-9770-9E48-BE22-1A122BB5C2BF}"/>
              </a:ext>
            </a:extLst>
          </p:cNvPr>
          <p:cNvSpPr>
            <a:spLocks noGrp="1"/>
          </p:cNvSpPr>
          <p:nvPr>
            <p:ph type="sldNum" sz="quarter" idx="12"/>
          </p:nvPr>
        </p:nvSpPr>
        <p:spPr/>
        <p:txBody>
          <a:bodyPr/>
          <a:lstStyle/>
          <a:p>
            <a:fld id="{D9F085D5-EC86-4F6A-B501-C1359CB39116}" type="slidenum">
              <a:rPr lang="en-GB" smtClean="0"/>
              <a:t>117</a:t>
            </a:fld>
            <a:endParaRPr lang="en-GB"/>
          </a:p>
        </p:txBody>
      </p:sp>
    </p:spTree>
    <p:extLst>
      <p:ext uri="{BB962C8B-B14F-4D97-AF65-F5344CB8AC3E}">
        <p14:creationId xmlns:p14="http://schemas.microsoft.com/office/powerpoint/2010/main" val="144321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normAutofit/>
          </a:bodyPr>
          <a:lstStyle/>
          <a:p>
            <a:r>
              <a:rPr lang="en-US" dirty="0">
                <a:solidFill>
                  <a:schemeClr val="bg1"/>
                </a:solidFill>
              </a:rPr>
              <a:t>Pol</a:t>
            </a:r>
            <a:r>
              <a:rPr lang="en-US" dirty="0"/>
              <a:t>icies That Reduce Emissions: </a:t>
            </a:r>
            <a:r>
              <a:rPr lang="en-US" dirty="0" err="1"/>
              <a:t>INDirectly</a:t>
            </a:r>
            <a:endParaRPr lang="en-US" dirty="0"/>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Subsidizing R&amp;D</a:t>
            </a:r>
          </a:p>
          <a:p>
            <a:pPr>
              <a:spcAft>
                <a:spcPts val="1000"/>
              </a:spcAft>
            </a:pPr>
            <a:r>
              <a:rPr lang="en-US" dirty="0"/>
              <a:t>Grid / infrastructure</a:t>
            </a:r>
          </a:p>
          <a:p>
            <a:pPr>
              <a:spcAft>
                <a:spcPts val="1000"/>
              </a:spcAft>
            </a:pPr>
            <a:r>
              <a:rPr lang="en-US" dirty="0"/>
              <a:t>Energy efficiency mandates and subsidies</a:t>
            </a:r>
          </a:p>
          <a:p>
            <a:r>
              <a:rPr lang="en-US" dirty="0"/>
              <a:t>Mandating renewable energy (</a:t>
            </a:r>
            <a:r>
              <a:rPr lang="en-US" i="1" dirty="0"/>
              <a:t>e.g</a:t>
            </a:r>
            <a:r>
              <a:rPr lang="en-US" dirty="0"/>
              <a:t>., renewable portfolio standards)</a:t>
            </a:r>
          </a:p>
          <a:p>
            <a:r>
              <a:rPr lang="en-US" dirty="0"/>
              <a:t>Land use policies</a:t>
            </a:r>
          </a:p>
          <a:p>
            <a:pPr lvl="1"/>
            <a:endParaRPr lang="en-US" dirty="0"/>
          </a:p>
        </p:txBody>
      </p:sp>
    </p:spTree>
    <p:extLst>
      <p:ext uri="{BB962C8B-B14F-4D97-AF65-F5344CB8AC3E}">
        <p14:creationId xmlns:p14="http://schemas.microsoft.com/office/powerpoint/2010/main" val="18230572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031" b="11687"/>
          <a:stretch/>
        </p:blipFill>
        <p:spPr>
          <a:xfrm>
            <a:off x="1484663" y="1765968"/>
            <a:ext cx="9279589" cy="4459474"/>
          </a:xfrm>
          <a:prstGeom prst="rect">
            <a:avLst/>
          </a:prstGeom>
        </p:spPr>
      </p:pic>
      <p:sp>
        <p:nvSpPr>
          <p:cNvPr id="2" name="TextBox 1">
            <a:extLst>
              <a:ext uri="{FF2B5EF4-FFF2-40B4-BE49-F238E27FC236}">
                <a16:creationId xmlns:a16="http://schemas.microsoft.com/office/drawing/2014/main" id="{DA04C7F1-76DE-B445-8ABA-65E6EC918EB5}"/>
              </a:ext>
            </a:extLst>
          </p:cNvPr>
          <p:cNvSpPr txBox="1"/>
          <p:nvPr/>
        </p:nvSpPr>
        <p:spPr>
          <a:xfrm>
            <a:off x="3223572" y="6455165"/>
            <a:ext cx="4284133" cy="276999"/>
          </a:xfrm>
          <a:prstGeom prst="rect">
            <a:avLst/>
          </a:prstGeom>
          <a:noFill/>
        </p:spPr>
        <p:txBody>
          <a:bodyPr wrap="square" rtlCol="0">
            <a:spAutoFit/>
          </a:bodyPr>
          <a:lstStyle/>
          <a:p>
            <a:r>
              <a:rPr lang="en-US" sz="1200" dirty="0">
                <a:solidFill>
                  <a:srgbClr val="2B414D"/>
                </a:solidFill>
              </a:rPr>
              <a:t>Source: New Climate Economy Report, 2014</a:t>
            </a:r>
          </a:p>
        </p:txBody>
      </p:sp>
      <p:sp>
        <p:nvSpPr>
          <p:cNvPr id="4" name="Title 3">
            <a:extLst>
              <a:ext uri="{FF2B5EF4-FFF2-40B4-BE49-F238E27FC236}">
                <a16:creationId xmlns:a16="http://schemas.microsoft.com/office/drawing/2014/main" id="{437DD0D7-9E1D-4216-99F4-14087A0A7ED3}"/>
              </a:ext>
            </a:extLst>
          </p:cNvPr>
          <p:cNvSpPr>
            <a:spLocks noGrp="1"/>
          </p:cNvSpPr>
          <p:nvPr>
            <p:ph type="title"/>
          </p:nvPr>
        </p:nvSpPr>
        <p:spPr/>
        <p:txBody>
          <a:bodyPr>
            <a:normAutofit/>
          </a:bodyPr>
          <a:lstStyle/>
          <a:p>
            <a:r>
              <a:rPr lang="en-GB" dirty="0">
                <a:solidFill>
                  <a:schemeClr val="bg1"/>
                </a:solidFill>
              </a:rPr>
              <a:t>Atla</a:t>
            </a:r>
            <a:r>
              <a:rPr lang="en-GB" dirty="0"/>
              <a:t>nta and Barcelona Have Similar Populations </a:t>
            </a:r>
            <a:br>
              <a:rPr lang="en-GB" dirty="0"/>
            </a:br>
            <a:r>
              <a:rPr lang="en-GB" dirty="0"/>
              <a:t>but Very Different Carbon Productivity</a:t>
            </a:r>
          </a:p>
        </p:txBody>
      </p:sp>
      <p:sp>
        <p:nvSpPr>
          <p:cNvPr id="7" name="Rectangle 6">
            <a:extLst>
              <a:ext uri="{FF2B5EF4-FFF2-40B4-BE49-F238E27FC236}">
                <a16:creationId xmlns:a16="http://schemas.microsoft.com/office/drawing/2014/main" id="{7F27BD23-E6B4-4608-882B-099395257CCA}"/>
              </a:ext>
            </a:extLst>
          </p:cNvPr>
          <p:cNvSpPr/>
          <p:nvPr/>
        </p:nvSpPr>
        <p:spPr>
          <a:xfrm>
            <a:off x="1730967" y="1663222"/>
            <a:ext cx="4347615" cy="4316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Atlanta</a:t>
            </a:r>
          </a:p>
        </p:txBody>
      </p:sp>
      <p:sp>
        <p:nvSpPr>
          <p:cNvPr id="8" name="Rectangle 7">
            <a:extLst>
              <a:ext uri="{FF2B5EF4-FFF2-40B4-BE49-F238E27FC236}">
                <a16:creationId xmlns:a16="http://schemas.microsoft.com/office/drawing/2014/main" id="{7A6CBFBA-21C1-4C95-B0B0-D6C92E47D6C2}"/>
              </a:ext>
            </a:extLst>
          </p:cNvPr>
          <p:cNvSpPr/>
          <p:nvPr/>
        </p:nvSpPr>
        <p:spPr>
          <a:xfrm>
            <a:off x="6198458" y="1663222"/>
            <a:ext cx="4347615" cy="4316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Barcelona</a:t>
            </a:r>
          </a:p>
        </p:txBody>
      </p:sp>
    </p:spTree>
    <p:extLst>
      <p:ext uri="{BB962C8B-B14F-4D97-AF65-F5344CB8AC3E}">
        <p14:creationId xmlns:p14="http://schemas.microsoft.com/office/powerpoint/2010/main" val="54017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5413E-CBCB-47CF-8A40-91DCB9664CF7}"/>
              </a:ext>
            </a:extLst>
          </p:cNvPr>
          <p:cNvPicPr>
            <a:picLocks noChangeAspect="1"/>
          </p:cNvPicPr>
          <p:nvPr/>
        </p:nvPicPr>
        <p:blipFill>
          <a:blip r:embed="rId2"/>
          <a:stretch>
            <a:fillRect/>
          </a:stretch>
        </p:blipFill>
        <p:spPr>
          <a:xfrm>
            <a:off x="3128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b="1" dirty="0">
                <a:solidFill>
                  <a:schemeClr val="bg1"/>
                </a:solidFill>
              </a:rPr>
              <a:t>Un</a:t>
            </a:r>
            <a:r>
              <a:rPr lang="en-US" b="1" dirty="0"/>
              <a:t>certainty</a:t>
            </a:r>
          </a:p>
        </p:txBody>
      </p:sp>
      <p:pic>
        <p:nvPicPr>
          <p:cNvPr id="7" name="Picture 6">
            <a:extLst>
              <a:ext uri="{FF2B5EF4-FFF2-40B4-BE49-F238E27FC236}">
                <a16:creationId xmlns:a16="http://schemas.microsoft.com/office/drawing/2014/main" id="{9DFA45FE-9901-4BDA-A1DA-0461AE297F43}"/>
              </a:ext>
            </a:extLst>
          </p:cNvPr>
          <p:cNvPicPr>
            <a:picLocks noChangeAspect="1"/>
          </p:cNvPicPr>
          <p:nvPr/>
        </p:nvPicPr>
        <p:blipFill rotWithShape="1">
          <a:blip r:embed="rId3"/>
          <a:srcRect l="6451" r="8202"/>
          <a:stretch/>
        </p:blipFill>
        <p:spPr>
          <a:xfrm>
            <a:off x="6192254" y="1925056"/>
            <a:ext cx="3609472"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C6004F37-6703-435D-A170-E0FE03DC3863}"/>
              </a:ext>
            </a:extLst>
          </p:cNvPr>
          <p:cNvPicPr>
            <a:picLocks noChangeAspect="1"/>
          </p:cNvPicPr>
          <p:nvPr/>
        </p:nvPicPr>
        <p:blipFill>
          <a:blip r:embed="rId4"/>
          <a:stretch>
            <a:fillRect/>
          </a:stretch>
        </p:blipFill>
        <p:spPr>
          <a:xfrm>
            <a:off x="80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Arrow: Right 14">
            <a:extLst>
              <a:ext uri="{FF2B5EF4-FFF2-40B4-BE49-F238E27FC236}">
                <a16:creationId xmlns:a16="http://schemas.microsoft.com/office/drawing/2014/main" id="{FA7CC5F4-ACBC-4A7B-AACD-1200E3C3563B}"/>
              </a:ext>
            </a:extLst>
          </p:cNvPr>
          <p:cNvSpPr/>
          <p:nvPr/>
        </p:nvSpPr>
        <p:spPr>
          <a:xfrm>
            <a:off x="2871536"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16" name="Arrow: Right 15">
            <a:extLst>
              <a:ext uri="{FF2B5EF4-FFF2-40B4-BE49-F238E27FC236}">
                <a16:creationId xmlns:a16="http://schemas.microsoft.com/office/drawing/2014/main" id="{F4ED9030-1753-477B-9BA3-36FE0E3C8070}"/>
              </a:ext>
            </a:extLst>
          </p:cNvPr>
          <p:cNvSpPr/>
          <p:nvPr/>
        </p:nvSpPr>
        <p:spPr>
          <a:xfrm>
            <a:off x="5694949"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pic>
        <p:nvPicPr>
          <p:cNvPr id="9" name="Picture 8">
            <a:extLst>
              <a:ext uri="{FF2B5EF4-FFF2-40B4-BE49-F238E27FC236}">
                <a16:creationId xmlns:a16="http://schemas.microsoft.com/office/drawing/2014/main" id="{910A4785-2FCA-4251-BEE5-FAB452EF8F58}"/>
              </a:ext>
            </a:extLst>
          </p:cNvPr>
          <p:cNvPicPr>
            <a:picLocks noChangeAspect="1"/>
          </p:cNvPicPr>
          <p:nvPr/>
        </p:nvPicPr>
        <p:blipFill rotWithShape="1">
          <a:blip r:embed="rId5"/>
          <a:srcRect b="5658"/>
          <a:stretch/>
        </p:blipFill>
        <p:spPr>
          <a:xfrm>
            <a:off x="9143999" y="1925056"/>
            <a:ext cx="3048000" cy="2875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Arrow: Right 16">
            <a:extLst>
              <a:ext uri="{FF2B5EF4-FFF2-40B4-BE49-F238E27FC236}">
                <a16:creationId xmlns:a16="http://schemas.microsoft.com/office/drawing/2014/main" id="{A69A9DFE-4D8D-48C5-92E6-F08FCE1F7FBE}"/>
              </a:ext>
            </a:extLst>
          </p:cNvPr>
          <p:cNvSpPr/>
          <p:nvPr/>
        </p:nvSpPr>
        <p:spPr>
          <a:xfrm>
            <a:off x="9015665"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Tree>
    <p:extLst>
      <p:ext uri="{BB962C8B-B14F-4D97-AF65-F5344CB8AC3E}">
        <p14:creationId xmlns:p14="http://schemas.microsoft.com/office/powerpoint/2010/main" val="42475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Lan</a:t>
            </a:r>
            <a:r>
              <a:rPr lang="en-US" dirty="0"/>
              <a:t>d Use: Restoration Is Possible</a:t>
            </a:r>
          </a:p>
        </p:txBody>
      </p:sp>
      <p:sp>
        <p:nvSpPr>
          <p:cNvPr id="7" name="Title 1"/>
          <p:cNvSpPr txBox="1">
            <a:spLocks/>
          </p:cNvSpPr>
          <p:nvPr/>
        </p:nvSpPr>
        <p:spPr>
          <a:xfrm>
            <a:off x="1635541" y="5542697"/>
            <a:ext cx="8920918" cy="576661"/>
          </a:xfrm>
          <a:prstGeom prst="homePlate">
            <a:avLst/>
          </a:prstGeom>
          <a:solidFill>
            <a:schemeClr val="accent2"/>
          </a:solidFill>
          <a:ln>
            <a:noFill/>
          </a:ln>
        </p:spPr>
        <p:txBody>
          <a:bodyPr vert="horz" lIns="54864"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mn-lt"/>
              </a:rPr>
              <a:t>South Korea restored its forest cover from 35% to 64% of the country’s total area</a:t>
            </a:r>
          </a:p>
        </p:txBody>
      </p:sp>
      <p:grpSp>
        <p:nvGrpSpPr>
          <p:cNvPr id="12" name="Group 11">
            <a:extLst>
              <a:ext uri="{FF2B5EF4-FFF2-40B4-BE49-F238E27FC236}">
                <a16:creationId xmlns:a16="http://schemas.microsoft.com/office/drawing/2014/main" id="{34DA1C43-01E3-4FB0-880A-63EA73775757}"/>
              </a:ext>
            </a:extLst>
          </p:cNvPr>
          <p:cNvGrpSpPr>
            <a:grpSpLocks/>
          </p:cNvGrpSpPr>
          <p:nvPr/>
        </p:nvGrpSpPr>
        <p:grpSpPr>
          <a:xfrm>
            <a:off x="2406559" y="1373215"/>
            <a:ext cx="7378883" cy="4207582"/>
            <a:chOff x="2240708" y="1373215"/>
            <a:chExt cx="7378883" cy="4207582"/>
          </a:xfrm>
        </p:grpSpPr>
        <p:pic>
          <p:nvPicPr>
            <p:cNvPr id="4" name="Picture 3"/>
            <p:cNvPicPr>
              <a:picLocks noChangeAspect="1"/>
            </p:cNvPicPr>
            <p:nvPr/>
          </p:nvPicPr>
          <p:blipFill>
            <a:blip r:embed="rId3"/>
            <a:stretch>
              <a:fillRect/>
            </a:stretch>
          </p:blipFill>
          <p:spPr>
            <a:xfrm>
              <a:off x="2240708" y="1373215"/>
              <a:ext cx="6872384" cy="4207582"/>
            </a:xfrm>
            <a:prstGeom prst="rect">
              <a:avLst/>
            </a:prstGeom>
          </p:spPr>
        </p:pic>
        <p:sp>
          <p:nvSpPr>
            <p:cNvPr id="10" name="Oval 9">
              <a:extLst>
                <a:ext uri="{FF2B5EF4-FFF2-40B4-BE49-F238E27FC236}">
                  <a16:creationId xmlns:a16="http://schemas.microsoft.com/office/drawing/2014/main" id="{0553DF0F-56DD-4DA8-B130-24F207A2086F}"/>
                </a:ext>
              </a:extLst>
            </p:cNvPr>
            <p:cNvSpPr/>
            <p:nvPr/>
          </p:nvSpPr>
          <p:spPr>
            <a:xfrm>
              <a:off x="8571841" y="1924050"/>
              <a:ext cx="1047750" cy="1047750"/>
            </a:xfrm>
            <a:prstGeom prst="ellipse">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1953</a:t>
              </a:r>
            </a:p>
          </p:txBody>
        </p:sp>
        <p:sp>
          <p:nvSpPr>
            <p:cNvPr id="11" name="Oval 10">
              <a:extLst>
                <a:ext uri="{FF2B5EF4-FFF2-40B4-BE49-F238E27FC236}">
                  <a16:creationId xmlns:a16="http://schemas.microsoft.com/office/drawing/2014/main" id="{DCC14C6A-6A68-401D-9B31-5AA61B99AFFE}"/>
                </a:ext>
              </a:extLst>
            </p:cNvPr>
            <p:cNvSpPr/>
            <p:nvPr/>
          </p:nvSpPr>
          <p:spPr>
            <a:xfrm>
              <a:off x="8571841" y="4057650"/>
              <a:ext cx="1047750" cy="1047750"/>
            </a:xfrm>
            <a:prstGeom prst="ellipse">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2000</a:t>
              </a:r>
            </a:p>
          </p:txBody>
        </p:sp>
      </p:grpSp>
    </p:spTree>
    <p:extLst>
      <p:ext uri="{BB962C8B-B14F-4D97-AF65-F5344CB8AC3E}">
        <p14:creationId xmlns:p14="http://schemas.microsoft.com/office/powerpoint/2010/main" val="17127574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Climate Change Policy in Action</a:t>
            </a:r>
          </a:p>
        </p:txBody>
      </p:sp>
    </p:spTree>
    <p:extLst>
      <p:ext uri="{BB962C8B-B14F-4D97-AF65-F5344CB8AC3E}">
        <p14:creationId xmlns:p14="http://schemas.microsoft.com/office/powerpoint/2010/main" val="40641732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EB2383-D6A7-3942-8DBF-49DFFB182FF9}"/>
              </a:ext>
            </a:extLst>
          </p:cNvPr>
          <p:cNvSpPr txBox="1"/>
          <p:nvPr/>
        </p:nvSpPr>
        <p:spPr>
          <a:xfrm>
            <a:off x="3290888" y="6447651"/>
            <a:ext cx="4214812" cy="276999"/>
          </a:xfrm>
          <a:prstGeom prst="rect">
            <a:avLst/>
          </a:prstGeom>
          <a:noFill/>
        </p:spPr>
        <p:txBody>
          <a:bodyPr wrap="square" rtlCol="0">
            <a:spAutoFit/>
          </a:bodyPr>
          <a:lstStyle/>
          <a:p>
            <a:r>
              <a:rPr lang="en-US" sz="1200" dirty="0">
                <a:solidFill>
                  <a:srgbClr val="2B414D"/>
                </a:solidFill>
              </a:rPr>
              <a:t>Source: World Bank Carbon - Pricing Dashboard</a:t>
            </a:r>
          </a:p>
        </p:txBody>
      </p:sp>
      <p:sp>
        <p:nvSpPr>
          <p:cNvPr id="2" name="Title 1">
            <a:extLst>
              <a:ext uri="{FF2B5EF4-FFF2-40B4-BE49-F238E27FC236}">
                <a16:creationId xmlns:a16="http://schemas.microsoft.com/office/drawing/2014/main" id="{3B89B0F5-4827-43CB-A5BE-4C2C724DB116}"/>
              </a:ext>
            </a:extLst>
          </p:cNvPr>
          <p:cNvSpPr>
            <a:spLocks noGrp="1"/>
          </p:cNvSpPr>
          <p:nvPr>
            <p:ph type="title"/>
          </p:nvPr>
        </p:nvSpPr>
        <p:spPr>
          <a:xfrm>
            <a:off x="884316" y="0"/>
            <a:ext cx="10515600" cy="1325563"/>
          </a:xfrm>
        </p:spPr>
        <p:txBody>
          <a:bodyPr/>
          <a:lstStyle/>
          <a:p>
            <a:r>
              <a:rPr lang="en-GB" dirty="0">
                <a:solidFill>
                  <a:srgbClr val="FFFFFF"/>
                </a:solidFill>
              </a:rPr>
              <a:t>Inc</a:t>
            </a:r>
            <a:r>
              <a:rPr lang="en-GB" dirty="0"/>
              <a:t>entive-Based Climate Policies Right Now</a:t>
            </a:r>
          </a:p>
        </p:txBody>
      </p:sp>
      <p:pic>
        <p:nvPicPr>
          <p:cNvPr id="3" name="Picture 2">
            <a:extLst>
              <a:ext uri="{FF2B5EF4-FFF2-40B4-BE49-F238E27FC236}">
                <a16:creationId xmlns:a16="http://schemas.microsoft.com/office/drawing/2014/main" id="{389CAB06-3FE1-4F29-A1D0-D09ED64F88DA}"/>
              </a:ext>
            </a:extLst>
          </p:cNvPr>
          <p:cNvPicPr>
            <a:picLocks noChangeAspect="1"/>
          </p:cNvPicPr>
          <p:nvPr/>
        </p:nvPicPr>
        <p:blipFill>
          <a:blip r:embed="rId3"/>
          <a:stretch>
            <a:fillRect/>
          </a:stretch>
        </p:blipFill>
        <p:spPr>
          <a:xfrm>
            <a:off x="0" y="938936"/>
            <a:ext cx="12192000" cy="5848808"/>
          </a:xfrm>
          <a:prstGeom prst="rect">
            <a:avLst/>
          </a:prstGeom>
        </p:spPr>
      </p:pic>
    </p:spTree>
    <p:extLst>
      <p:ext uri="{BB962C8B-B14F-4D97-AF65-F5344CB8AC3E}">
        <p14:creationId xmlns:p14="http://schemas.microsoft.com/office/powerpoint/2010/main" val="39555392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a:xfrm>
            <a:off x="625545" y="0"/>
            <a:ext cx="10515600" cy="1325563"/>
          </a:xfrm>
        </p:spPr>
        <p:txBody>
          <a:bodyPr/>
          <a:lstStyle/>
          <a:p>
            <a:r>
              <a:rPr lang="en-GB" dirty="0"/>
              <a:t> </a:t>
            </a:r>
            <a:r>
              <a:rPr lang="en-GB" dirty="0">
                <a:solidFill>
                  <a:srgbClr val="FFFFFF"/>
                </a:solidFill>
              </a:rPr>
              <a:t>Ca</a:t>
            </a:r>
            <a:r>
              <a:rPr lang="en-GB" dirty="0">
                <a:solidFill>
                  <a:schemeClr val="bg1"/>
                </a:solidFill>
              </a:rPr>
              <a:t>p</a:t>
            </a:r>
            <a:r>
              <a:rPr lang="en-GB" dirty="0"/>
              <a:t> and Trade</a:t>
            </a:r>
          </a:p>
        </p:txBody>
      </p:sp>
      <p:pic>
        <p:nvPicPr>
          <p:cNvPr id="3" name="Picture 2">
            <a:extLst>
              <a:ext uri="{FF2B5EF4-FFF2-40B4-BE49-F238E27FC236}">
                <a16:creationId xmlns:a16="http://schemas.microsoft.com/office/drawing/2014/main" id="{AE6E1703-7C23-4D2F-9118-B978C56E0813}"/>
              </a:ext>
            </a:extLst>
          </p:cNvPr>
          <p:cNvPicPr>
            <a:picLocks noChangeAspect="1"/>
          </p:cNvPicPr>
          <p:nvPr/>
        </p:nvPicPr>
        <p:blipFill>
          <a:blip r:embed="rId3"/>
          <a:stretch>
            <a:fillRect/>
          </a:stretch>
        </p:blipFill>
        <p:spPr>
          <a:xfrm>
            <a:off x="1123949" y="1743599"/>
            <a:ext cx="9944101" cy="3370801"/>
          </a:xfrm>
          <a:prstGeom prst="rect">
            <a:avLst/>
          </a:prstGeom>
        </p:spPr>
      </p:pic>
    </p:spTree>
    <p:extLst>
      <p:ext uri="{BB962C8B-B14F-4D97-AF65-F5344CB8AC3E}">
        <p14:creationId xmlns:p14="http://schemas.microsoft.com/office/powerpoint/2010/main" val="36096538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bon Pricing Dashboard | Up-to-date overview of carbon pricing initiatives - Mozilla Firefox"/>
          <p:cNvPicPr>
            <a:picLocks noChangeAspect="1"/>
          </p:cNvPicPr>
          <p:nvPr/>
        </p:nvPicPr>
        <p:blipFill rotWithShape="1">
          <a:blip r:embed="rId3">
            <a:extLst>
              <a:ext uri="{28A0092B-C50C-407E-A947-70E740481C1C}">
                <a14:useLocalDpi xmlns:a14="http://schemas.microsoft.com/office/drawing/2010/main" val="0"/>
              </a:ext>
            </a:extLst>
          </a:blip>
          <a:srcRect l="26493" t="11924" r="3893" b="4572"/>
          <a:stretch/>
        </p:blipFill>
        <p:spPr>
          <a:xfrm>
            <a:off x="1975268" y="1004711"/>
            <a:ext cx="8241463" cy="5304322"/>
          </a:xfrm>
          <a:prstGeom prst="rect">
            <a:avLst/>
          </a:prstGeom>
        </p:spPr>
      </p:pic>
      <p:sp>
        <p:nvSpPr>
          <p:cNvPr id="3" name="Rectangle 2"/>
          <p:cNvSpPr/>
          <p:nvPr/>
        </p:nvSpPr>
        <p:spPr>
          <a:xfrm>
            <a:off x="2129333" y="1242862"/>
            <a:ext cx="1104405" cy="1246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EB2383-D6A7-3942-8DBF-49DFFB182FF9}"/>
              </a:ext>
            </a:extLst>
          </p:cNvPr>
          <p:cNvSpPr txBox="1"/>
          <p:nvPr/>
        </p:nvSpPr>
        <p:spPr>
          <a:xfrm>
            <a:off x="3233738" y="6438901"/>
            <a:ext cx="4976812" cy="276999"/>
          </a:xfrm>
          <a:prstGeom prst="rect">
            <a:avLst/>
          </a:prstGeom>
          <a:noFill/>
        </p:spPr>
        <p:txBody>
          <a:bodyPr wrap="square" rtlCol="0">
            <a:spAutoFit/>
          </a:bodyPr>
          <a:lstStyle/>
          <a:p>
            <a:r>
              <a:rPr lang="en-US" sz="1200" dirty="0">
                <a:solidFill>
                  <a:srgbClr val="2B414D"/>
                </a:solidFill>
              </a:rPr>
              <a:t>Source: World Bank  - Carbon Pricing Dashboard</a:t>
            </a:r>
          </a:p>
        </p:txBody>
      </p:sp>
      <p:sp>
        <p:nvSpPr>
          <p:cNvPr id="4" name="Title 3">
            <a:extLst>
              <a:ext uri="{FF2B5EF4-FFF2-40B4-BE49-F238E27FC236}">
                <a16:creationId xmlns:a16="http://schemas.microsoft.com/office/drawing/2014/main" id="{02612BEB-204F-49E6-8F81-436C740F489A}"/>
              </a:ext>
            </a:extLst>
          </p:cNvPr>
          <p:cNvSpPr>
            <a:spLocks noGrp="1"/>
          </p:cNvSpPr>
          <p:nvPr>
            <p:ph type="title"/>
          </p:nvPr>
        </p:nvSpPr>
        <p:spPr>
          <a:xfrm>
            <a:off x="636177" y="0"/>
            <a:ext cx="10515600" cy="1325563"/>
          </a:xfrm>
        </p:spPr>
        <p:txBody>
          <a:bodyPr/>
          <a:lstStyle/>
          <a:p>
            <a:r>
              <a:rPr lang="en-GB" dirty="0"/>
              <a:t> </a:t>
            </a:r>
            <a:r>
              <a:rPr lang="en-GB" dirty="0">
                <a:solidFill>
                  <a:srgbClr val="FFFFFF"/>
                </a:solidFill>
              </a:rPr>
              <a:t>Ca</a:t>
            </a:r>
            <a:r>
              <a:rPr lang="en-GB" dirty="0">
                <a:solidFill>
                  <a:schemeClr val="bg1"/>
                </a:solidFill>
              </a:rPr>
              <a:t>p</a:t>
            </a:r>
            <a:r>
              <a:rPr lang="en-GB" dirty="0"/>
              <a:t> and Trade Policies Around the World</a:t>
            </a:r>
          </a:p>
        </p:txBody>
      </p:sp>
      <p:sp>
        <p:nvSpPr>
          <p:cNvPr id="9" name="Rectangle 8">
            <a:extLst>
              <a:ext uri="{FF2B5EF4-FFF2-40B4-BE49-F238E27FC236}">
                <a16:creationId xmlns:a16="http://schemas.microsoft.com/office/drawing/2014/main" id="{D8F2C6A8-14F0-B347-B458-E7DE60DD43D1}"/>
              </a:ext>
            </a:extLst>
          </p:cNvPr>
          <p:cNvSpPr/>
          <p:nvPr/>
        </p:nvSpPr>
        <p:spPr>
          <a:xfrm>
            <a:off x="5541558" y="5700889"/>
            <a:ext cx="3692751" cy="44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B4BD0-0509-F049-86C1-0D00432C1808}"/>
              </a:ext>
            </a:extLst>
          </p:cNvPr>
          <p:cNvSpPr/>
          <p:nvPr/>
        </p:nvSpPr>
        <p:spPr>
          <a:xfrm>
            <a:off x="2129333" y="6002889"/>
            <a:ext cx="3692751" cy="16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CEBC67-DE60-314E-BC0F-1847BCE473BA}"/>
              </a:ext>
            </a:extLst>
          </p:cNvPr>
          <p:cNvSpPr txBox="1"/>
          <p:nvPr/>
        </p:nvSpPr>
        <p:spPr>
          <a:xfrm>
            <a:off x="5265365" y="5696802"/>
            <a:ext cx="4245136" cy="338554"/>
          </a:xfrm>
          <a:prstGeom prst="rect">
            <a:avLst/>
          </a:prstGeom>
          <a:noFill/>
        </p:spPr>
        <p:txBody>
          <a:bodyPr wrap="none" rtlCol="0">
            <a:spAutoFit/>
          </a:bodyPr>
          <a:lstStyle/>
          <a:p>
            <a:r>
              <a:rPr lang="en-US" sz="1600" b="1" dirty="0"/>
              <a:t>ETS = Emissions Trading System = Cap and Trade</a:t>
            </a:r>
          </a:p>
        </p:txBody>
      </p:sp>
      <p:sp>
        <p:nvSpPr>
          <p:cNvPr id="12" name="Rectangle 11">
            <a:extLst>
              <a:ext uri="{FF2B5EF4-FFF2-40B4-BE49-F238E27FC236}">
                <a16:creationId xmlns:a16="http://schemas.microsoft.com/office/drawing/2014/main" id="{10294583-4E9C-E543-9D3C-252B6878F3F4}"/>
              </a:ext>
            </a:extLst>
          </p:cNvPr>
          <p:cNvSpPr/>
          <p:nvPr/>
        </p:nvSpPr>
        <p:spPr>
          <a:xfrm>
            <a:off x="1751156" y="1137580"/>
            <a:ext cx="777556" cy="71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6074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4643B3-46E2-464B-8818-FF0B2DDEE9E4}"/>
              </a:ext>
            </a:extLst>
          </p:cNvPr>
          <p:cNvPicPr>
            <a:picLocks noChangeAspect="1"/>
          </p:cNvPicPr>
          <p:nvPr/>
        </p:nvPicPr>
        <p:blipFill>
          <a:blip r:embed="rId3"/>
          <a:stretch>
            <a:fillRect/>
          </a:stretch>
        </p:blipFill>
        <p:spPr>
          <a:xfrm>
            <a:off x="2624885" y="1518339"/>
            <a:ext cx="4595065" cy="4660813"/>
          </a:xfrm>
          <a:prstGeom prst="rect">
            <a:avLst/>
          </a:prstGeom>
        </p:spPr>
      </p:pic>
      <p:sp>
        <p:nvSpPr>
          <p:cNvPr id="6" name="TextBox 5">
            <a:extLst>
              <a:ext uri="{FF2B5EF4-FFF2-40B4-BE49-F238E27FC236}">
                <a16:creationId xmlns:a16="http://schemas.microsoft.com/office/drawing/2014/main" id="{B158CA5A-68FB-BF43-832D-362B2D499395}"/>
              </a:ext>
            </a:extLst>
          </p:cNvPr>
          <p:cNvSpPr txBox="1">
            <a:spLocks/>
          </p:cNvSpPr>
          <p:nvPr/>
        </p:nvSpPr>
        <p:spPr>
          <a:xfrm>
            <a:off x="7838722" y="1811347"/>
            <a:ext cx="2886074" cy="4074795"/>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4% </a:t>
            </a:r>
          </a:p>
          <a:p>
            <a:r>
              <a:rPr lang="en-US" sz="2800" dirty="0">
                <a:solidFill>
                  <a:schemeClr val="bg1"/>
                </a:solidFill>
              </a:rPr>
              <a:t>of global greenhouse gas emissions</a:t>
            </a:r>
          </a:p>
          <a:p>
            <a:r>
              <a:rPr lang="en-US" sz="2800" dirty="0">
                <a:solidFill>
                  <a:schemeClr val="bg1"/>
                </a:solidFill>
              </a:rPr>
              <a:t>Circa 2005</a:t>
            </a:r>
          </a:p>
        </p:txBody>
      </p:sp>
      <p:sp>
        <p:nvSpPr>
          <p:cNvPr id="2" name="Title 1">
            <a:extLst>
              <a:ext uri="{FF2B5EF4-FFF2-40B4-BE49-F238E27FC236}">
                <a16:creationId xmlns:a16="http://schemas.microsoft.com/office/drawing/2014/main" id="{227391EC-039C-453C-B67F-9CD98DB8B035}"/>
              </a:ext>
            </a:extLst>
          </p:cNvPr>
          <p:cNvSpPr>
            <a:spLocks noGrp="1"/>
          </p:cNvSpPr>
          <p:nvPr>
            <p:ph type="title"/>
          </p:nvPr>
        </p:nvSpPr>
        <p:spPr/>
        <p:txBody>
          <a:bodyPr/>
          <a:lstStyle/>
          <a:p>
            <a:r>
              <a:rPr lang="en-GB" dirty="0">
                <a:solidFill>
                  <a:srgbClr val="FFFFFF"/>
                </a:solidFill>
              </a:rPr>
              <a:t>Eur</a:t>
            </a:r>
            <a:r>
              <a:rPr lang="en-GB" dirty="0"/>
              <a:t>opean Union’s Emissions Trading Scheme</a:t>
            </a:r>
          </a:p>
        </p:txBody>
      </p:sp>
    </p:spTree>
    <p:extLst>
      <p:ext uri="{BB962C8B-B14F-4D97-AF65-F5344CB8AC3E}">
        <p14:creationId xmlns:p14="http://schemas.microsoft.com/office/powerpoint/2010/main" val="37695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BBE75-A79C-8149-B417-762143418111}"/>
              </a:ext>
            </a:extLst>
          </p:cNvPr>
          <p:cNvPicPr>
            <a:picLocks noChangeAspect="1"/>
          </p:cNvPicPr>
          <p:nvPr/>
        </p:nvPicPr>
        <p:blipFill rotWithShape="1">
          <a:blip r:embed="rId3"/>
          <a:srcRect t="13313" b="11172"/>
          <a:stretch/>
        </p:blipFill>
        <p:spPr>
          <a:xfrm>
            <a:off x="2042506" y="1722049"/>
            <a:ext cx="8106988" cy="4233587"/>
          </a:xfrm>
          <a:prstGeom prst="rect">
            <a:avLst/>
          </a:prstGeom>
        </p:spPr>
      </p:pic>
      <p:sp>
        <p:nvSpPr>
          <p:cNvPr id="2" name="Title 1">
            <a:extLst>
              <a:ext uri="{FF2B5EF4-FFF2-40B4-BE49-F238E27FC236}">
                <a16:creationId xmlns:a16="http://schemas.microsoft.com/office/drawing/2014/main" id="{0AB9364D-C3C0-44C5-8B5B-ADD163D8D904}"/>
              </a:ext>
            </a:extLst>
          </p:cNvPr>
          <p:cNvSpPr>
            <a:spLocks noGrp="1"/>
          </p:cNvSpPr>
          <p:nvPr>
            <p:ph type="title"/>
          </p:nvPr>
        </p:nvSpPr>
        <p:spPr/>
        <p:txBody>
          <a:bodyPr>
            <a:normAutofit/>
          </a:bodyPr>
          <a:lstStyle/>
          <a:p>
            <a:r>
              <a:rPr lang="en-GB" dirty="0">
                <a:solidFill>
                  <a:schemeClr val="bg1"/>
                </a:solidFill>
              </a:rPr>
              <a:t>EU  </a:t>
            </a:r>
            <a:r>
              <a:rPr lang="en-GB" dirty="0"/>
              <a:t>Has Decoupled Economic Growth from Greenhouse Gas Emissions</a:t>
            </a:r>
          </a:p>
        </p:txBody>
      </p:sp>
      <p:sp>
        <p:nvSpPr>
          <p:cNvPr id="6" name="TextBox 5">
            <a:extLst>
              <a:ext uri="{FF2B5EF4-FFF2-40B4-BE49-F238E27FC236}">
                <a16:creationId xmlns:a16="http://schemas.microsoft.com/office/drawing/2014/main" id="{1BF56AD0-46D0-4D17-85B5-68455E65F82C}"/>
              </a:ext>
            </a:extLst>
          </p:cNvPr>
          <p:cNvSpPr txBox="1">
            <a:spLocks/>
          </p:cNvSpPr>
          <p:nvPr/>
        </p:nvSpPr>
        <p:spPr>
          <a:xfrm>
            <a:off x="5336005" y="1680838"/>
            <a:ext cx="1519989" cy="246221"/>
          </a:xfrm>
          <a:prstGeom prst="rect">
            <a:avLst/>
          </a:prstGeom>
          <a:solidFill>
            <a:srgbClr val="30942D"/>
          </a:solidFill>
        </p:spPr>
        <p:txBody>
          <a:bodyPr wrap="square" rtlCol="0">
            <a:spAutoFit/>
          </a:bodyPr>
          <a:lstStyle/>
          <a:p>
            <a:pPr algn="ctr"/>
            <a:r>
              <a:rPr lang="en-GB" sz="1000" dirty="0">
                <a:solidFill>
                  <a:schemeClr val="bg1"/>
                </a:solidFill>
              </a:rPr>
              <a:t>European Commission</a:t>
            </a:r>
          </a:p>
        </p:txBody>
      </p:sp>
      <p:sp>
        <p:nvSpPr>
          <p:cNvPr id="7" name="TextBox 6">
            <a:extLst>
              <a:ext uri="{FF2B5EF4-FFF2-40B4-BE49-F238E27FC236}">
                <a16:creationId xmlns:a16="http://schemas.microsoft.com/office/drawing/2014/main" id="{39944C8B-EF2A-4DEB-B12B-1948ACDD2D53}"/>
              </a:ext>
            </a:extLst>
          </p:cNvPr>
          <p:cNvSpPr txBox="1">
            <a:spLocks/>
          </p:cNvSpPr>
          <p:nvPr/>
        </p:nvSpPr>
        <p:spPr>
          <a:xfrm>
            <a:off x="5408195" y="6023137"/>
            <a:ext cx="1375609" cy="246221"/>
          </a:xfrm>
          <a:prstGeom prst="rect">
            <a:avLst/>
          </a:prstGeom>
          <a:solidFill>
            <a:srgbClr val="30942D"/>
          </a:solidFill>
        </p:spPr>
        <p:txBody>
          <a:bodyPr wrap="square" rtlCol="0">
            <a:spAutoFit/>
          </a:bodyPr>
          <a:lstStyle/>
          <a:p>
            <a:pPr algn="ctr"/>
            <a:r>
              <a:rPr lang="en-GB" sz="1000" dirty="0">
                <a:solidFill>
                  <a:schemeClr val="bg1"/>
                </a:solidFill>
              </a:rPr>
              <a:t>Climate Action</a:t>
            </a:r>
          </a:p>
        </p:txBody>
      </p:sp>
      <p:cxnSp>
        <p:nvCxnSpPr>
          <p:cNvPr id="8" name="Straight Connector 7">
            <a:extLst>
              <a:ext uri="{FF2B5EF4-FFF2-40B4-BE49-F238E27FC236}">
                <a16:creationId xmlns:a16="http://schemas.microsoft.com/office/drawing/2014/main" id="{0CED3033-D85F-5245-A30D-29D7405B7867}"/>
              </a:ext>
            </a:extLst>
          </p:cNvPr>
          <p:cNvCxnSpPr/>
          <p:nvPr/>
        </p:nvCxnSpPr>
        <p:spPr>
          <a:xfrm flipV="1">
            <a:off x="6584809" y="1794933"/>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7E152C6-64C9-C743-9562-573454040207}"/>
              </a:ext>
            </a:extLst>
          </p:cNvPr>
          <p:cNvSpPr txBox="1"/>
          <p:nvPr/>
        </p:nvSpPr>
        <p:spPr>
          <a:xfrm>
            <a:off x="6584809" y="5218436"/>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20855046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E6BBF-B3C8-4D38-A933-EA6A39C2CCB1}"/>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4" name="TextBox 3">
            <a:extLst>
              <a:ext uri="{FF2B5EF4-FFF2-40B4-BE49-F238E27FC236}">
                <a16:creationId xmlns:a16="http://schemas.microsoft.com/office/drawing/2014/main" id="{A0AF2601-D29A-4380-B3E8-35B029F93891}"/>
              </a:ext>
            </a:extLst>
          </p:cNvPr>
          <p:cNvSpPr txBox="1">
            <a:spLocks/>
          </p:cNvSpPr>
          <p:nvPr/>
        </p:nvSpPr>
        <p:spPr>
          <a:xfrm>
            <a:off x="6422231" y="1985749"/>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0.7% </a:t>
            </a:r>
          </a:p>
          <a:p>
            <a:r>
              <a:rPr lang="en-US" sz="2800" dirty="0">
                <a:solidFill>
                  <a:schemeClr val="bg1"/>
                </a:solidFill>
              </a:rPr>
              <a:t>of global greenhouse gas emissions</a:t>
            </a:r>
          </a:p>
        </p:txBody>
      </p:sp>
      <p:sp>
        <p:nvSpPr>
          <p:cNvPr id="2" name="Title 1">
            <a:extLst>
              <a:ext uri="{FF2B5EF4-FFF2-40B4-BE49-F238E27FC236}">
                <a16:creationId xmlns:a16="http://schemas.microsoft.com/office/drawing/2014/main" id="{C62CFA8B-02A6-423D-8D34-E0CA119117E7}"/>
              </a:ext>
            </a:extLst>
          </p:cNvPr>
          <p:cNvSpPr>
            <a:spLocks noGrp="1"/>
          </p:cNvSpPr>
          <p:nvPr>
            <p:ph type="title"/>
          </p:nvPr>
        </p:nvSpPr>
        <p:spPr/>
        <p:txBody>
          <a:bodyPr/>
          <a:lstStyle/>
          <a:p>
            <a:r>
              <a:rPr lang="en-GB" dirty="0">
                <a:solidFill>
                  <a:srgbClr val="FFFFFF"/>
                </a:solidFill>
              </a:rPr>
              <a:t>Cal</a:t>
            </a:r>
            <a:r>
              <a:rPr lang="en-GB" dirty="0"/>
              <a:t>ifornia’s Cap and Trade System: 2012+</a:t>
            </a:r>
          </a:p>
        </p:txBody>
      </p:sp>
    </p:spTree>
    <p:extLst>
      <p:ext uri="{BB962C8B-B14F-4D97-AF65-F5344CB8AC3E}">
        <p14:creationId xmlns:p14="http://schemas.microsoft.com/office/powerpoint/2010/main" val="22186754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3C68F-EDD4-1641-A3B0-AD1612CA1709}"/>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20" name="Title 19">
            <a:extLst>
              <a:ext uri="{FF2B5EF4-FFF2-40B4-BE49-F238E27FC236}">
                <a16:creationId xmlns:a16="http://schemas.microsoft.com/office/drawing/2014/main" id="{C29FB6AB-CED6-4966-95B7-18870AFF3767}"/>
              </a:ext>
            </a:extLst>
          </p:cNvPr>
          <p:cNvSpPr>
            <a:spLocks noGrp="1"/>
          </p:cNvSpPr>
          <p:nvPr>
            <p:ph type="title"/>
          </p:nvPr>
        </p:nvSpPr>
        <p:spPr/>
        <p:txBody>
          <a:bodyPr/>
          <a:lstStyle/>
          <a:p>
            <a:r>
              <a:rPr lang="en-GB" dirty="0">
                <a:solidFill>
                  <a:srgbClr val="FFFFFF"/>
                </a:solidFill>
              </a:rPr>
              <a:t>Cal</a:t>
            </a:r>
            <a:r>
              <a:rPr lang="en-GB" dirty="0"/>
              <a:t>ifornia’s System Is Flexible</a:t>
            </a:r>
          </a:p>
        </p:txBody>
      </p:sp>
      <p:sp>
        <p:nvSpPr>
          <p:cNvPr id="21" name="Content Placeholder 20">
            <a:extLst>
              <a:ext uri="{FF2B5EF4-FFF2-40B4-BE49-F238E27FC236}">
                <a16:creationId xmlns:a16="http://schemas.microsoft.com/office/drawing/2014/main" id="{0004941A-59DA-4C46-9598-FBF632E0FDA3}"/>
              </a:ext>
            </a:extLst>
          </p:cNvPr>
          <p:cNvSpPr>
            <a:spLocks noGrp="1"/>
          </p:cNvSpPr>
          <p:nvPr>
            <p:ph idx="1"/>
          </p:nvPr>
        </p:nvSpPr>
        <p:spPr>
          <a:xfrm>
            <a:off x="5886450" y="1325563"/>
            <a:ext cx="5829300" cy="5094287"/>
          </a:xfrm>
        </p:spPr>
        <p:txBody>
          <a:bodyPr>
            <a:normAutofit/>
          </a:bodyPr>
          <a:lstStyle/>
          <a:p>
            <a:r>
              <a:rPr lang="en-US" dirty="0"/>
              <a:t>California’s goals:</a:t>
            </a:r>
          </a:p>
          <a:p>
            <a:pPr lvl="1"/>
            <a:r>
              <a:rPr lang="en-US" dirty="0"/>
              <a:t>Reduce emissions to 1990 levels by 2020 (2016)</a:t>
            </a:r>
          </a:p>
          <a:p>
            <a:pPr lvl="1"/>
            <a:r>
              <a:rPr lang="en-US" dirty="0"/>
              <a:t>An 80% reduction in emissions from 1990 levels by 2030</a:t>
            </a:r>
          </a:p>
          <a:p>
            <a:r>
              <a:rPr lang="en-US" dirty="0"/>
              <a:t>California’s Tools:</a:t>
            </a:r>
          </a:p>
          <a:p>
            <a:pPr lvl="1"/>
            <a:r>
              <a:rPr lang="en-US" dirty="0"/>
              <a:t>Cap and Trade</a:t>
            </a:r>
          </a:p>
          <a:p>
            <a:pPr lvl="1"/>
            <a:r>
              <a:rPr lang="en-US" dirty="0"/>
              <a:t>Renewable Portfolio Standard</a:t>
            </a:r>
          </a:p>
          <a:p>
            <a:pPr lvl="1"/>
            <a:r>
              <a:rPr lang="en-US" dirty="0"/>
              <a:t>Clean Cars Program</a:t>
            </a:r>
          </a:p>
          <a:p>
            <a:pPr lvl="1"/>
            <a:r>
              <a:rPr lang="en-US" dirty="0"/>
              <a:t>Low Carbon Fuel Standard</a:t>
            </a:r>
            <a:endParaRPr lang="en-GB" dirty="0"/>
          </a:p>
        </p:txBody>
      </p:sp>
    </p:spTree>
    <p:extLst>
      <p:ext uri="{BB962C8B-B14F-4D97-AF65-F5344CB8AC3E}">
        <p14:creationId xmlns:p14="http://schemas.microsoft.com/office/powerpoint/2010/main" val="39916272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ABF91-03B8-40ED-A521-4EBA7EE05ED7}"/>
              </a:ext>
            </a:extLst>
          </p:cNvPr>
          <p:cNvPicPr>
            <a:picLocks noChangeAspect="1"/>
          </p:cNvPicPr>
          <p:nvPr/>
        </p:nvPicPr>
        <p:blipFill>
          <a:blip r:embed="rId3"/>
          <a:stretch>
            <a:fillRect/>
          </a:stretch>
        </p:blipFill>
        <p:spPr>
          <a:xfrm>
            <a:off x="1240233" y="1492627"/>
            <a:ext cx="9711534" cy="4625798"/>
          </a:xfrm>
          <a:prstGeom prst="rect">
            <a:avLst/>
          </a:prstGeom>
        </p:spPr>
      </p:pic>
      <p:sp>
        <p:nvSpPr>
          <p:cNvPr id="2" name="Title 1">
            <a:extLst>
              <a:ext uri="{FF2B5EF4-FFF2-40B4-BE49-F238E27FC236}">
                <a16:creationId xmlns:a16="http://schemas.microsoft.com/office/drawing/2014/main" id="{A8B4A93C-331F-46E9-9DC7-94FB2BF18E9C}"/>
              </a:ext>
            </a:extLst>
          </p:cNvPr>
          <p:cNvSpPr>
            <a:spLocks noGrp="1"/>
          </p:cNvSpPr>
          <p:nvPr>
            <p:ph type="title"/>
          </p:nvPr>
        </p:nvSpPr>
        <p:spPr/>
        <p:txBody>
          <a:bodyPr>
            <a:normAutofit/>
          </a:bodyPr>
          <a:lstStyle/>
          <a:p>
            <a:r>
              <a:rPr lang="en-GB" dirty="0">
                <a:solidFill>
                  <a:schemeClr val="bg1"/>
                </a:solidFill>
              </a:rPr>
              <a:t>Cha</a:t>
            </a:r>
            <a:r>
              <a:rPr lang="en-GB" dirty="0"/>
              <a:t>nge in California GDP, Population, and </a:t>
            </a:r>
            <a:br>
              <a:rPr lang="en-GB" dirty="0"/>
            </a:br>
            <a:r>
              <a:rPr lang="en-GB" dirty="0"/>
              <a:t>GHG Emissions since 2000</a:t>
            </a:r>
          </a:p>
        </p:txBody>
      </p:sp>
      <p:cxnSp>
        <p:nvCxnSpPr>
          <p:cNvPr id="4" name="Straight Connector 3">
            <a:extLst>
              <a:ext uri="{FF2B5EF4-FFF2-40B4-BE49-F238E27FC236}">
                <a16:creationId xmlns:a16="http://schemas.microsoft.com/office/drawing/2014/main" id="{10625046-250D-9D42-9326-708D1424DDE7}"/>
              </a:ext>
            </a:extLst>
          </p:cNvPr>
          <p:cNvCxnSpPr>
            <a:cxnSpLocks/>
          </p:cNvCxnSpPr>
          <p:nvPr/>
        </p:nvCxnSpPr>
        <p:spPr>
          <a:xfrm flipV="1">
            <a:off x="6371833" y="1687606"/>
            <a:ext cx="0" cy="3819092"/>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C389B-A3DC-5F47-A23F-6846620B9C20}"/>
              </a:ext>
            </a:extLst>
          </p:cNvPr>
          <p:cNvSpPr txBox="1"/>
          <p:nvPr/>
        </p:nvSpPr>
        <p:spPr>
          <a:xfrm>
            <a:off x="5728232" y="1412032"/>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36939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79087-9BEA-4542-9196-EA1ECBD9CDAC}"/>
              </a:ext>
            </a:extLst>
          </p:cNvPr>
          <p:cNvSpPr txBox="1"/>
          <p:nvPr/>
        </p:nvSpPr>
        <p:spPr>
          <a:xfrm>
            <a:off x="8770414" y="6374459"/>
            <a:ext cx="3081868" cy="307777"/>
          </a:xfrm>
          <a:prstGeom prst="rect">
            <a:avLst/>
          </a:prstGeom>
          <a:noFill/>
        </p:spPr>
        <p:txBody>
          <a:bodyPr wrap="square" rtlCol="0">
            <a:spAutoFit/>
          </a:bodyPr>
          <a:lstStyle/>
          <a:p>
            <a:r>
              <a:rPr lang="en-US" sz="1400" dirty="0">
                <a:solidFill>
                  <a:schemeClr val="bg2">
                    <a:lumMod val="75000"/>
                  </a:schemeClr>
                </a:solidFill>
              </a:rPr>
              <a:t>Source: NOAA</a:t>
            </a:r>
          </a:p>
        </p:txBody>
      </p:sp>
      <p:sp>
        <p:nvSpPr>
          <p:cNvPr id="3" name="Title 2">
            <a:extLst>
              <a:ext uri="{FF2B5EF4-FFF2-40B4-BE49-F238E27FC236}">
                <a16:creationId xmlns:a16="http://schemas.microsoft.com/office/drawing/2014/main" id="{060CB2D9-3E33-4B23-84BF-BFC56AE163AC}"/>
              </a:ext>
            </a:extLst>
          </p:cNvPr>
          <p:cNvSpPr>
            <a:spLocks noGrp="1"/>
          </p:cNvSpPr>
          <p:nvPr>
            <p:ph type="title"/>
          </p:nvPr>
        </p:nvSpPr>
        <p:spPr>
          <a:xfrm>
            <a:off x="930182" y="0"/>
            <a:ext cx="10515600" cy="1325563"/>
          </a:xfrm>
        </p:spPr>
        <p:txBody>
          <a:bodyPr/>
          <a:lstStyle/>
          <a:p>
            <a:r>
              <a:rPr lang="en-GB" dirty="0">
                <a:solidFill>
                  <a:schemeClr val="bg1"/>
                </a:solidFill>
              </a:rPr>
              <a:t> At</a:t>
            </a:r>
            <a:r>
              <a:rPr lang="en-GB" dirty="0"/>
              <a:t>mospheric CO</a:t>
            </a:r>
            <a:r>
              <a:rPr lang="en-GB" baseline="-25000" dirty="0"/>
              <a:t>2</a:t>
            </a:r>
            <a:r>
              <a:rPr lang="en-GB" dirty="0"/>
              <a:t> Concentrations Up To Now</a:t>
            </a:r>
          </a:p>
        </p:txBody>
      </p:sp>
      <p:pic>
        <p:nvPicPr>
          <p:cNvPr id="1026" name="Picture 2" descr="https://gml.noaa.gov/webdata/ccgg/trends/co2_data_mlo.png">
            <a:extLst>
              <a:ext uri="{FF2B5EF4-FFF2-40B4-BE49-F238E27FC236}">
                <a16:creationId xmlns:a16="http://schemas.microsoft.com/office/drawing/2014/main" id="{D69ADE4B-B317-4D4E-B0A1-6FDF62164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778" y="966227"/>
            <a:ext cx="7252446" cy="546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567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CF13-B8D5-4164-B051-E1F7334FABF0}"/>
              </a:ext>
            </a:extLst>
          </p:cNvPr>
          <p:cNvSpPr>
            <a:spLocks noGrp="1"/>
          </p:cNvSpPr>
          <p:nvPr>
            <p:ph type="title"/>
          </p:nvPr>
        </p:nvSpPr>
        <p:spPr>
          <a:xfrm>
            <a:off x="816429" y="216007"/>
            <a:ext cx="10515600" cy="719925"/>
          </a:xfrm>
        </p:spPr>
        <p:txBody>
          <a:bodyPr>
            <a:normAutofit/>
          </a:bodyPr>
          <a:lstStyle/>
          <a:p>
            <a:r>
              <a:rPr lang="en-GB" dirty="0">
                <a:solidFill>
                  <a:schemeClr val="bg1"/>
                </a:solidFill>
              </a:rPr>
              <a:t>Pro</a:t>
            </a:r>
            <a:r>
              <a:rPr lang="en-GB" dirty="0"/>
              <a:t>jected Trends in California’s Emissions</a:t>
            </a:r>
            <a:endParaRPr lang="en-US" dirty="0"/>
          </a:p>
        </p:txBody>
      </p:sp>
      <p:sp>
        <p:nvSpPr>
          <p:cNvPr id="3" name="Content Placeholder 2">
            <a:extLst>
              <a:ext uri="{FF2B5EF4-FFF2-40B4-BE49-F238E27FC236}">
                <a16:creationId xmlns:a16="http://schemas.microsoft.com/office/drawing/2014/main" id="{A0186232-8C6E-467F-91D4-2608D74822D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01C2744-0E67-4E58-AE3D-9D80E50B4BA2}"/>
              </a:ext>
            </a:extLst>
          </p:cNvPr>
          <p:cNvSpPr>
            <a:spLocks noGrp="1"/>
          </p:cNvSpPr>
          <p:nvPr>
            <p:ph type="sldNum" sz="quarter" idx="12"/>
          </p:nvPr>
        </p:nvSpPr>
        <p:spPr/>
        <p:txBody>
          <a:bodyPr/>
          <a:lstStyle/>
          <a:p>
            <a:fld id="{D9F085D5-EC86-4F6A-B501-C1359CB39116}" type="slidenum">
              <a:rPr lang="en-GB" smtClean="0"/>
              <a:t>130</a:t>
            </a:fld>
            <a:endParaRPr lang="en-GB"/>
          </a:p>
        </p:txBody>
      </p:sp>
      <p:pic>
        <p:nvPicPr>
          <p:cNvPr id="5" name="Picture 4">
            <a:extLst>
              <a:ext uri="{FF2B5EF4-FFF2-40B4-BE49-F238E27FC236}">
                <a16:creationId xmlns:a16="http://schemas.microsoft.com/office/drawing/2014/main" id="{5EB6DB02-87AA-455C-85DC-2F07A0E4E90E}"/>
              </a:ext>
            </a:extLst>
          </p:cNvPr>
          <p:cNvPicPr>
            <a:picLocks noChangeAspect="1"/>
          </p:cNvPicPr>
          <p:nvPr/>
        </p:nvPicPr>
        <p:blipFill>
          <a:blip r:embed="rId3"/>
          <a:stretch>
            <a:fillRect/>
          </a:stretch>
        </p:blipFill>
        <p:spPr>
          <a:xfrm>
            <a:off x="464457" y="1312820"/>
            <a:ext cx="11263086" cy="4696814"/>
          </a:xfrm>
          <a:prstGeom prst="rect">
            <a:avLst/>
          </a:prstGeom>
        </p:spPr>
      </p:pic>
    </p:spTree>
    <p:extLst>
      <p:ext uri="{BB962C8B-B14F-4D97-AF65-F5344CB8AC3E}">
        <p14:creationId xmlns:p14="http://schemas.microsoft.com/office/powerpoint/2010/main" val="38984503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RG</a:t>
            </a:r>
            <a:r>
              <a:rPr lang="en-US" dirty="0"/>
              <a:t>GI: the Regional Greenhouse Gas Initiative</a:t>
            </a:r>
          </a:p>
        </p:txBody>
      </p:sp>
      <p:sp>
        <p:nvSpPr>
          <p:cNvPr id="3" name="Content Placeholder 2"/>
          <p:cNvSpPr>
            <a:spLocks noGrp="1"/>
          </p:cNvSpPr>
          <p:nvPr>
            <p:ph idx="1"/>
          </p:nvPr>
        </p:nvSpPr>
        <p:spPr/>
        <p:txBody>
          <a:bodyPr/>
          <a:lstStyle/>
          <a:p>
            <a:r>
              <a:rPr lang="en-US" dirty="0"/>
              <a:t>Participants: Connecticut, Delaware, Maine, Maryland, Massachusetts, New Hampshire, New York, Rhode Island, and Vermont</a:t>
            </a:r>
          </a:p>
          <a:p>
            <a:pPr lvl="1"/>
            <a:r>
              <a:rPr lang="en-US" dirty="0"/>
              <a:t>7% of US emissions</a:t>
            </a:r>
          </a:p>
          <a:p>
            <a:r>
              <a:rPr lang="en-US" dirty="0"/>
              <a:t>Covers power plants</a:t>
            </a:r>
          </a:p>
          <a:p>
            <a:r>
              <a:rPr lang="en-US" dirty="0"/>
              <a:t>First implemented in 2009</a:t>
            </a:r>
          </a:p>
          <a:p>
            <a:r>
              <a:rPr lang="en-US" dirty="0"/>
              <a:t>Caused emissions reduction of 24% below what they would have been</a:t>
            </a:r>
          </a:p>
        </p:txBody>
      </p:sp>
    </p:spTree>
    <p:extLst>
      <p:ext uri="{BB962C8B-B14F-4D97-AF65-F5344CB8AC3E}">
        <p14:creationId xmlns:p14="http://schemas.microsoft.com/office/powerpoint/2010/main" val="30638273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solidFill>
                  <a:srgbClr val="FFFFFF"/>
                </a:solidFill>
              </a:rPr>
              <a:t>Car</a:t>
            </a:r>
            <a:r>
              <a:rPr lang="en-GB" dirty="0"/>
              <a:t>bon Tax</a:t>
            </a:r>
          </a:p>
        </p:txBody>
      </p:sp>
      <p:pic>
        <p:nvPicPr>
          <p:cNvPr id="57" name="Picture 56">
            <a:extLst>
              <a:ext uri="{FF2B5EF4-FFF2-40B4-BE49-F238E27FC236}">
                <a16:creationId xmlns:a16="http://schemas.microsoft.com/office/drawing/2014/main" id="{1FB0D9C6-94E6-4C8B-A2C7-BF26CE9186F1}"/>
              </a:ext>
            </a:extLst>
          </p:cNvPr>
          <p:cNvPicPr>
            <a:picLocks noChangeAspect="1"/>
          </p:cNvPicPr>
          <p:nvPr/>
        </p:nvPicPr>
        <p:blipFill>
          <a:blip r:embed="rId3"/>
          <a:stretch>
            <a:fillRect/>
          </a:stretch>
        </p:blipFill>
        <p:spPr>
          <a:xfrm>
            <a:off x="4393715" y="582590"/>
            <a:ext cx="3230578" cy="5535453"/>
          </a:xfrm>
          <a:prstGeom prst="rect">
            <a:avLst/>
          </a:prstGeom>
        </p:spPr>
      </p:pic>
      <p:pic>
        <p:nvPicPr>
          <p:cNvPr id="58" name="Picture 57">
            <a:extLst>
              <a:ext uri="{FF2B5EF4-FFF2-40B4-BE49-F238E27FC236}">
                <a16:creationId xmlns:a16="http://schemas.microsoft.com/office/drawing/2014/main" id="{A122B8C2-C5AF-426F-A387-38DD16E883FB}"/>
              </a:ext>
            </a:extLst>
          </p:cNvPr>
          <p:cNvPicPr>
            <a:picLocks noChangeAspect="1"/>
          </p:cNvPicPr>
          <p:nvPr/>
        </p:nvPicPr>
        <p:blipFill>
          <a:blip r:embed="rId4"/>
          <a:stretch>
            <a:fillRect/>
          </a:stretch>
        </p:blipFill>
        <p:spPr>
          <a:xfrm>
            <a:off x="12967889" y="357366"/>
            <a:ext cx="5523738" cy="5532437"/>
          </a:xfrm>
          <a:prstGeom prst="rect">
            <a:avLst/>
          </a:prstGeom>
        </p:spPr>
      </p:pic>
    </p:spTree>
    <p:extLst>
      <p:ext uri="{BB962C8B-B14F-4D97-AF65-F5344CB8AC3E}">
        <p14:creationId xmlns:p14="http://schemas.microsoft.com/office/powerpoint/2010/main" val="667411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041A3D-277A-4EC4-BFD7-D1379D8A5354}"/>
              </a:ext>
            </a:extLst>
          </p:cNvPr>
          <p:cNvSpPr txBox="1">
            <a:spLocks/>
          </p:cNvSpPr>
          <p:nvPr/>
        </p:nvSpPr>
        <p:spPr>
          <a:xfrm>
            <a:off x="573506" y="1912957"/>
            <a:ext cx="3543300" cy="3712964"/>
          </a:xfrm>
          <a:prstGeom prst="roundRect">
            <a:avLst/>
          </a:prstGeom>
          <a:solidFill>
            <a:srgbClr val="0C4C88"/>
          </a:solidFill>
          <a:ln w="38100">
            <a:noFill/>
          </a:ln>
        </p:spPr>
        <p:txBody>
          <a:bodyPr wrap="square" lIns="182880" bIns="274320" rtlCol="0">
            <a:spAutoFit/>
          </a:bodyPr>
          <a:lstStyle/>
          <a:p>
            <a:r>
              <a:rPr lang="en-US" sz="11500" dirty="0">
                <a:solidFill>
                  <a:schemeClr val="bg1"/>
                </a:solidFill>
              </a:rPr>
              <a:t>28</a:t>
            </a:r>
          </a:p>
          <a:p>
            <a:r>
              <a:rPr lang="en-US" sz="2800" dirty="0">
                <a:solidFill>
                  <a:schemeClr val="bg1"/>
                </a:solidFill>
              </a:rPr>
              <a:t>carbon tax programs</a:t>
            </a:r>
          </a:p>
          <a:p>
            <a:endParaRPr lang="en-US" sz="2800" dirty="0">
              <a:solidFill>
                <a:schemeClr val="bg1"/>
              </a:solidFill>
            </a:endParaRPr>
          </a:p>
        </p:txBody>
      </p:sp>
      <p:sp>
        <p:nvSpPr>
          <p:cNvPr id="2" name="Title 1">
            <a:extLst>
              <a:ext uri="{FF2B5EF4-FFF2-40B4-BE49-F238E27FC236}">
                <a16:creationId xmlns:a16="http://schemas.microsoft.com/office/drawing/2014/main" id="{FFF09C73-DBA7-42F9-82A5-F5947882C30A}"/>
              </a:ext>
            </a:extLst>
          </p:cNvPr>
          <p:cNvSpPr>
            <a:spLocks noGrp="1"/>
          </p:cNvSpPr>
          <p:nvPr>
            <p:ph type="title"/>
          </p:nvPr>
        </p:nvSpPr>
        <p:spPr/>
        <p:txBody>
          <a:bodyPr/>
          <a:lstStyle/>
          <a:p>
            <a:r>
              <a:rPr lang="en-GB" dirty="0">
                <a:solidFill>
                  <a:schemeClr val="bg1"/>
                </a:solidFill>
              </a:rPr>
              <a:t>Wo</a:t>
            </a:r>
            <a:r>
              <a:rPr lang="en-GB" dirty="0"/>
              <a:t>rldwide Carbon Taxes</a:t>
            </a:r>
          </a:p>
        </p:txBody>
      </p:sp>
      <p:sp>
        <p:nvSpPr>
          <p:cNvPr id="9" name="TextBox 8">
            <a:extLst>
              <a:ext uri="{FF2B5EF4-FFF2-40B4-BE49-F238E27FC236}">
                <a16:creationId xmlns:a16="http://schemas.microsoft.com/office/drawing/2014/main" id="{94F55BD8-E28F-4D9C-A697-6095C701FD4A}"/>
              </a:ext>
            </a:extLst>
          </p:cNvPr>
          <p:cNvSpPr txBox="1">
            <a:spLocks/>
          </p:cNvSpPr>
          <p:nvPr/>
        </p:nvSpPr>
        <p:spPr>
          <a:xfrm>
            <a:off x="4351422" y="1912957"/>
            <a:ext cx="3543300" cy="3712964"/>
          </a:xfrm>
          <a:prstGeom prst="roundRect">
            <a:avLst/>
          </a:prstGeom>
          <a:solidFill>
            <a:srgbClr val="2B414D"/>
          </a:solidFill>
          <a:ln w="38100">
            <a:noFill/>
          </a:ln>
        </p:spPr>
        <p:txBody>
          <a:bodyPr wrap="square" lIns="182880" bIns="274320" rtlCol="0">
            <a:spAutoFit/>
          </a:bodyPr>
          <a:lstStyle/>
          <a:p>
            <a:r>
              <a:rPr lang="en-US" sz="11500" dirty="0">
                <a:solidFill>
                  <a:schemeClr val="bg1"/>
                </a:solidFill>
              </a:rPr>
              <a:t>25</a:t>
            </a:r>
          </a:p>
          <a:p>
            <a:r>
              <a:rPr lang="en-US" sz="2800" dirty="0">
                <a:solidFill>
                  <a:schemeClr val="bg1"/>
                </a:solidFill>
              </a:rPr>
              <a:t>national jurisdictions</a:t>
            </a:r>
          </a:p>
          <a:p>
            <a:r>
              <a:rPr lang="en-US" sz="2800" dirty="0">
                <a:solidFill>
                  <a:schemeClr val="bg1"/>
                </a:solidFill>
              </a:rPr>
              <a:t>covered</a:t>
            </a:r>
          </a:p>
        </p:txBody>
      </p:sp>
      <p:sp>
        <p:nvSpPr>
          <p:cNvPr id="10" name="TextBox 9">
            <a:extLst>
              <a:ext uri="{FF2B5EF4-FFF2-40B4-BE49-F238E27FC236}">
                <a16:creationId xmlns:a16="http://schemas.microsoft.com/office/drawing/2014/main" id="{B0C214EB-A94E-4B77-869B-E67FA548BDF6}"/>
              </a:ext>
            </a:extLst>
          </p:cNvPr>
          <p:cNvSpPr txBox="1">
            <a:spLocks/>
          </p:cNvSpPr>
          <p:nvPr/>
        </p:nvSpPr>
        <p:spPr>
          <a:xfrm>
            <a:off x="8129339" y="1912957"/>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5.5%</a:t>
            </a:r>
          </a:p>
          <a:p>
            <a:r>
              <a:rPr lang="en-US" sz="2800" dirty="0">
                <a:solidFill>
                  <a:schemeClr val="bg1"/>
                </a:solidFill>
              </a:rPr>
              <a:t>of global greenhouse gas emissions</a:t>
            </a:r>
          </a:p>
        </p:txBody>
      </p:sp>
    </p:spTree>
    <p:extLst>
      <p:ext uri="{BB962C8B-B14F-4D97-AF65-F5344CB8AC3E}">
        <p14:creationId xmlns:p14="http://schemas.microsoft.com/office/powerpoint/2010/main" val="23038997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ABF55E-5EDF-4DA0-A7EB-90593EC8528D}"/>
              </a:ext>
            </a:extLst>
          </p:cNvPr>
          <p:cNvGrpSpPr>
            <a:grpSpLocks/>
          </p:cNvGrpSpPr>
          <p:nvPr/>
        </p:nvGrpSpPr>
        <p:grpSpPr>
          <a:xfrm>
            <a:off x="1224212" y="1594540"/>
            <a:ext cx="9743576" cy="4629797"/>
            <a:chOff x="1929063" y="1594540"/>
            <a:chExt cx="9743576" cy="4629797"/>
          </a:xfrm>
        </p:grpSpPr>
        <p:grpSp>
          <p:nvGrpSpPr>
            <p:cNvPr id="8" name="Group 7">
              <a:extLst>
                <a:ext uri="{FF2B5EF4-FFF2-40B4-BE49-F238E27FC236}">
                  <a16:creationId xmlns:a16="http://schemas.microsoft.com/office/drawing/2014/main" id="{BA5816DE-EC43-4A41-979F-227B6CDD9809}"/>
                </a:ext>
              </a:extLst>
            </p:cNvPr>
            <p:cNvGrpSpPr>
              <a:grpSpLocks/>
            </p:cNvGrpSpPr>
            <p:nvPr/>
          </p:nvGrpSpPr>
          <p:grpSpPr>
            <a:xfrm>
              <a:off x="1929063" y="1594540"/>
              <a:ext cx="5787246" cy="4629797"/>
              <a:chOff x="0" y="355600"/>
              <a:chExt cx="8128000" cy="6502400"/>
            </a:xfrm>
          </p:grpSpPr>
          <p:pic>
            <p:nvPicPr>
              <p:cNvPr id="5" name="Picture 4">
                <a:extLst>
                  <a:ext uri="{FF2B5EF4-FFF2-40B4-BE49-F238E27FC236}">
                    <a16:creationId xmlns:a16="http://schemas.microsoft.com/office/drawing/2014/main" id="{8CC88836-E774-A341-9C02-4C7604374EB4}"/>
                  </a:ext>
                </a:extLst>
              </p:cNvPr>
              <p:cNvPicPr>
                <a:picLocks noChangeAspect="1"/>
              </p:cNvPicPr>
              <p:nvPr/>
            </p:nvPicPr>
            <p:blipFill>
              <a:blip r:embed="rId2"/>
              <a:stretch>
                <a:fillRect/>
              </a:stretch>
            </p:blipFill>
            <p:spPr>
              <a:xfrm>
                <a:off x="0" y="355600"/>
                <a:ext cx="8128000" cy="6502400"/>
              </a:xfrm>
              <a:prstGeom prst="rect">
                <a:avLst/>
              </a:prstGeom>
            </p:spPr>
          </p:pic>
          <p:sp>
            <p:nvSpPr>
              <p:cNvPr id="7" name="Right Triangle 6">
                <a:extLst>
                  <a:ext uri="{FF2B5EF4-FFF2-40B4-BE49-F238E27FC236}">
                    <a16:creationId xmlns:a16="http://schemas.microsoft.com/office/drawing/2014/main" id="{728FDD3F-5413-1A48-AD97-A5934FD8FCCE}"/>
                  </a:ext>
                </a:extLst>
              </p:cNvPr>
              <p:cNvSpPr/>
              <p:nvPr/>
            </p:nvSpPr>
            <p:spPr>
              <a:xfrm>
                <a:off x="0" y="3929063"/>
                <a:ext cx="2843213" cy="29289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1354237-F8DF-4E6B-B572-37ECE623E55E}"/>
                </a:ext>
              </a:extLst>
            </p:cNvPr>
            <p:cNvSpPr txBox="1">
              <a:spLocks/>
            </p:cNvSpPr>
            <p:nvPr/>
          </p:nvSpPr>
          <p:spPr>
            <a:xfrm>
              <a:off x="8129339" y="2052956"/>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0.1%</a:t>
              </a:r>
            </a:p>
            <a:p>
              <a:r>
                <a:rPr lang="en-US" sz="2800" dirty="0">
                  <a:solidFill>
                    <a:schemeClr val="bg1"/>
                  </a:solidFill>
                </a:rPr>
                <a:t>of global greenhouse gas emissions</a:t>
              </a:r>
            </a:p>
          </p:txBody>
        </p:sp>
      </p:grpSp>
      <p:sp>
        <p:nvSpPr>
          <p:cNvPr id="2" name="Title 1">
            <a:extLst>
              <a:ext uri="{FF2B5EF4-FFF2-40B4-BE49-F238E27FC236}">
                <a16:creationId xmlns:a16="http://schemas.microsoft.com/office/drawing/2014/main" id="{6B4DA7A3-C366-4086-9D38-09C9B288F64B}"/>
              </a:ext>
            </a:extLst>
          </p:cNvPr>
          <p:cNvSpPr>
            <a:spLocks noGrp="1"/>
          </p:cNvSpPr>
          <p:nvPr>
            <p:ph type="title"/>
          </p:nvPr>
        </p:nvSpPr>
        <p:spPr/>
        <p:txBody>
          <a:bodyPr/>
          <a:lstStyle/>
          <a:p>
            <a:r>
              <a:rPr lang="en-GB" dirty="0">
                <a:solidFill>
                  <a:srgbClr val="FFFFFF"/>
                </a:solidFill>
              </a:rPr>
              <a:t>Bri</a:t>
            </a:r>
            <a:r>
              <a:rPr lang="en-GB" dirty="0"/>
              <a:t>tish Columbia’s Carbon Tax Policy</a:t>
            </a:r>
          </a:p>
        </p:txBody>
      </p:sp>
    </p:spTree>
    <p:extLst>
      <p:ext uri="{BB962C8B-B14F-4D97-AF65-F5344CB8AC3E}">
        <p14:creationId xmlns:p14="http://schemas.microsoft.com/office/powerpoint/2010/main" val="16590430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66D7CD-80EF-994F-8406-40578677121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rightnessContrast bright="6000" contrast="-70000"/>
                    </a14:imgEffect>
                  </a14:imgLayer>
                </a14:imgProps>
              </a:ext>
            </a:extLst>
          </a:blip>
          <a:stretch>
            <a:fillRect/>
          </a:stretch>
        </p:blipFill>
        <p:spPr>
          <a:xfrm>
            <a:off x="0" y="-493776"/>
            <a:ext cx="12192000" cy="7351776"/>
          </a:xfrm>
          <a:prstGeom prst="rect">
            <a:avLst/>
          </a:prstGeom>
        </p:spPr>
      </p:pic>
      <p:sp>
        <p:nvSpPr>
          <p:cNvPr id="5" name="TextBox 4">
            <a:extLst>
              <a:ext uri="{FF2B5EF4-FFF2-40B4-BE49-F238E27FC236}">
                <a16:creationId xmlns:a16="http://schemas.microsoft.com/office/drawing/2014/main" id="{BFB9F24A-3CCB-4C40-BACD-754EC8FB698C}"/>
              </a:ext>
            </a:extLst>
          </p:cNvPr>
          <p:cNvSpPr txBox="1">
            <a:spLocks/>
          </p:cNvSpPr>
          <p:nvPr/>
        </p:nvSpPr>
        <p:spPr>
          <a:xfrm>
            <a:off x="1719446" y="997565"/>
            <a:ext cx="8753108" cy="4862870"/>
          </a:xfrm>
          <a:prstGeom prst="rect">
            <a:avLst/>
          </a:prstGeom>
          <a:noFill/>
        </p:spPr>
        <p:txBody>
          <a:bodyPr wrap="square" rtlCol="0">
            <a:spAutoFit/>
          </a:bodyPr>
          <a:lstStyle/>
          <a:p>
            <a:r>
              <a:rPr lang="en-US" sz="5400" b="1" dirty="0">
                <a:solidFill>
                  <a:srgbClr val="0C4C88"/>
                </a:solidFill>
              </a:rPr>
              <a:t>Tax the pollution we do not want, and return the money for what we do want — money in people’s pockets, jobs and investment.</a:t>
            </a:r>
          </a:p>
          <a:p>
            <a:r>
              <a:rPr lang="en-US" sz="4000" dirty="0">
                <a:solidFill>
                  <a:srgbClr val="0C4C88"/>
                </a:solidFill>
              </a:rPr>
              <a:t>- B.C. Government - Carbon Tax Brochure</a:t>
            </a:r>
          </a:p>
        </p:txBody>
      </p:sp>
      <p:sp>
        <p:nvSpPr>
          <p:cNvPr id="6" name="Rectangle 5">
            <a:extLst>
              <a:ext uri="{FF2B5EF4-FFF2-40B4-BE49-F238E27FC236}">
                <a16:creationId xmlns:a16="http://schemas.microsoft.com/office/drawing/2014/main" id="{06B89FA8-D424-4C93-801E-1C874E88EAA8}"/>
              </a:ext>
            </a:extLst>
          </p:cNvPr>
          <p:cNvSpPr/>
          <p:nvPr/>
        </p:nvSpPr>
        <p:spPr>
          <a:xfrm>
            <a:off x="1055779" y="770018"/>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
        <p:nvSpPr>
          <p:cNvPr id="7" name="Rectangle 6">
            <a:extLst>
              <a:ext uri="{FF2B5EF4-FFF2-40B4-BE49-F238E27FC236}">
                <a16:creationId xmlns:a16="http://schemas.microsoft.com/office/drawing/2014/main" id="{1D49F739-7C76-4802-9B52-CA56B1F070A6}"/>
              </a:ext>
            </a:extLst>
          </p:cNvPr>
          <p:cNvSpPr/>
          <p:nvPr/>
        </p:nvSpPr>
        <p:spPr>
          <a:xfrm rot="10800000">
            <a:off x="7579279" y="3728052"/>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Tree>
    <p:extLst>
      <p:ext uri="{BB962C8B-B14F-4D97-AF65-F5344CB8AC3E}">
        <p14:creationId xmlns:p14="http://schemas.microsoft.com/office/powerpoint/2010/main" val="32814946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BF38DE7-7943-144A-B270-3A4652ADFF69}"/>
              </a:ext>
            </a:extLst>
          </p:cNvPr>
          <p:cNvGraphicFramePr>
            <a:graphicFrameLocks/>
          </p:cNvGraphicFramePr>
          <p:nvPr/>
        </p:nvGraphicFramePr>
        <p:xfrm>
          <a:off x="2186238" y="1394206"/>
          <a:ext cx="7819524" cy="47181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E3ED699-7883-434D-92AC-6DAD2EA284E8}"/>
              </a:ext>
            </a:extLst>
          </p:cNvPr>
          <p:cNvSpPr>
            <a:spLocks noGrp="1"/>
          </p:cNvSpPr>
          <p:nvPr>
            <p:ph type="title"/>
          </p:nvPr>
        </p:nvSpPr>
        <p:spPr/>
        <p:txBody>
          <a:bodyPr/>
          <a:lstStyle/>
          <a:p>
            <a:r>
              <a:rPr lang="en-US" dirty="0">
                <a:solidFill>
                  <a:schemeClr val="bg1"/>
                </a:solidFill>
              </a:rPr>
              <a:t>Bri</a:t>
            </a:r>
            <a:r>
              <a:rPr lang="en-US" dirty="0"/>
              <a:t>tish Columbia's Tax on Carbon</a:t>
            </a:r>
            <a:endParaRPr lang="en-GB" dirty="0"/>
          </a:p>
        </p:txBody>
      </p:sp>
    </p:spTree>
    <p:extLst>
      <p:ext uri="{BB962C8B-B14F-4D97-AF65-F5344CB8AC3E}">
        <p14:creationId xmlns:p14="http://schemas.microsoft.com/office/powerpoint/2010/main" val="24032082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46BFBAC4-0CB7-584A-93F2-95314E53FFD4}"/>
              </a:ext>
            </a:extLst>
          </p:cNvPr>
          <p:cNvPicPr>
            <a:picLocks noChangeAspect="1"/>
          </p:cNvPicPr>
          <p:nvPr/>
        </p:nvPicPr>
        <p:blipFill>
          <a:blip r:embed="rId3"/>
          <a:stretch>
            <a:fillRect/>
          </a:stretch>
        </p:blipFill>
        <p:spPr>
          <a:xfrm>
            <a:off x="1739900" y="1625242"/>
            <a:ext cx="8712200" cy="4495800"/>
          </a:xfrm>
          <a:prstGeom prst="rect">
            <a:avLst/>
          </a:prstGeom>
        </p:spPr>
      </p:pic>
      <p:sp>
        <p:nvSpPr>
          <p:cNvPr id="2" name="Title 1">
            <a:extLst>
              <a:ext uri="{FF2B5EF4-FFF2-40B4-BE49-F238E27FC236}">
                <a16:creationId xmlns:a16="http://schemas.microsoft.com/office/drawing/2014/main" id="{8AFE7F26-4329-468D-8530-11594BA95130}"/>
              </a:ext>
            </a:extLst>
          </p:cNvPr>
          <p:cNvSpPr>
            <a:spLocks noGrp="1"/>
          </p:cNvSpPr>
          <p:nvPr>
            <p:ph type="title"/>
          </p:nvPr>
        </p:nvSpPr>
        <p:spPr/>
        <p:txBody>
          <a:bodyPr>
            <a:normAutofit/>
          </a:bodyPr>
          <a:lstStyle/>
          <a:p>
            <a:r>
              <a:rPr lang="en-GB" dirty="0">
                <a:solidFill>
                  <a:schemeClr val="bg1"/>
                </a:solidFill>
              </a:rPr>
              <a:t>Rel</a:t>
            </a:r>
            <a:r>
              <a:rPr lang="en-GB" dirty="0"/>
              <a:t>ative Greenhouse Gas Emissions, GDP &amp; Population Size: British Columbia</a:t>
            </a:r>
          </a:p>
        </p:txBody>
      </p:sp>
      <p:cxnSp>
        <p:nvCxnSpPr>
          <p:cNvPr id="6" name="Straight Connector 5">
            <a:extLst>
              <a:ext uri="{FF2B5EF4-FFF2-40B4-BE49-F238E27FC236}">
                <a16:creationId xmlns:a16="http://schemas.microsoft.com/office/drawing/2014/main" id="{9DE222BD-6CBD-6547-AD14-AD276073001E}"/>
              </a:ext>
            </a:extLst>
          </p:cNvPr>
          <p:cNvCxnSpPr/>
          <p:nvPr/>
        </p:nvCxnSpPr>
        <p:spPr>
          <a:xfrm flipV="1">
            <a:off x="7610511" y="2042583"/>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6E39D4-890A-BA46-9146-2D11BBA03D43}"/>
              </a:ext>
            </a:extLst>
          </p:cNvPr>
          <p:cNvSpPr txBox="1"/>
          <p:nvPr/>
        </p:nvSpPr>
        <p:spPr>
          <a:xfrm>
            <a:off x="6828790" y="1659682"/>
            <a:ext cx="1458156" cy="369332"/>
          </a:xfrm>
          <a:prstGeom prst="rect">
            <a:avLst/>
          </a:prstGeom>
          <a:noFill/>
        </p:spPr>
        <p:txBody>
          <a:bodyPr wrap="none" rtlCol="0">
            <a:spAutoFit/>
          </a:bodyPr>
          <a:lstStyle/>
          <a:p>
            <a:r>
              <a:rPr lang="en-US" dirty="0"/>
              <a:t>Carbon Tax -&gt;</a:t>
            </a:r>
          </a:p>
        </p:txBody>
      </p:sp>
    </p:spTree>
    <p:extLst>
      <p:ext uri="{BB962C8B-B14F-4D97-AF65-F5344CB8AC3E}">
        <p14:creationId xmlns:p14="http://schemas.microsoft.com/office/powerpoint/2010/main" val="35603718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819-1263-4E17-ADBE-355D985BF379}"/>
              </a:ext>
            </a:extLst>
          </p:cNvPr>
          <p:cNvGrpSpPr>
            <a:grpSpLocks/>
          </p:cNvGrpSpPr>
          <p:nvPr/>
        </p:nvGrpSpPr>
        <p:grpSpPr>
          <a:xfrm>
            <a:off x="2861218" y="1061944"/>
            <a:ext cx="6875963" cy="5387065"/>
            <a:chOff x="3423068" y="1061944"/>
            <a:chExt cx="6875963" cy="5387065"/>
          </a:xfrm>
        </p:grpSpPr>
        <p:pic>
          <p:nvPicPr>
            <p:cNvPr id="5" name="Picture 4">
              <a:extLst>
                <a:ext uri="{FF2B5EF4-FFF2-40B4-BE49-F238E27FC236}">
                  <a16:creationId xmlns:a16="http://schemas.microsoft.com/office/drawing/2014/main" id="{022F4DBF-058A-6649-9F02-A435029F5FF8}"/>
                </a:ext>
              </a:extLst>
            </p:cNvPr>
            <p:cNvPicPr>
              <a:picLocks noChangeAspect="1"/>
            </p:cNvPicPr>
            <p:nvPr/>
          </p:nvPicPr>
          <p:blipFill rotWithShape="1">
            <a:blip r:embed="rId2"/>
            <a:srcRect l="28993" r="27273"/>
            <a:stretch/>
          </p:blipFill>
          <p:spPr>
            <a:xfrm>
              <a:off x="3423068" y="1061944"/>
              <a:ext cx="2373479" cy="5387065"/>
            </a:xfrm>
            <a:prstGeom prst="rect">
              <a:avLst/>
            </a:prstGeom>
          </p:spPr>
        </p:pic>
        <p:sp>
          <p:nvSpPr>
            <p:cNvPr id="4" name="TextBox 3">
              <a:extLst>
                <a:ext uri="{FF2B5EF4-FFF2-40B4-BE49-F238E27FC236}">
                  <a16:creationId xmlns:a16="http://schemas.microsoft.com/office/drawing/2014/main" id="{7BAECFA1-91DF-404E-9431-F7BFBC033236}"/>
                </a:ext>
              </a:extLst>
            </p:cNvPr>
            <p:cNvSpPr txBox="1">
              <a:spLocks/>
            </p:cNvSpPr>
            <p:nvPr/>
          </p:nvSpPr>
          <p:spPr>
            <a:xfrm>
              <a:off x="5968416" y="1321512"/>
              <a:ext cx="4330615" cy="4867930"/>
            </a:xfrm>
            <a:prstGeom prst="roundRect">
              <a:avLst/>
            </a:prstGeom>
            <a:solidFill>
              <a:schemeClr val="accent2"/>
            </a:solidFill>
            <a:ln w="38100">
              <a:noFill/>
            </a:ln>
          </p:spPr>
          <p:txBody>
            <a:bodyPr wrap="square" lIns="182880" bIns="274320" rtlCol="0">
              <a:spAutoFit/>
            </a:bodyPr>
            <a:lstStyle/>
            <a:p>
              <a:r>
                <a:rPr lang="en-US" sz="9000" dirty="0">
                  <a:solidFill>
                    <a:schemeClr val="bg1"/>
                  </a:solidFill>
                </a:rPr>
                <a:t>Oldest Carbon Tax</a:t>
              </a:r>
            </a:p>
          </p:txBody>
        </p:sp>
      </p:grpSp>
      <p:sp>
        <p:nvSpPr>
          <p:cNvPr id="2" name="Title 1">
            <a:extLst>
              <a:ext uri="{FF2B5EF4-FFF2-40B4-BE49-F238E27FC236}">
                <a16:creationId xmlns:a16="http://schemas.microsoft.com/office/drawing/2014/main" id="{0D4CCDA6-3261-4313-ABEE-A04A216D41B6}"/>
              </a:ext>
            </a:extLst>
          </p:cNvPr>
          <p:cNvSpPr>
            <a:spLocks noGrp="1"/>
          </p:cNvSpPr>
          <p:nvPr>
            <p:ph type="title"/>
          </p:nvPr>
        </p:nvSpPr>
        <p:spPr/>
        <p:txBody>
          <a:bodyPr/>
          <a:lstStyle/>
          <a:p>
            <a:r>
              <a:rPr lang="en-GB" dirty="0">
                <a:solidFill>
                  <a:srgbClr val="FFFFFF"/>
                </a:solidFill>
              </a:rPr>
              <a:t>Sw</a:t>
            </a:r>
            <a:r>
              <a:rPr lang="en-GB" dirty="0"/>
              <a:t>eden’s Carbon Tax Policy</a:t>
            </a:r>
          </a:p>
        </p:txBody>
      </p:sp>
    </p:spTree>
    <p:extLst>
      <p:ext uri="{BB962C8B-B14F-4D97-AF65-F5344CB8AC3E}">
        <p14:creationId xmlns:p14="http://schemas.microsoft.com/office/powerpoint/2010/main" val="33173144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78D9-6648-413E-ACDC-115DDFAD5AAC}"/>
              </a:ext>
            </a:extLst>
          </p:cNvPr>
          <p:cNvSpPr>
            <a:spLocks noGrp="1"/>
          </p:cNvSpPr>
          <p:nvPr>
            <p:ph type="title"/>
          </p:nvPr>
        </p:nvSpPr>
        <p:spPr/>
        <p:txBody>
          <a:bodyPr/>
          <a:lstStyle/>
          <a:p>
            <a:r>
              <a:rPr lang="en-GB" dirty="0">
                <a:solidFill>
                  <a:srgbClr val="FFFFFF"/>
                </a:solidFill>
              </a:rPr>
              <a:t>Sw</a:t>
            </a:r>
            <a:r>
              <a:rPr lang="en-GB" dirty="0"/>
              <a:t>eden’s Carbon Tax Policy</a:t>
            </a:r>
          </a:p>
        </p:txBody>
      </p:sp>
      <p:sp>
        <p:nvSpPr>
          <p:cNvPr id="9" name="TextBox 8">
            <a:extLst>
              <a:ext uri="{FF2B5EF4-FFF2-40B4-BE49-F238E27FC236}">
                <a16:creationId xmlns:a16="http://schemas.microsoft.com/office/drawing/2014/main" id="{2288B8C5-12F2-46A3-BD5B-A04C5B7127E2}"/>
              </a:ext>
            </a:extLst>
          </p:cNvPr>
          <p:cNvSpPr txBox="1">
            <a:spLocks/>
          </p:cNvSpPr>
          <p:nvPr/>
        </p:nvSpPr>
        <p:spPr>
          <a:xfrm>
            <a:off x="5430441" y="1642354"/>
            <a:ext cx="4373959" cy="4443770"/>
          </a:xfrm>
          <a:prstGeom prst="roundRect">
            <a:avLst/>
          </a:prstGeom>
          <a:solidFill>
            <a:schemeClr val="accent2"/>
          </a:solidFill>
          <a:ln w="38100">
            <a:noFill/>
          </a:ln>
        </p:spPr>
        <p:txBody>
          <a:bodyPr wrap="square" lIns="182880" bIns="274320" rtlCol="0">
            <a:spAutoFit/>
          </a:bodyPr>
          <a:lstStyle/>
          <a:p>
            <a:r>
              <a:rPr lang="en-US" sz="9600" dirty="0">
                <a:solidFill>
                  <a:schemeClr val="bg1"/>
                </a:solidFill>
              </a:rPr>
              <a:t>Started in 1991</a:t>
            </a:r>
          </a:p>
          <a:p>
            <a:r>
              <a:rPr lang="en-US" sz="2400" dirty="0">
                <a:solidFill>
                  <a:schemeClr val="bg1"/>
                </a:solidFill>
              </a:rPr>
              <a:t>Currently at $140/ton</a:t>
            </a:r>
            <a:endParaRPr lang="en-US" sz="800" dirty="0">
              <a:solidFill>
                <a:schemeClr val="bg1"/>
              </a:solidFill>
            </a:endParaRPr>
          </a:p>
          <a:p>
            <a:endParaRPr lang="en-US" sz="2400" dirty="0">
              <a:solidFill>
                <a:schemeClr val="bg1"/>
              </a:solidFill>
            </a:endParaRPr>
          </a:p>
        </p:txBody>
      </p:sp>
      <p:pic>
        <p:nvPicPr>
          <p:cNvPr id="6" name="Picture 5">
            <a:extLst>
              <a:ext uri="{FF2B5EF4-FFF2-40B4-BE49-F238E27FC236}">
                <a16:creationId xmlns:a16="http://schemas.microsoft.com/office/drawing/2014/main" id="{EA3D6D20-4AAE-4B9C-9321-3B52F560BC72}"/>
              </a:ext>
            </a:extLst>
          </p:cNvPr>
          <p:cNvPicPr>
            <a:picLocks noChangeAspect="1"/>
          </p:cNvPicPr>
          <p:nvPr/>
        </p:nvPicPr>
        <p:blipFill rotWithShape="1">
          <a:blip r:embed="rId3"/>
          <a:srcRect l="28993" r="27273"/>
          <a:stretch/>
        </p:blipFill>
        <p:spPr>
          <a:xfrm>
            <a:off x="2861218" y="1061944"/>
            <a:ext cx="2373479" cy="5387065"/>
          </a:xfrm>
          <a:prstGeom prst="rect">
            <a:avLst/>
          </a:prstGeom>
        </p:spPr>
      </p:pic>
    </p:spTree>
    <p:extLst>
      <p:ext uri="{BB962C8B-B14F-4D97-AF65-F5344CB8AC3E}">
        <p14:creationId xmlns:p14="http://schemas.microsoft.com/office/powerpoint/2010/main" val="155185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79087-9BEA-4542-9196-EA1ECBD9CDAC}"/>
              </a:ext>
            </a:extLst>
          </p:cNvPr>
          <p:cNvSpPr txBox="1"/>
          <p:nvPr/>
        </p:nvSpPr>
        <p:spPr>
          <a:xfrm>
            <a:off x="8770414" y="6374459"/>
            <a:ext cx="3081868" cy="307777"/>
          </a:xfrm>
          <a:prstGeom prst="rect">
            <a:avLst/>
          </a:prstGeom>
          <a:noFill/>
        </p:spPr>
        <p:txBody>
          <a:bodyPr wrap="square" rtlCol="0">
            <a:spAutoFit/>
          </a:bodyPr>
          <a:lstStyle/>
          <a:p>
            <a:r>
              <a:rPr lang="en-US" sz="1400" dirty="0">
                <a:solidFill>
                  <a:schemeClr val="bg2">
                    <a:lumMod val="75000"/>
                  </a:schemeClr>
                </a:solidFill>
              </a:rPr>
              <a:t>Source: IPCC Assessment Report 5</a:t>
            </a:r>
          </a:p>
        </p:txBody>
      </p:sp>
      <p:sp>
        <p:nvSpPr>
          <p:cNvPr id="3" name="Title 2">
            <a:extLst>
              <a:ext uri="{FF2B5EF4-FFF2-40B4-BE49-F238E27FC236}">
                <a16:creationId xmlns:a16="http://schemas.microsoft.com/office/drawing/2014/main" id="{060CB2D9-3E33-4B23-84BF-BFC56AE163AC}"/>
              </a:ext>
            </a:extLst>
          </p:cNvPr>
          <p:cNvSpPr>
            <a:spLocks noGrp="1"/>
          </p:cNvSpPr>
          <p:nvPr>
            <p:ph type="title"/>
          </p:nvPr>
        </p:nvSpPr>
        <p:spPr>
          <a:xfrm>
            <a:off x="889722" y="0"/>
            <a:ext cx="10515600" cy="1325563"/>
          </a:xfrm>
        </p:spPr>
        <p:txBody>
          <a:bodyPr/>
          <a:lstStyle/>
          <a:p>
            <a:r>
              <a:rPr lang="en-GB" dirty="0">
                <a:solidFill>
                  <a:schemeClr val="bg1"/>
                </a:solidFill>
              </a:rPr>
              <a:t>Em</a:t>
            </a:r>
            <a:r>
              <a:rPr lang="en-GB" dirty="0"/>
              <a:t>issions Trajectories into the Future</a:t>
            </a:r>
          </a:p>
        </p:txBody>
      </p:sp>
      <p:pic>
        <p:nvPicPr>
          <p:cNvPr id="5" name="Picture 4">
            <a:extLst>
              <a:ext uri="{FF2B5EF4-FFF2-40B4-BE49-F238E27FC236}">
                <a16:creationId xmlns:a16="http://schemas.microsoft.com/office/drawing/2014/main" id="{93151BAD-7F0F-47F8-8C74-B7798F604E82}"/>
              </a:ext>
            </a:extLst>
          </p:cNvPr>
          <p:cNvPicPr>
            <a:picLocks noChangeAspect="1"/>
          </p:cNvPicPr>
          <p:nvPr/>
        </p:nvPicPr>
        <p:blipFill>
          <a:blip r:embed="rId3"/>
          <a:stretch>
            <a:fillRect/>
          </a:stretch>
        </p:blipFill>
        <p:spPr>
          <a:xfrm>
            <a:off x="1443500" y="1036321"/>
            <a:ext cx="9305000" cy="4968238"/>
          </a:xfrm>
          <a:prstGeom prst="rect">
            <a:avLst/>
          </a:prstGeom>
        </p:spPr>
      </p:pic>
    </p:spTree>
    <p:extLst>
      <p:ext uri="{BB962C8B-B14F-4D97-AF65-F5344CB8AC3E}">
        <p14:creationId xmlns:p14="http://schemas.microsoft.com/office/powerpoint/2010/main" val="34000474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D80AC-6D36-3D44-88F2-7D07D3FB1B2D}"/>
              </a:ext>
            </a:extLst>
          </p:cNvPr>
          <p:cNvPicPr>
            <a:picLocks noChangeAspect="1"/>
          </p:cNvPicPr>
          <p:nvPr/>
        </p:nvPicPr>
        <p:blipFill rotWithShape="1">
          <a:blip r:embed="rId3"/>
          <a:srcRect t="18815"/>
          <a:stretch/>
        </p:blipFill>
        <p:spPr>
          <a:xfrm>
            <a:off x="1850426" y="1636295"/>
            <a:ext cx="8491148" cy="4499810"/>
          </a:xfrm>
          <a:prstGeom prst="rect">
            <a:avLst/>
          </a:prstGeom>
        </p:spPr>
      </p:pic>
      <p:sp>
        <p:nvSpPr>
          <p:cNvPr id="2" name="Title 1">
            <a:extLst>
              <a:ext uri="{FF2B5EF4-FFF2-40B4-BE49-F238E27FC236}">
                <a16:creationId xmlns:a16="http://schemas.microsoft.com/office/drawing/2014/main" id="{13FC3471-228F-49A2-ADC4-336EB53FA305}"/>
              </a:ext>
            </a:extLst>
          </p:cNvPr>
          <p:cNvSpPr>
            <a:spLocks noGrp="1"/>
          </p:cNvSpPr>
          <p:nvPr>
            <p:ph type="title"/>
          </p:nvPr>
        </p:nvSpPr>
        <p:spPr/>
        <p:txBody>
          <a:bodyPr>
            <a:normAutofit/>
          </a:bodyPr>
          <a:lstStyle/>
          <a:p>
            <a:r>
              <a:rPr lang="en-GB" dirty="0">
                <a:solidFill>
                  <a:schemeClr val="bg1"/>
                </a:solidFill>
              </a:rPr>
              <a:t>Rea</a:t>
            </a:r>
            <a:r>
              <a:rPr lang="en-GB" dirty="0"/>
              <a:t>l GDP and Domestic CO</a:t>
            </a:r>
            <a:r>
              <a:rPr lang="en-GB" baseline="-25000" dirty="0"/>
              <a:t>2</a:t>
            </a:r>
            <a:r>
              <a:rPr lang="en-GB" dirty="0"/>
              <a:t>eq Emissions</a:t>
            </a:r>
            <a:r>
              <a:rPr lang="en-GB" baseline="30000" dirty="0"/>
              <a:t>1</a:t>
            </a:r>
            <a:br>
              <a:rPr lang="en-GB" dirty="0"/>
            </a:br>
            <a:r>
              <a:rPr lang="en-GB" dirty="0"/>
              <a:t>In Sweden, 1990-2016</a:t>
            </a:r>
          </a:p>
        </p:txBody>
      </p:sp>
    </p:spTree>
    <p:extLst>
      <p:ext uri="{BB962C8B-B14F-4D97-AF65-F5344CB8AC3E}">
        <p14:creationId xmlns:p14="http://schemas.microsoft.com/office/powerpoint/2010/main" val="39382323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Carbon Tax Plans</a:t>
            </a:r>
          </a:p>
        </p:txBody>
      </p:sp>
      <p:sp>
        <p:nvSpPr>
          <p:cNvPr id="3" name="Content Placeholder 2"/>
          <p:cNvSpPr>
            <a:spLocks noGrp="1"/>
          </p:cNvSpPr>
          <p:nvPr>
            <p:ph idx="1"/>
          </p:nvPr>
        </p:nvSpPr>
        <p:spPr>
          <a:xfrm>
            <a:off x="838200" y="1526047"/>
            <a:ext cx="5947611" cy="4351338"/>
          </a:xfrm>
        </p:spPr>
        <p:txBody>
          <a:bodyPr/>
          <a:lstStyle/>
          <a:p>
            <a:r>
              <a:rPr lang="en-US" dirty="0"/>
              <a:t>Climate Leadership Council</a:t>
            </a:r>
          </a:p>
          <a:p>
            <a:r>
              <a:rPr lang="en-US" dirty="0"/>
              <a:t>Citizens Climate Lobby</a:t>
            </a:r>
          </a:p>
          <a:p>
            <a:r>
              <a:rPr lang="en-US" dirty="0"/>
              <a:t>States and municipalities: Washington state, Oregon, </a:t>
            </a:r>
            <a:br>
              <a:rPr lang="en-US" dirty="0"/>
            </a:br>
            <a:r>
              <a:rPr lang="en-US" dirty="0"/>
              <a:t>Washington, DC</a:t>
            </a:r>
          </a:p>
        </p:txBody>
      </p:sp>
      <p:grpSp>
        <p:nvGrpSpPr>
          <p:cNvPr id="5" name="Group 4">
            <a:extLst>
              <a:ext uri="{FF2B5EF4-FFF2-40B4-BE49-F238E27FC236}">
                <a16:creationId xmlns:a16="http://schemas.microsoft.com/office/drawing/2014/main" id="{5C5D5B55-7CD9-4534-B613-82D635C1FBAF}"/>
              </a:ext>
            </a:extLst>
          </p:cNvPr>
          <p:cNvGrpSpPr/>
          <p:nvPr/>
        </p:nvGrpSpPr>
        <p:grpSpPr>
          <a:xfrm>
            <a:off x="5982702" y="2177716"/>
            <a:ext cx="4686300" cy="3048000"/>
            <a:chOff x="5982702" y="2177716"/>
            <a:chExt cx="4686300" cy="3048000"/>
          </a:xfrm>
        </p:grpSpPr>
        <p:pic>
          <p:nvPicPr>
            <p:cNvPr id="7" name="Picture 6">
              <a:extLst>
                <a:ext uri="{FF2B5EF4-FFF2-40B4-BE49-F238E27FC236}">
                  <a16:creationId xmlns:a16="http://schemas.microsoft.com/office/drawing/2014/main" id="{C482A597-B134-4610-91FD-E64FD884006C}"/>
                </a:ext>
              </a:extLst>
            </p:cNvPr>
            <p:cNvPicPr>
              <a:picLocks noChangeAspect="1"/>
            </p:cNvPicPr>
            <p:nvPr/>
          </p:nvPicPr>
          <p:blipFill>
            <a:blip r:embed="rId2"/>
            <a:stretch>
              <a:fillRect/>
            </a:stretch>
          </p:blipFill>
          <p:spPr>
            <a:xfrm>
              <a:off x="5982702" y="2177716"/>
              <a:ext cx="46863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CDF9C675-6289-4FC0-8D6C-0FE2946273FF}"/>
                </a:ext>
              </a:extLst>
            </p:cNvPr>
            <p:cNvSpPr txBox="1"/>
            <p:nvPr/>
          </p:nvSpPr>
          <p:spPr>
            <a:xfrm rot="376910">
              <a:off x="7594600" y="4470400"/>
              <a:ext cx="1155700" cy="646331"/>
            </a:xfrm>
            <a:prstGeom prst="rect">
              <a:avLst/>
            </a:prstGeom>
            <a:noFill/>
          </p:spPr>
          <p:txBody>
            <a:bodyPr wrap="square" rtlCol="0">
              <a:spAutoFit/>
            </a:bodyPr>
            <a:lstStyle/>
            <a:p>
              <a:pPr algn="ctr"/>
              <a:r>
                <a:rPr lang="en-GB"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a:t>
              </a:r>
              <a:r>
                <a:rPr lang="en-GB" sz="3600" b="1" baseline="-25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grpSp>
    </p:spTree>
    <p:extLst>
      <p:ext uri="{BB962C8B-B14F-4D97-AF65-F5344CB8AC3E}">
        <p14:creationId xmlns:p14="http://schemas.microsoft.com/office/powerpoint/2010/main" val="37741498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5A852B-E695-4399-A938-0C30D79983F0}"/>
              </a:ext>
            </a:extLst>
          </p:cNvPr>
          <p:cNvPicPr>
            <a:picLocks noChangeAspect="1"/>
          </p:cNvPicPr>
          <p:nvPr/>
        </p:nvPicPr>
        <p:blipFill>
          <a:blip r:embed="rId3"/>
          <a:stretch>
            <a:fillRect/>
          </a:stretch>
        </p:blipFill>
        <p:spPr>
          <a:xfrm>
            <a:off x="285750" y="325088"/>
            <a:ext cx="6134100" cy="3048000"/>
          </a:xfrm>
          <a:prstGeom prst="rect">
            <a:avLst/>
          </a:prstGeom>
        </p:spPr>
      </p:pic>
      <p:grpSp>
        <p:nvGrpSpPr>
          <p:cNvPr id="13" name="Group 12">
            <a:extLst>
              <a:ext uri="{FF2B5EF4-FFF2-40B4-BE49-F238E27FC236}">
                <a16:creationId xmlns:a16="http://schemas.microsoft.com/office/drawing/2014/main" id="{468D38BE-301A-4315-B087-6B4D6D7E0178}"/>
              </a:ext>
            </a:extLst>
          </p:cNvPr>
          <p:cNvGrpSpPr>
            <a:grpSpLocks/>
          </p:cNvGrpSpPr>
          <p:nvPr/>
        </p:nvGrpSpPr>
        <p:grpSpPr>
          <a:xfrm>
            <a:off x="3360806" y="2965403"/>
            <a:ext cx="7959587" cy="3428423"/>
            <a:chOff x="1719446" y="6876997"/>
            <a:chExt cx="7959587" cy="3428423"/>
          </a:xfrm>
        </p:grpSpPr>
        <p:sp>
          <p:nvSpPr>
            <p:cNvPr id="10" name="TextBox 9">
              <a:extLst>
                <a:ext uri="{FF2B5EF4-FFF2-40B4-BE49-F238E27FC236}">
                  <a16:creationId xmlns:a16="http://schemas.microsoft.com/office/drawing/2014/main" id="{6D60BB7A-A74D-421B-9579-D15F366F4399}"/>
                </a:ext>
              </a:extLst>
            </p:cNvPr>
            <p:cNvSpPr txBox="1">
              <a:spLocks/>
            </p:cNvSpPr>
            <p:nvPr/>
          </p:nvSpPr>
          <p:spPr>
            <a:xfrm>
              <a:off x="2383113" y="7104544"/>
              <a:ext cx="7295920" cy="3200876"/>
            </a:xfrm>
            <a:prstGeom prst="rect">
              <a:avLst/>
            </a:prstGeom>
            <a:noFill/>
          </p:spPr>
          <p:txBody>
            <a:bodyPr wrap="square" rtlCol="0">
              <a:spAutoFit/>
            </a:bodyPr>
            <a:lstStyle/>
            <a:p>
              <a:r>
                <a:rPr lang="en-US" sz="5400" b="1" dirty="0">
                  <a:solidFill>
                    <a:srgbClr val="0C4C88"/>
                  </a:solidFill>
                </a:rPr>
                <a:t>Economic policies will be central to accomplishing </a:t>
              </a:r>
              <a:br>
                <a:rPr lang="en-US" sz="5400" b="1" dirty="0">
                  <a:solidFill>
                    <a:srgbClr val="0C4C88"/>
                  </a:solidFill>
                </a:rPr>
              </a:br>
              <a:r>
                <a:rPr lang="en-US" sz="5400" b="1" dirty="0">
                  <a:solidFill>
                    <a:srgbClr val="0C4C88"/>
                  </a:solidFill>
                </a:rPr>
                <a:t>the goals we choose.</a:t>
              </a:r>
            </a:p>
            <a:p>
              <a:pPr>
                <a:lnSpc>
                  <a:spcPts val="5200"/>
                </a:lnSpc>
              </a:pPr>
              <a:r>
                <a:rPr lang="en-US" sz="4000" dirty="0">
                  <a:solidFill>
                    <a:srgbClr val="0C4C88"/>
                  </a:solidFill>
                </a:rPr>
                <a:t>- Harris and Roach (2007) </a:t>
              </a:r>
            </a:p>
          </p:txBody>
        </p:sp>
        <p:sp>
          <p:nvSpPr>
            <p:cNvPr id="11" name="Rectangle 10">
              <a:extLst>
                <a:ext uri="{FF2B5EF4-FFF2-40B4-BE49-F238E27FC236}">
                  <a16:creationId xmlns:a16="http://schemas.microsoft.com/office/drawing/2014/main" id="{697C503A-ABA7-4802-ADA2-99F1D0947A47}"/>
                </a:ext>
              </a:extLst>
            </p:cNvPr>
            <p:cNvSpPr/>
            <p:nvPr/>
          </p:nvSpPr>
          <p:spPr>
            <a:xfrm>
              <a:off x="1719446" y="6876997"/>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
          <p:nvSpPr>
            <p:cNvPr id="12" name="Rectangle 11">
              <a:extLst>
                <a:ext uri="{FF2B5EF4-FFF2-40B4-BE49-F238E27FC236}">
                  <a16:creationId xmlns:a16="http://schemas.microsoft.com/office/drawing/2014/main" id="{A77F5E3A-8AE2-44D8-BB68-208063C88797}"/>
                </a:ext>
              </a:extLst>
            </p:cNvPr>
            <p:cNvSpPr/>
            <p:nvPr/>
          </p:nvSpPr>
          <p:spPr>
            <a:xfrm rot="10800000">
              <a:off x="8100192" y="8200436"/>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grpSp>
    </p:spTree>
    <p:extLst>
      <p:ext uri="{BB962C8B-B14F-4D97-AF65-F5344CB8AC3E}">
        <p14:creationId xmlns:p14="http://schemas.microsoft.com/office/powerpoint/2010/main" val="37777054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E83222-10F8-C442-942A-391E15A15946}"/>
              </a:ext>
            </a:extLst>
          </p:cNvPr>
          <p:cNvSpPr>
            <a:spLocks noGrp="1"/>
          </p:cNvSpPr>
          <p:nvPr>
            <p:ph type="sldNum" sz="quarter" idx="12"/>
          </p:nvPr>
        </p:nvSpPr>
        <p:spPr/>
        <p:txBody>
          <a:bodyPr/>
          <a:lstStyle/>
          <a:p>
            <a:fld id="{D9F085D5-EC86-4F6A-B501-C1359CB39116}" type="slidenum">
              <a:rPr lang="en-GB" smtClean="0"/>
              <a:t>143</a:t>
            </a:fld>
            <a:endParaRPr lang="en-GB"/>
          </a:p>
        </p:txBody>
      </p:sp>
      <p:pic>
        <p:nvPicPr>
          <p:cNvPr id="3" name="Picture 2">
            <a:extLst>
              <a:ext uri="{FF2B5EF4-FFF2-40B4-BE49-F238E27FC236}">
                <a16:creationId xmlns:a16="http://schemas.microsoft.com/office/drawing/2014/main" id="{4713CE10-4899-BA45-AAB7-625DE564CDF2}"/>
              </a:ext>
            </a:extLst>
          </p:cNvPr>
          <p:cNvPicPr>
            <a:picLocks noChangeAspect="1"/>
          </p:cNvPicPr>
          <p:nvPr/>
        </p:nvPicPr>
        <p:blipFill>
          <a:blip r:embed="rId2"/>
          <a:stretch>
            <a:fillRect/>
          </a:stretch>
        </p:blipFill>
        <p:spPr>
          <a:xfrm>
            <a:off x="727524" y="533400"/>
            <a:ext cx="10736952" cy="5600700"/>
          </a:xfrm>
          <a:prstGeom prst="rect">
            <a:avLst/>
          </a:prstGeom>
        </p:spPr>
      </p:pic>
    </p:spTree>
    <p:extLst>
      <p:ext uri="{BB962C8B-B14F-4D97-AF65-F5344CB8AC3E}">
        <p14:creationId xmlns:p14="http://schemas.microsoft.com/office/powerpoint/2010/main" val="26394557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B42DF-0C57-DC4B-B065-6CF219DAEED5}"/>
              </a:ext>
            </a:extLst>
          </p:cNvPr>
          <p:cNvSpPr>
            <a:spLocks noGrp="1"/>
          </p:cNvSpPr>
          <p:nvPr>
            <p:ph type="sldNum" sz="quarter" idx="12"/>
          </p:nvPr>
        </p:nvSpPr>
        <p:spPr/>
        <p:txBody>
          <a:bodyPr/>
          <a:lstStyle/>
          <a:p>
            <a:fld id="{D9F085D5-EC86-4F6A-B501-C1359CB39116}" type="slidenum">
              <a:rPr lang="en-GB" smtClean="0"/>
              <a:t>144</a:t>
            </a:fld>
            <a:endParaRPr lang="en-GB"/>
          </a:p>
        </p:txBody>
      </p:sp>
      <p:pic>
        <p:nvPicPr>
          <p:cNvPr id="3" name="Picture 2">
            <a:extLst>
              <a:ext uri="{FF2B5EF4-FFF2-40B4-BE49-F238E27FC236}">
                <a16:creationId xmlns:a16="http://schemas.microsoft.com/office/drawing/2014/main" id="{081B7566-1215-6C46-A683-EA896B18DA42}"/>
              </a:ext>
            </a:extLst>
          </p:cNvPr>
          <p:cNvPicPr>
            <a:picLocks noChangeAspect="1"/>
          </p:cNvPicPr>
          <p:nvPr/>
        </p:nvPicPr>
        <p:blipFill>
          <a:blip r:embed="rId2"/>
          <a:stretch>
            <a:fillRect/>
          </a:stretch>
        </p:blipFill>
        <p:spPr>
          <a:xfrm>
            <a:off x="1073150" y="723900"/>
            <a:ext cx="10045700" cy="5410200"/>
          </a:xfrm>
          <a:prstGeom prst="rect">
            <a:avLst/>
          </a:prstGeom>
        </p:spPr>
      </p:pic>
      <p:sp>
        <p:nvSpPr>
          <p:cNvPr id="4" name="TextBox 3">
            <a:extLst>
              <a:ext uri="{FF2B5EF4-FFF2-40B4-BE49-F238E27FC236}">
                <a16:creationId xmlns:a16="http://schemas.microsoft.com/office/drawing/2014/main" id="{77C16355-3ED8-2041-901B-962D82628ED0}"/>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32770453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4" y="0"/>
            <a:ext cx="10515600" cy="1325563"/>
          </a:xfrm>
        </p:spPr>
        <p:txBody>
          <a:bodyPr/>
          <a:lstStyle/>
          <a:p>
            <a:r>
              <a:rPr lang="en-US" dirty="0">
                <a:solidFill>
                  <a:schemeClr val="bg1"/>
                </a:solidFill>
              </a:rPr>
              <a:t> Su</a:t>
            </a:r>
            <a:r>
              <a:rPr lang="en-US" dirty="0"/>
              <a:t>mmary</a:t>
            </a:r>
          </a:p>
        </p:txBody>
      </p:sp>
      <p:sp>
        <p:nvSpPr>
          <p:cNvPr id="3" name="Content Placeholder 2"/>
          <p:cNvSpPr>
            <a:spLocks noGrp="1"/>
          </p:cNvSpPr>
          <p:nvPr>
            <p:ph idx="1"/>
          </p:nvPr>
        </p:nvSpPr>
        <p:spPr/>
        <p:txBody>
          <a:bodyPr>
            <a:normAutofit/>
          </a:bodyPr>
          <a:lstStyle/>
          <a:p>
            <a:pPr>
              <a:spcAft>
                <a:spcPts val="1000"/>
              </a:spcAft>
            </a:pPr>
            <a:r>
              <a:rPr lang="en-US" dirty="0"/>
              <a:t>Climate change is real, is caused by human actions, and has impacts we’re already feeling.</a:t>
            </a:r>
          </a:p>
          <a:p>
            <a:pPr>
              <a:spcAft>
                <a:spcPts val="1000"/>
              </a:spcAft>
            </a:pPr>
            <a:r>
              <a:rPr lang="en-US" dirty="0"/>
              <a:t>We need to reduce emissions to balance the costs of action against the costs of inaction.</a:t>
            </a:r>
          </a:p>
          <a:p>
            <a:pPr>
              <a:spcAft>
                <a:spcPts val="1000"/>
              </a:spcAft>
            </a:pPr>
            <a:r>
              <a:rPr lang="en-US" dirty="0"/>
              <a:t>Scientists and the IPCC recommend that we work to keep warming below 1.5 degrees </a:t>
            </a:r>
            <a:r>
              <a:rPr lang="en-US"/>
              <a:t>celcius</a:t>
            </a:r>
            <a:r>
              <a:rPr lang="en-US" dirty="0"/>
              <a:t>.</a:t>
            </a:r>
          </a:p>
          <a:p>
            <a:pPr lvl="1">
              <a:spcAft>
                <a:spcPts val="1000"/>
              </a:spcAft>
            </a:pPr>
            <a:r>
              <a:rPr lang="en-US" b="1" i="1" dirty="0"/>
              <a:t>Economists believe that this goal is well worth the costs!</a:t>
            </a:r>
          </a:p>
        </p:txBody>
      </p:sp>
    </p:spTree>
    <p:extLst>
      <p:ext uri="{BB962C8B-B14F-4D97-AF65-F5344CB8AC3E}">
        <p14:creationId xmlns:p14="http://schemas.microsoft.com/office/powerpoint/2010/main" val="18286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630" y="0"/>
            <a:ext cx="10515600" cy="1325563"/>
          </a:xfrm>
        </p:spPr>
        <p:txBody>
          <a:bodyPr/>
          <a:lstStyle/>
          <a:p>
            <a:r>
              <a:rPr lang="en-US" dirty="0">
                <a:solidFill>
                  <a:schemeClr val="bg1"/>
                </a:solidFill>
              </a:rPr>
              <a:t> Su</a:t>
            </a:r>
            <a:r>
              <a:rPr lang="en-US" dirty="0"/>
              <a:t>mmary – </a:t>
            </a:r>
            <a:r>
              <a:rPr lang="en-US" i="1" dirty="0"/>
              <a:t>continued</a:t>
            </a:r>
          </a:p>
        </p:txBody>
      </p:sp>
      <p:sp>
        <p:nvSpPr>
          <p:cNvPr id="3" name="Content Placeholder 2"/>
          <p:cNvSpPr>
            <a:spLocks noGrp="1"/>
          </p:cNvSpPr>
          <p:nvPr>
            <p:ph idx="1"/>
          </p:nvPr>
        </p:nvSpPr>
        <p:spPr/>
        <p:txBody>
          <a:bodyPr>
            <a:normAutofit/>
          </a:bodyPr>
          <a:lstStyle/>
          <a:p>
            <a:pPr>
              <a:spcAft>
                <a:spcPts val="2000"/>
              </a:spcAft>
            </a:pPr>
            <a:r>
              <a:rPr lang="en-US" dirty="0"/>
              <a:t>There are many ways to reduce emissions.</a:t>
            </a:r>
          </a:p>
          <a:p>
            <a:pPr>
              <a:spcAft>
                <a:spcPts val="2000"/>
              </a:spcAft>
            </a:pPr>
            <a:r>
              <a:rPr lang="en-US" dirty="0"/>
              <a:t>Economics-inspired policies can help us do this at the lowest cost.</a:t>
            </a:r>
          </a:p>
          <a:p>
            <a:pPr>
              <a:spcAft>
                <a:spcPts val="2000"/>
              </a:spcAft>
            </a:pPr>
            <a:r>
              <a:rPr lang="en-US" dirty="0"/>
              <a:t>Taxes and cap and trade are proven effective tools to fight climate change!</a:t>
            </a:r>
          </a:p>
          <a:p>
            <a:pPr>
              <a:spcAft>
                <a:spcPts val="2000"/>
              </a:spcAft>
            </a:pPr>
            <a:r>
              <a:rPr lang="en-US" dirty="0"/>
              <a:t>Other tools may also be necessary.</a:t>
            </a:r>
          </a:p>
        </p:txBody>
      </p:sp>
    </p:spTree>
    <p:extLst>
      <p:ext uri="{BB962C8B-B14F-4D97-AF65-F5344CB8AC3E}">
        <p14:creationId xmlns:p14="http://schemas.microsoft.com/office/powerpoint/2010/main" val="37216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147</a:t>
            </a:fld>
            <a:endParaRPr lang="en-GB" dirty="0"/>
          </a:p>
        </p:txBody>
      </p:sp>
    </p:spTree>
    <p:extLst>
      <p:ext uri="{BB962C8B-B14F-4D97-AF65-F5344CB8AC3E}">
        <p14:creationId xmlns:p14="http://schemas.microsoft.com/office/powerpoint/2010/main" val="2762232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696682" y="259551"/>
            <a:ext cx="10515600" cy="1325563"/>
          </a:xfrm>
        </p:spPr>
        <p:txBody>
          <a:bodyPr>
            <a:normAutofit/>
          </a:bodyPr>
          <a:lstStyle/>
          <a:p>
            <a:r>
              <a:rPr lang="en-US" dirty="0"/>
              <a:t> </a:t>
            </a:r>
            <a:r>
              <a:rPr lang="en-US" dirty="0">
                <a:solidFill>
                  <a:schemeClr val="bg1"/>
                </a:solidFill>
              </a:rPr>
              <a:t>Wh</a:t>
            </a:r>
            <a:r>
              <a:rPr lang="en-US" dirty="0"/>
              <a:t>at Do Greenhouse Gas Emissions </a:t>
            </a:r>
            <a:br>
              <a:rPr lang="en-US" dirty="0"/>
            </a:br>
            <a:r>
              <a:rPr lang="en-US" dirty="0"/>
              <a:t>Do to the Planet?</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a:xfrm>
            <a:off x="3325582" y="1585114"/>
            <a:ext cx="5257800" cy="4351338"/>
          </a:xfrm>
        </p:spPr>
        <p:txBody>
          <a:bodyPr>
            <a:normAutofit/>
          </a:bodyPr>
          <a:lstStyle/>
          <a:p>
            <a:pPr>
              <a:spcAft>
                <a:spcPts val="1000"/>
              </a:spcAft>
            </a:pPr>
            <a:r>
              <a:rPr lang="en-US" dirty="0"/>
              <a:t>Increased temperatures</a:t>
            </a:r>
          </a:p>
          <a:p>
            <a:pPr lvl="1">
              <a:spcAft>
                <a:spcPts val="1000"/>
              </a:spcAft>
            </a:pPr>
            <a:r>
              <a:rPr lang="en-US" dirty="0"/>
              <a:t>Sea level rise</a:t>
            </a:r>
          </a:p>
          <a:p>
            <a:pPr lvl="1">
              <a:spcAft>
                <a:spcPts val="1000"/>
              </a:spcAft>
            </a:pPr>
            <a:r>
              <a:rPr lang="en-US" dirty="0"/>
              <a:t>Storm surges</a:t>
            </a:r>
          </a:p>
          <a:p>
            <a:pPr>
              <a:spcAft>
                <a:spcPts val="1000"/>
              </a:spcAft>
            </a:pPr>
            <a:r>
              <a:rPr lang="en-US" dirty="0"/>
              <a:t>Altered precipitation patterns</a:t>
            </a:r>
          </a:p>
          <a:p>
            <a:pPr>
              <a:spcAft>
                <a:spcPts val="1000"/>
              </a:spcAft>
            </a:pPr>
            <a:r>
              <a:rPr lang="en-US" dirty="0"/>
              <a:t>More variable weather</a:t>
            </a:r>
          </a:p>
          <a:p>
            <a:pPr>
              <a:spcAft>
                <a:spcPts val="1000"/>
              </a:spcAft>
            </a:pPr>
            <a:r>
              <a:rPr lang="en-US" dirty="0"/>
              <a:t>More / more powerful storms</a:t>
            </a:r>
          </a:p>
          <a:p>
            <a:pPr>
              <a:spcAft>
                <a:spcPts val="1000"/>
              </a:spcAft>
            </a:pPr>
            <a:r>
              <a:rPr lang="en-US" dirty="0"/>
              <a:t>Carbon dissolves in ocean</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41115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FDC69B-3AF4-8442-BE1C-C9B87F8BEF90}"/>
              </a:ext>
            </a:extLst>
          </p:cNvPr>
          <p:cNvPicPr>
            <a:picLocks noChangeAspect="1"/>
          </p:cNvPicPr>
          <p:nvPr/>
        </p:nvPicPr>
        <p:blipFill>
          <a:blip r:embed="rId2"/>
          <a:stretch>
            <a:fillRect/>
          </a:stretch>
        </p:blipFill>
        <p:spPr>
          <a:xfrm>
            <a:off x="2336799" y="927100"/>
            <a:ext cx="7968149" cy="5303126"/>
          </a:xfrm>
          <a:prstGeom prst="rect">
            <a:avLst/>
          </a:prstGeom>
        </p:spPr>
      </p:pic>
      <p:sp>
        <p:nvSpPr>
          <p:cNvPr id="2" name="Title 1">
            <a:extLst>
              <a:ext uri="{FF2B5EF4-FFF2-40B4-BE49-F238E27FC236}">
                <a16:creationId xmlns:a16="http://schemas.microsoft.com/office/drawing/2014/main" id="{86D447EE-9911-F148-A1EB-28716A9DBA29}"/>
              </a:ext>
            </a:extLst>
          </p:cNvPr>
          <p:cNvSpPr>
            <a:spLocks noGrp="1"/>
          </p:cNvSpPr>
          <p:nvPr>
            <p:ph type="title"/>
          </p:nvPr>
        </p:nvSpPr>
        <p:spPr>
          <a:xfrm>
            <a:off x="914402" y="0"/>
            <a:ext cx="10515600" cy="1325563"/>
          </a:xfrm>
        </p:spPr>
        <p:txBody>
          <a:bodyPr/>
          <a:lstStyle/>
          <a:p>
            <a:r>
              <a:rPr lang="en-US" dirty="0">
                <a:solidFill>
                  <a:schemeClr val="bg1"/>
                </a:solidFill>
              </a:rPr>
              <a:t>Ice</a:t>
            </a:r>
            <a:r>
              <a:rPr lang="en-US" dirty="0"/>
              <a:t>bergs Are Significant Contributors</a:t>
            </a:r>
          </a:p>
        </p:txBody>
      </p:sp>
      <p:sp>
        <p:nvSpPr>
          <p:cNvPr id="3" name="Content Placeholder 2">
            <a:extLst>
              <a:ext uri="{FF2B5EF4-FFF2-40B4-BE49-F238E27FC236}">
                <a16:creationId xmlns:a16="http://schemas.microsoft.com/office/drawing/2014/main" id="{3E4C9BA8-5B16-6546-B88F-DA418D7B66E0}"/>
              </a:ext>
            </a:extLst>
          </p:cNvPr>
          <p:cNvSpPr>
            <a:spLocks noGrp="1"/>
          </p:cNvSpPr>
          <p:nvPr>
            <p:ph sz="half" idx="1"/>
          </p:nvPr>
        </p:nvSpPr>
        <p:spPr/>
        <p:txBody>
          <a:bodyPr/>
          <a:lstStyle/>
          <a:p>
            <a:endParaRPr lang="en-US" dirty="0"/>
          </a:p>
        </p:txBody>
      </p:sp>
      <p:sp>
        <p:nvSpPr>
          <p:cNvPr id="5" name="Slide Number Placeholder 4">
            <a:extLst>
              <a:ext uri="{FF2B5EF4-FFF2-40B4-BE49-F238E27FC236}">
                <a16:creationId xmlns:a16="http://schemas.microsoft.com/office/drawing/2014/main" id="{D73A90C0-FB0D-8E4E-B780-D22DB15A4B0A}"/>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7" name="Picture 6">
            <a:extLst>
              <a:ext uri="{FF2B5EF4-FFF2-40B4-BE49-F238E27FC236}">
                <a16:creationId xmlns:a16="http://schemas.microsoft.com/office/drawing/2014/main" id="{13C728E5-C2E4-7A48-BB1C-73BE7EF1C011}"/>
              </a:ext>
            </a:extLst>
          </p:cNvPr>
          <p:cNvPicPr>
            <a:picLocks noChangeAspect="1"/>
          </p:cNvPicPr>
          <p:nvPr/>
        </p:nvPicPr>
        <p:blipFill>
          <a:blip r:embed="rId3"/>
          <a:stretch>
            <a:fillRect/>
          </a:stretch>
        </p:blipFill>
        <p:spPr>
          <a:xfrm>
            <a:off x="649383" y="2207224"/>
            <a:ext cx="4432300" cy="2755900"/>
          </a:xfrm>
          <a:prstGeom prst="rect">
            <a:avLst/>
          </a:prstGeom>
        </p:spPr>
      </p:pic>
      <p:pic>
        <p:nvPicPr>
          <p:cNvPr id="8" name="Picture 7">
            <a:extLst>
              <a:ext uri="{FF2B5EF4-FFF2-40B4-BE49-F238E27FC236}">
                <a16:creationId xmlns:a16="http://schemas.microsoft.com/office/drawing/2014/main" id="{5E4DBBAB-36A9-494A-A6EB-155B94339E00}"/>
              </a:ext>
            </a:extLst>
          </p:cNvPr>
          <p:cNvPicPr>
            <a:picLocks noChangeAspect="1"/>
          </p:cNvPicPr>
          <p:nvPr/>
        </p:nvPicPr>
        <p:blipFill>
          <a:blip r:embed="rId4"/>
          <a:stretch>
            <a:fillRect/>
          </a:stretch>
        </p:blipFill>
        <p:spPr>
          <a:xfrm>
            <a:off x="7159950" y="2244293"/>
            <a:ext cx="4000500" cy="2743200"/>
          </a:xfrm>
          <a:prstGeom prst="rect">
            <a:avLst/>
          </a:prstGeom>
        </p:spPr>
      </p:pic>
      <p:sp>
        <p:nvSpPr>
          <p:cNvPr id="9" name="Rectangle 8">
            <a:extLst>
              <a:ext uri="{FF2B5EF4-FFF2-40B4-BE49-F238E27FC236}">
                <a16:creationId xmlns:a16="http://schemas.microsoft.com/office/drawing/2014/main" id="{5607EA47-33B3-0D47-BF4A-308BD4E54C9D}"/>
              </a:ext>
            </a:extLst>
          </p:cNvPr>
          <p:cNvSpPr/>
          <p:nvPr/>
        </p:nvSpPr>
        <p:spPr>
          <a:xfrm>
            <a:off x="5165968" y="6487960"/>
            <a:ext cx="6651466" cy="276999"/>
          </a:xfrm>
          <a:prstGeom prst="rect">
            <a:avLst/>
          </a:prstGeom>
        </p:spPr>
        <p:txBody>
          <a:bodyPr wrap="square">
            <a:spAutoFit/>
          </a:bodyPr>
          <a:lstStyle/>
          <a:p>
            <a:r>
              <a:rPr lang="en-US" sz="1200" dirty="0"/>
              <a:t>https://</a:t>
            </a:r>
            <a:r>
              <a:rPr lang="en-US" sz="1200" dirty="0" err="1"/>
              <a:t>www.scientificamerican.com</a:t>
            </a:r>
            <a:r>
              <a:rPr lang="en-US" sz="1200" dirty="0"/>
              <a:t>/article/what-to-know-about-</a:t>
            </a:r>
            <a:r>
              <a:rPr lang="en-US" sz="1200" dirty="0" err="1"/>
              <a:t>antarcticas</a:t>
            </a:r>
            <a:r>
              <a:rPr lang="en-US" sz="1200" dirty="0"/>
              <a:t>-conger-ice-shelf-collapse/</a:t>
            </a:r>
          </a:p>
        </p:txBody>
      </p:sp>
      <p:pic>
        <p:nvPicPr>
          <p:cNvPr id="10" name="Picture 9">
            <a:extLst>
              <a:ext uri="{FF2B5EF4-FFF2-40B4-BE49-F238E27FC236}">
                <a16:creationId xmlns:a16="http://schemas.microsoft.com/office/drawing/2014/main" id="{F13D9397-56CE-984E-ADAB-FA28D8B4F1F6}"/>
              </a:ext>
            </a:extLst>
          </p:cNvPr>
          <p:cNvPicPr>
            <a:picLocks noChangeAspect="1"/>
          </p:cNvPicPr>
          <p:nvPr/>
        </p:nvPicPr>
        <p:blipFill>
          <a:blip r:embed="rId5"/>
          <a:stretch>
            <a:fillRect/>
          </a:stretch>
        </p:blipFill>
        <p:spPr>
          <a:xfrm>
            <a:off x="1887052" y="1079407"/>
            <a:ext cx="8953500" cy="787400"/>
          </a:xfrm>
          <a:prstGeom prst="rect">
            <a:avLst/>
          </a:prstGeom>
        </p:spPr>
      </p:pic>
      <p:pic>
        <p:nvPicPr>
          <p:cNvPr id="11" name="Picture 10">
            <a:extLst>
              <a:ext uri="{FF2B5EF4-FFF2-40B4-BE49-F238E27FC236}">
                <a16:creationId xmlns:a16="http://schemas.microsoft.com/office/drawing/2014/main" id="{B4E5224B-C98C-5E4F-9B48-16EE7B65B414}"/>
              </a:ext>
            </a:extLst>
          </p:cNvPr>
          <p:cNvPicPr>
            <a:picLocks noChangeAspect="1"/>
          </p:cNvPicPr>
          <p:nvPr/>
        </p:nvPicPr>
        <p:blipFill>
          <a:blip r:embed="rId6"/>
          <a:stretch>
            <a:fillRect/>
          </a:stretch>
        </p:blipFill>
        <p:spPr>
          <a:xfrm>
            <a:off x="224873" y="5398488"/>
            <a:ext cx="12192000" cy="644196"/>
          </a:xfrm>
          <a:prstGeom prst="rect">
            <a:avLst/>
          </a:prstGeom>
        </p:spPr>
      </p:pic>
      <p:sp>
        <p:nvSpPr>
          <p:cNvPr id="12" name="Rectangle 11">
            <a:extLst>
              <a:ext uri="{FF2B5EF4-FFF2-40B4-BE49-F238E27FC236}">
                <a16:creationId xmlns:a16="http://schemas.microsoft.com/office/drawing/2014/main" id="{C71CADD1-2A80-B14D-83EB-71C573060169}"/>
              </a:ext>
            </a:extLst>
          </p:cNvPr>
          <p:cNvSpPr/>
          <p:nvPr/>
        </p:nvSpPr>
        <p:spPr>
          <a:xfrm>
            <a:off x="3189514" y="5720586"/>
            <a:ext cx="3454337" cy="27234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674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2B98-BAA2-EB47-B568-522C5571C08F}"/>
              </a:ext>
            </a:extLst>
          </p:cNvPr>
          <p:cNvSpPr>
            <a:spLocks noGrp="1"/>
          </p:cNvSpPr>
          <p:nvPr>
            <p:ph type="title"/>
          </p:nvPr>
        </p:nvSpPr>
        <p:spPr>
          <a:xfrm>
            <a:off x="772884" y="0"/>
            <a:ext cx="10515600" cy="1325563"/>
          </a:xfrm>
        </p:spPr>
        <p:txBody>
          <a:bodyPr/>
          <a:lstStyle/>
          <a:p>
            <a:r>
              <a:rPr lang="en-US" dirty="0">
                <a:solidFill>
                  <a:schemeClr val="bg1"/>
                </a:solidFill>
              </a:rPr>
              <a:t>The</a:t>
            </a:r>
            <a:r>
              <a:rPr lang="en-US" dirty="0"/>
              <a:t> Earth is Clearly Warming</a:t>
            </a:r>
          </a:p>
        </p:txBody>
      </p:sp>
      <p:sp>
        <p:nvSpPr>
          <p:cNvPr id="4" name="Slide Number Placeholder 3">
            <a:extLst>
              <a:ext uri="{FF2B5EF4-FFF2-40B4-BE49-F238E27FC236}">
                <a16:creationId xmlns:a16="http://schemas.microsoft.com/office/drawing/2014/main" id="{30B52201-9429-D74B-BF56-8EFEF5FBC2BB}"/>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5" name="Picture 4">
            <a:extLst>
              <a:ext uri="{FF2B5EF4-FFF2-40B4-BE49-F238E27FC236}">
                <a16:creationId xmlns:a16="http://schemas.microsoft.com/office/drawing/2014/main" id="{29DBBD2F-501B-0C44-BA4F-4108C1325A02}"/>
              </a:ext>
            </a:extLst>
          </p:cNvPr>
          <p:cNvPicPr>
            <a:picLocks noChangeAspect="1"/>
          </p:cNvPicPr>
          <p:nvPr/>
        </p:nvPicPr>
        <p:blipFill>
          <a:blip r:embed="rId3"/>
          <a:stretch>
            <a:fillRect/>
          </a:stretch>
        </p:blipFill>
        <p:spPr>
          <a:xfrm>
            <a:off x="3416300" y="981942"/>
            <a:ext cx="6434696" cy="5876057"/>
          </a:xfrm>
          <a:prstGeom prst="rect">
            <a:avLst/>
          </a:prstGeom>
        </p:spPr>
      </p:pic>
      <p:sp>
        <p:nvSpPr>
          <p:cNvPr id="6" name="TextBox 5">
            <a:extLst>
              <a:ext uri="{FF2B5EF4-FFF2-40B4-BE49-F238E27FC236}">
                <a16:creationId xmlns:a16="http://schemas.microsoft.com/office/drawing/2014/main" id="{FD51EEBF-D764-7F49-B0E5-50B3CAC155AA}"/>
              </a:ext>
            </a:extLst>
          </p:cNvPr>
          <p:cNvSpPr txBox="1"/>
          <p:nvPr/>
        </p:nvSpPr>
        <p:spPr>
          <a:xfrm>
            <a:off x="315685" y="2531399"/>
            <a:ext cx="2789418" cy="830997"/>
          </a:xfrm>
          <a:prstGeom prst="rect">
            <a:avLst/>
          </a:prstGeom>
          <a:noFill/>
        </p:spPr>
        <p:txBody>
          <a:bodyPr wrap="none" rtlCol="0">
            <a:spAutoFit/>
          </a:bodyPr>
          <a:lstStyle/>
          <a:p>
            <a:r>
              <a:rPr lang="en-US" sz="2400" dirty="0"/>
              <a:t>Global Average</a:t>
            </a:r>
          </a:p>
          <a:p>
            <a:r>
              <a:rPr lang="en-US" sz="2400" dirty="0"/>
              <a:t>Surface Temperature</a:t>
            </a:r>
          </a:p>
        </p:txBody>
      </p:sp>
    </p:spTree>
    <p:extLst>
      <p:ext uri="{BB962C8B-B14F-4D97-AF65-F5344CB8AC3E}">
        <p14:creationId xmlns:p14="http://schemas.microsoft.com/office/powerpoint/2010/main" val="272393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Impacts of Climate Change</a:t>
            </a:r>
            <a:endParaRPr lang="en-US" dirty="0"/>
          </a:p>
        </p:txBody>
      </p:sp>
    </p:spTree>
    <p:extLst>
      <p:ext uri="{BB962C8B-B14F-4D97-AF65-F5344CB8AC3E}">
        <p14:creationId xmlns:p14="http://schemas.microsoft.com/office/powerpoint/2010/main" val="178397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D6E6-CFF7-4842-B9BF-53ADC731144D}"/>
              </a:ext>
            </a:extLst>
          </p:cNvPr>
          <p:cNvSpPr>
            <a:spLocks noGrp="1"/>
          </p:cNvSpPr>
          <p:nvPr>
            <p:ph type="title"/>
          </p:nvPr>
        </p:nvSpPr>
        <p:spPr/>
        <p:txBody>
          <a:bodyPr/>
          <a:lstStyle/>
          <a:p>
            <a:r>
              <a:rPr lang="en-US" dirty="0">
                <a:solidFill>
                  <a:schemeClr val="bg1"/>
                </a:solidFill>
              </a:rPr>
              <a:t>Glo</a:t>
            </a:r>
            <a:r>
              <a:rPr lang="en-US" dirty="0"/>
              <a:t>bal Warming Indicators</a:t>
            </a:r>
          </a:p>
        </p:txBody>
      </p:sp>
      <p:sp>
        <p:nvSpPr>
          <p:cNvPr id="4" name="Slide Number Placeholder 3">
            <a:extLst>
              <a:ext uri="{FF2B5EF4-FFF2-40B4-BE49-F238E27FC236}">
                <a16:creationId xmlns:a16="http://schemas.microsoft.com/office/drawing/2014/main" id="{8E4569AB-AE33-934B-B54F-D08FE018D45D}"/>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C481DAA8-D1F3-9645-A6EA-7734956EC212}"/>
              </a:ext>
            </a:extLst>
          </p:cNvPr>
          <p:cNvPicPr>
            <a:picLocks noChangeAspect="1"/>
          </p:cNvPicPr>
          <p:nvPr/>
        </p:nvPicPr>
        <p:blipFill>
          <a:blip r:embed="rId2"/>
          <a:stretch>
            <a:fillRect/>
          </a:stretch>
        </p:blipFill>
        <p:spPr>
          <a:xfrm>
            <a:off x="1766575" y="1293058"/>
            <a:ext cx="8658849" cy="4906681"/>
          </a:xfrm>
          <a:prstGeom prst="rect">
            <a:avLst/>
          </a:prstGeom>
        </p:spPr>
      </p:pic>
    </p:spTree>
    <p:extLst>
      <p:ext uri="{BB962C8B-B14F-4D97-AF65-F5344CB8AC3E}">
        <p14:creationId xmlns:p14="http://schemas.microsoft.com/office/powerpoint/2010/main" val="31897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nonpartisan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806825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0"/>
            <a:ext cx="10515600" cy="1325563"/>
          </a:xfrm>
        </p:spPr>
        <p:txBody>
          <a:bodyPr/>
          <a:lstStyle/>
          <a:p>
            <a:r>
              <a:rPr lang="en-US" dirty="0">
                <a:solidFill>
                  <a:schemeClr val="bg1"/>
                </a:solidFill>
              </a:rPr>
              <a:t>Ho</a:t>
            </a:r>
            <a:r>
              <a:rPr lang="en-US" dirty="0"/>
              <a:t>w These Impacts Affect Humans</a:t>
            </a:r>
          </a:p>
        </p:txBody>
      </p:sp>
      <p:sp>
        <p:nvSpPr>
          <p:cNvPr id="3" name="Content Placeholder 2"/>
          <p:cNvSpPr>
            <a:spLocks noGrp="1"/>
          </p:cNvSpPr>
          <p:nvPr>
            <p:ph sz="half" idx="1"/>
          </p:nvPr>
        </p:nvSpPr>
        <p:spPr/>
        <p:txBody>
          <a:bodyPr>
            <a:noAutofit/>
          </a:bodyPr>
          <a:lstStyle/>
          <a:p>
            <a:r>
              <a:rPr lang="en-US" dirty="0"/>
              <a:t>Agriculture</a:t>
            </a:r>
          </a:p>
          <a:p>
            <a:r>
              <a:rPr lang="en-US" dirty="0"/>
              <a:t>Fisheries</a:t>
            </a:r>
          </a:p>
          <a:p>
            <a:r>
              <a:rPr lang="en-US" dirty="0"/>
              <a:t>Coastal damages</a:t>
            </a:r>
          </a:p>
          <a:p>
            <a:r>
              <a:rPr lang="en-US" dirty="0"/>
              <a:t>Direct health effects, including sickness and death (temperature &amp; drought; also pollution)</a:t>
            </a:r>
          </a:p>
          <a:p>
            <a:r>
              <a:rPr lang="en-US" dirty="0"/>
              <a:t>Indirect health effects (vector-borne disease)</a:t>
            </a:r>
          </a:p>
        </p:txBody>
      </p:sp>
      <p:sp>
        <p:nvSpPr>
          <p:cNvPr id="17" name="Content Placeholder 16">
            <a:extLst>
              <a:ext uri="{FF2B5EF4-FFF2-40B4-BE49-F238E27FC236}">
                <a16:creationId xmlns:a16="http://schemas.microsoft.com/office/drawing/2014/main" id="{8C34D45D-8E63-4910-B121-6FE12CACC0F6}"/>
              </a:ext>
            </a:extLst>
          </p:cNvPr>
          <p:cNvSpPr>
            <a:spLocks noGrp="1"/>
          </p:cNvSpPr>
          <p:nvPr>
            <p:ph sz="half" idx="2"/>
          </p:nvPr>
        </p:nvSpPr>
        <p:spPr/>
        <p:txBody>
          <a:bodyPr>
            <a:normAutofit/>
          </a:bodyPr>
          <a:lstStyle/>
          <a:p>
            <a:r>
              <a:rPr lang="en-US" dirty="0"/>
              <a:t>Reduced fresh water availability</a:t>
            </a:r>
          </a:p>
          <a:p>
            <a:r>
              <a:rPr lang="en-US" dirty="0"/>
              <a:t>Wildfires</a:t>
            </a:r>
          </a:p>
          <a:p>
            <a:r>
              <a:rPr lang="en-US" dirty="0"/>
              <a:t>Shifting zones for important ecosystems, and desertification </a:t>
            </a:r>
          </a:p>
          <a:p>
            <a:r>
              <a:rPr lang="en-US" dirty="0"/>
              <a:t>Reduced worker productivity</a:t>
            </a:r>
          </a:p>
          <a:p>
            <a:r>
              <a:rPr lang="en-US" dirty="0"/>
              <a:t>Increased violence</a:t>
            </a:r>
          </a:p>
          <a:p>
            <a:r>
              <a:rPr lang="en-US" dirty="0"/>
              <a:t>Some of these may cause human migration and/or conflict</a:t>
            </a:r>
          </a:p>
        </p:txBody>
      </p:sp>
      <p:sp>
        <p:nvSpPr>
          <p:cNvPr id="4" name="Rectangle 3">
            <a:extLst>
              <a:ext uri="{FF2B5EF4-FFF2-40B4-BE49-F238E27FC236}">
                <a16:creationId xmlns:a16="http://schemas.microsoft.com/office/drawing/2014/main" id="{DEBF663D-B55C-3F41-9118-16BF674986A8}"/>
              </a:ext>
            </a:extLst>
          </p:cNvPr>
          <p:cNvSpPr/>
          <p:nvPr/>
        </p:nvSpPr>
        <p:spPr>
          <a:xfrm>
            <a:off x="838200" y="1665980"/>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20AD58-A785-4245-A6B6-24643F70A708}"/>
              </a:ext>
            </a:extLst>
          </p:cNvPr>
          <p:cNvSpPr/>
          <p:nvPr/>
        </p:nvSpPr>
        <p:spPr>
          <a:xfrm>
            <a:off x="838200" y="220027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6D252C-39B9-9D47-9511-A73D2BBEC727}"/>
              </a:ext>
            </a:extLst>
          </p:cNvPr>
          <p:cNvSpPr/>
          <p:nvPr/>
        </p:nvSpPr>
        <p:spPr>
          <a:xfrm>
            <a:off x="838200" y="2734570"/>
            <a:ext cx="2990850"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6C56C7C-5051-9845-829C-114AFDCF9BE1}"/>
              </a:ext>
            </a:extLst>
          </p:cNvPr>
          <p:cNvSpPr/>
          <p:nvPr/>
        </p:nvSpPr>
        <p:spPr>
          <a:xfrm>
            <a:off x="6148552" y="207555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0C8AE-C61C-5047-A3B3-7234EAA70BA7}"/>
              </a:ext>
            </a:extLst>
          </p:cNvPr>
          <p:cNvSpPr/>
          <p:nvPr/>
        </p:nvSpPr>
        <p:spPr>
          <a:xfrm>
            <a:off x="6172200" y="4614862"/>
            <a:ext cx="4186238" cy="12402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66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912164" y="205299"/>
            <a:ext cx="10515600" cy="1460888"/>
          </a:xfrm>
        </p:spPr>
        <p:txBody>
          <a:bodyPr>
            <a:normAutofit/>
          </a:bodyPr>
          <a:lstStyle/>
          <a:p>
            <a:r>
              <a:rPr lang="en-US" dirty="0">
                <a:solidFill>
                  <a:schemeClr val="bg1"/>
                </a:solidFill>
              </a:rPr>
              <a:t>Ho</a:t>
            </a:r>
            <a:r>
              <a:rPr lang="en-US" dirty="0"/>
              <a:t>w Damages Will Vary Globally:</a:t>
            </a:r>
            <a:br>
              <a:rPr lang="en-US" dirty="0"/>
            </a:br>
            <a:r>
              <a:rPr lang="en-US" dirty="0"/>
              <a:t>Mortality as an Example</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6" name="Content Placeholder 5">
            <a:extLst>
              <a:ext uri="{FF2B5EF4-FFF2-40B4-BE49-F238E27FC236}">
                <a16:creationId xmlns:a16="http://schemas.microsoft.com/office/drawing/2014/main" id="{98428E83-C234-4AD5-BC94-DEA7C233CE1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769DD8E-2905-4579-87F5-AEF598859157}"/>
              </a:ext>
            </a:extLst>
          </p:cNvPr>
          <p:cNvPicPr>
            <a:picLocks noChangeAspect="1"/>
          </p:cNvPicPr>
          <p:nvPr/>
        </p:nvPicPr>
        <p:blipFill>
          <a:blip r:embed="rId3"/>
          <a:stretch>
            <a:fillRect/>
          </a:stretch>
        </p:blipFill>
        <p:spPr>
          <a:xfrm>
            <a:off x="381894" y="1519520"/>
            <a:ext cx="11428212" cy="4598892"/>
          </a:xfrm>
          <a:prstGeom prst="rect">
            <a:avLst/>
          </a:prstGeom>
        </p:spPr>
      </p:pic>
    </p:spTree>
    <p:extLst>
      <p:ext uri="{BB962C8B-B14F-4D97-AF65-F5344CB8AC3E}">
        <p14:creationId xmlns:p14="http://schemas.microsoft.com/office/powerpoint/2010/main" val="14429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918888" y="194991"/>
            <a:ext cx="10515600" cy="988352"/>
          </a:xfrm>
        </p:spPr>
        <p:txBody>
          <a:bodyPr>
            <a:normAutofit/>
          </a:bodyPr>
          <a:lstStyle/>
          <a:p>
            <a:r>
              <a:rPr lang="en-US" dirty="0">
                <a:solidFill>
                  <a:schemeClr val="bg1"/>
                </a:solidFill>
              </a:rPr>
              <a:t>Ho</a:t>
            </a:r>
            <a:r>
              <a:rPr lang="en-US" dirty="0"/>
              <a:t>w Damages Will Vary in the US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3" name="Picture 2">
            <a:extLst>
              <a:ext uri="{FF2B5EF4-FFF2-40B4-BE49-F238E27FC236}">
                <a16:creationId xmlns:a16="http://schemas.microsoft.com/office/drawing/2014/main" id="{F5A68A5E-048A-4566-8B92-9F75E9C2A00F}"/>
              </a:ext>
            </a:extLst>
          </p:cNvPr>
          <p:cNvPicPr>
            <a:picLocks noChangeAspect="1"/>
          </p:cNvPicPr>
          <p:nvPr/>
        </p:nvPicPr>
        <p:blipFill>
          <a:blip r:embed="rId3"/>
          <a:stretch>
            <a:fillRect/>
          </a:stretch>
        </p:blipFill>
        <p:spPr>
          <a:xfrm>
            <a:off x="2050676" y="862682"/>
            <a:ext cx="8090648" cy="5253668"/>
          </a:xfrm>
          <a:prstGeom prst="rect">
            <a:avLst/>
          </a:prstGeom>
        </p:spPr>
      </p:pic>
    </p:spTree>
    <p:extLst>
      <p:ext uri="{BB962C8B-B14F-4D97-AF65-F5344CB8AC3E}">
        <p14:creationId xmlns:p14="http://schemas.microsoft.com/office/powerpoint/2010/main" val="355403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Pro</a:t>
            </a:r>
            <a:r>
              <a:rPr lang="en-US" dirty="0"/>
              <a:t>jected Effects Vary Across the U.S. but Are Estimated at 1.2% of GDP per 1C Increase</a:t>
            </a:r>
          </a:p>
        </p:txBody>
      </p:sp>
      <p:pic>
        <p:nvPicPr>
          <p:cNvPr id="5" name="Picture 4"/>
          <p:cNvPicPr>
            <a:picLocks noChangeAspect="1"/>
          </p:cNvPicPr>
          <p:nvPr/>
        </p:nvPicPr>
        <p:blipFill>
          <a:blip r:embed="rId3"/>
          <a:stretch>
            <a:fillRect/>
          </a:stretch>
        </p:blipFill>
        <p:spPr>
          <a:xfrm>
            <a:off x="272105" y="1884330"/>
            <a:ext cx="6325582" cy="3987082"/>
          </a:xfrm>
          <a:prstGeom prst="rect">
            <a:avLst/>
          </a:prstGeom>
        </p:spPr>
      </p:pic>
      <p:grpSp>
        <p:nvGrpSpPr>
          <p:cNvPr id="8" name="Group 7">
            <a:extLst>
              <a:ext uri="{FF2B5EF4-FFF2-40B4-BE49-F238E27FC236}">
                <a16:creationId xmlns:a16="http://schemas.microsoft.com/office/drawing/2014/main" id="{3822CE4E-48BA-446B-8870-5E9E2794BEF3}"/>
              </a:ext>
            </a:extLst>
          </p:cNvPr>
          <p:cNvGrpSpPr>
            <a:grpSpLocks/>
          </p:cNvGrpSpPr>
          <p:nvPr/>
        </p:nvGrpSpPr>
        <p:grpSpPr>
          <a:xfrm>
            <a:off x="6745007" y="1884330"/>
            <a:ext cx="5136303" cy="4178292"/>
            <a:chOff x="6825219" y="2418349"/>
            <a:chExt cx="4119376" cy="2954046"/>
          </a:xfrm>
        </p:grpSpPr>
        <p:pic>
          <p:nvPicPr>
            <p:cNvPr id="6" name="Picture 5"/>
            <p:cNvPicPr>
              <a:picLocks noChangeAspect="1"/>
            </p:cNvPicPr>
            <p:nvPr/>
          </p:nvPicPr>
          <p:blipFill>
            <a:blip r:embed="rId4"/>
            <a:stretch>
              <a:fillRect/>
            </a:stretch>
          </p:blipFill>
          <p:spPr>
            <a:xfrm>
              <a:off x="6825220" y="2418349"/>
              <a:ext cx="4119375" cy="1452978"/>
            </a:xfrm>
            <a:prstGeom prst="rect">
              <a:avLst/>
            </a:prstGeom>
          </p:spPr>
        </p:pic>
        <p:pic>
          <p:nvPicPr>
            <p:cNvPr id="7" name="Picture 6"/>
            <p:cNvPicPr>
              <a:picLocks noChangeAspect="1"/>
            </p:cNvPicPr>
            <p:nvPr/>
          </p:nvPicPr>
          <p:blipFill>
            <a:blip r:embed="rId5"/>
            <a:stretch>
              <a:fillRect/>
            </a:stretch>
          </p:blipFill>
          <p:spPr>
            <a:xfrm>
              <a:off x="6825219" y="3855285"/>
              <a:ext cx="4119375" cy="1517110"/>
            </a:xfrm>
            <a:prstGeom prst="rect">
              <a:avLst/>
            </a:prstGeom>
          </p:spPr>
        </p:pic>
      </p:grpSp>
    </p:spTree>
    <p:extLst>
      <p:ext uri="{BB962C8B-B14F-4D97-AF65-F5344CB8AC3E}">
        <p14:creationId xmlns:p14="http://schemas.microsoft.com/office/powerpoint/2010/main" val="355512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918888" y="194991"/>
            <a:ext cx="10515600" cy="988352"/>
          </a:xfrm>
        </p:spPr>
        <p:txBody>
          <a:bodyPr>
            <a:normAutofit/>
          </a:bodyPr>
          <a:lstStyle/>
          <a:p>
            <a:r>
              <a:rPr lang="en-US" dirty="0">
                <a:solidFill>
                  <a:schemeClr val="bg1"/>
                </a:solidFill>
              </a:rPr>
              <a:t>Ho</a:t>
            </a:r>
            <a:r>
              <a:rPr lang="en-US" dirty="0"/>
              <a:t>w Damages Will Vary in the US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3" name="Picture 2">
            <a:extLst>
              <a:ext uri="{FF2B5EF4-FFF2-40B4-BE49-F238E27FC236}">
                <a16:creationId xmlns:a16="http://schemas.microsoft.com/office/drawing/2014/main" id="{F5A68A5E-048A-4566-8B92-9F75E9C2A00F}"/>
              </a:ext>
            </a:extLst>
          </p:cNvPr>
          <p:cNvPicPr>
            <a:picLocks noChangeAspect="1"/>
          </p:cNvPicPr>
          <p:nvPr/>
        </p:nvPicPr>
        <p:blipFill>
          <a:blip r:embed="rId3"/>
          <a:stretch>
            <a:fillRect/>
          </a:stretch>
        </p:blipFill>
        <p:spPr>
          <a:xfrm>
            <a:off x="2050676" y="862682"/>
            <a:ext cx="8090648" cy="5253668"/>
          </a:xfrm>
          <a:prstGeom prst="rect">
            <a:avLst/>
          </a:prstGeom>
        </p:spPr>
      </p:pic>
    </p:spTree>
    <p:extLst>
      <p:ext uri="{BB962C8B-B14F-4D97-AF65-F5344CB8AC3E}">
        <p14:creationId xmlns:p14="http://schemas.microsoft.com/office/powerpoint/2010/main" val="208216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Mo</a:t>
            </a:r>
            <a:r>
              <a:rPr lang="en-US" dirty="0"/>
              <a:t>st Vulnerable People and Places</a:t>
            </a:r>
          </a:p>
        </p:txBody>
      </p:sp>
      <p:sp>
        <p:nvSpPr>
          <p:cNvPr id="3" name="Content Placeholder 2"/>
          <p:cNvSpPr>
            <a:spLocks noGrp="1"/>
          </p:cNvSpPr>
          <p:nvPr>
            <p:ph idx="1"/>
          </p:nvPr>
        </p:nvSpPr>
        <p:spPr>
          <a:xfrm>
            <a:off x="838200" y="1570730"/>
            <a:ext cx="3980935" cy="1703811"/>
          </a:xfrm>
        </p:spPr>
        <p:txBody>
          <a:bodyPr/>
          <a:lstStyle/>
          <a:p>
            <a:r>
              <a:rPr lang="en-US" dirty="0"/>
              <a:t>Tropical areas</a:t>
            </a:r>
          </a:p>
          <a:p>
            <a:r>
              <a:rPr lang="en-US" dirty="0"/>
              <a:t>Low-lying coastal areas</a:t>
            </a:r>
          </a:p>
          <a:p>
            <a:r>
              <a:rPr lang="en-US" dirty="0"/>
              <a:t>Low-income people</a:t>
            </a:r>
          </a:p>
        </p:txBody>
      </p:sp>
      <p:pic>
        <p:nvPicPr>
          <p:cNvPr id="4" name="Picture 3">
            <a:extLst>
              <a:ext uri="{FF2B5EF4-FFF2-40B4-BE49-F238E27FC236}">
                <a16:creationId xmlns:a16="http://schemas.microsoft.com/office/drawing/2014/main" id="{15E33F9B-53C7-4C22-8ABF-E709B86049FB}"/>
              </a:ext>
            </a:extLst>
          </p:cNvPr>
          <p:cNvPicPr>
            <a:picLocks noChangeAspect="1"/>
          </p:cNvPicPr>
          <p:nvPr/>
        </p:nvPicPr>
        <p:blipFill>
          <a:blip r:embed="rId3"/>
          <a:stretch>
            <a:fillRect/>
          </a:stretch>
        </p:blipFill>
        <p:spPr>
          <a:xfrm>
            <a:off x="7676147" y="1325563"/>
            <a:ext cx="3677653" cy="2451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Image result for map of climate change impacts us">
            <a:extLst>
              <a:ext uri="{FF2B5EF4-FFF2-40B4-BE49-F238E27FC236}">
                <a16:creationId xmlns:a16="http://schemas.microsoft.com/office/drawing/2014/main" id="{D4BF36D2-9063-4D8C-8FFD-75A9114D7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024" y="3191287"/>
            <a:ext cx="5185952" cy="3135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4884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ABD5CC-4425-E349-8C6A-BAD96C598B0F}"/>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3" name="Picture 2">
            <a:extLst>
              <a:ext uri="{FF2B5EF4-FFF2-40B4-BE49-F238E27FC236}">
                <a16:creationId xmlns:a16="http://schemas.microsoft.com/office/drawing/2014/main" id="{21A1249A-1338-4C42-8B2A-9325653E8838}"/>
              </a:ext>
            </a:extLst>
          </p:cNvPr>
          <p:cNvPicPr>
            <a:picLocks noChangeAspect="1"/>
          </p:cNvPicPr>
          <p:nvPr/>
        </p:nvPicPr>
        <p:blipFill>
          <a:blip r:embed="rId2"/>
          <a:stretch>
            <a:fillRect/>
          </a:stretch>
        </p:blipFill>
        <p:spPr>
          <a:xfrm>
            <a:off x="933450" y="774700"/>
            <a:ext cx="10325100" cy="5308600"/>
          </a:xfrm>
          <a:prstGeom prst="rect">
            <a:avLst/>
          </a:prstGeom>
        </p:spPr>
      </p:pic>
      <p:sp>
        <p:nvSpPr>
          <p:cNvPr id="4" name="TextBox 3">
            <a:extLst>
              <a:ext uri="{FF2B5EF4-FFF2-40B4-BE49-F238E27FC236}">
                <a16:creationId xmlns:a16="http://schemas.microsoft.com/office/drawing/2014/main" id="{1057394B-3846-D149-9403-47DF692D2E94}"/>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1611971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AE63D-2265-824A-928B-C2F0E6560B87}"/>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3" name="Picture 2">
            <a:extLst>
              <a:ext uri="{FF2B5EF4-FFF2-40B4-BE49-F238E27FC236}">
                <a16:creationId xmlns:a16="http://schemas.microsoft.com/office/drawing/2014/main" id="{233C238B-F2C1-F247-BF30-98DCD510E9BB}"/>
              </a:ext>
            </a:extLst>
          </p:cNvPr>
          <p:cNvPicPr>
            <a:picLocks noChangeAspect="1"/>
          </p:cNvPicPr>
          <p:nvPr/>
        </p:nvPicPr>
        <p:blipFill>
          <a:blip r:embed="rId2"/>
          <a:stretch>
            <a:fillRect/>
          </a:stretch>
        </p:blipFill>
        <p:spPr>
          <a:xfrm>
            <a:off x="1244600" y="262649"/>
            <a:ext cx="9702800" cy="5793072"/>
          </a:xfrm>
          <a:prstGeom prst="rect">
            <a:avLst/>
          </a:prstGeom>
        </p:spPr>
      </p:pic>
    </p:spTree>
    <p:extLst>
      <p:ext uri="{BB962C8B-B14F-4D97-AF65-F5344CB8AC3E}">
        <p14:creationId xmlns:p14="http://schemas.microsoft.com/office/powerpoint/2010/main" val="39815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927B-38D8-8847-BB03-CF9DF5CF8CB1}"/>
              </a:ext>
            </a:extLst>
          </p:cNvPr>
          <p:cNvSpPr>
            <a:spLocks noGrp="1"/>
          </p:cNvSpPr>
          <p:nvPr>
            <p:ph type="title"/>
          </p:nvPr>
        </p:nvSpPr>
        <p:spPr/>
        <p:txBody>
          <a:bodyPr/>
          <a:lstStyle/>
          <a:p>
            <a:r>
              <a:rPr lang="en-US" dirty="0"/>
              <a:t>Economics &amp; Climate Change</a:t>
            </a:r>
          </a:p>
        </p:txBody>
      </p:sp>
      <p:sp>
        <p:nvSpPr>
          <p:cNvPr id="3" name="Text Placeholder 2">
            <a:extLst>
              <a:ext uri="{FF2B5EF4-FFF2-40B4-BE49-F238E27FC236}">
                <a16:creationId xmlns:a16="http://schemas.microsoft.com/office/drawing/2014/main" id="{AFA61791-9513-554E-A5C2-A33FCF163C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A7A313-F438-F642-997D-0FC9B3BB7C87}"/>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928477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A  </a:t>
            </a:r>
            <a:r>
              <a:rPr lang="en-US" dirty="0"/>
              <a:t>Climate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sz="3600" dirty="0"/>
              <a:t>Emissions</a:t>
            </a:r>
          </a:p>
          <a:p>
            <a:pPr>
              <a:spcAft>
                <a:spcPts val="1000"/>
              </a:spcAft>
            </a:pPr>
            <a:r>
              <a:rPr lang="en-US" dirty="0"/>
              <a:t>Mitigation (a.k.a. Abatement)</a:t>
            </a:r>
          </a:p>
          <a:p>
            <a:pPr>
              <a:spcAft>
                <a:spcPts val="1000"/>
              </a:spcAft>
            </a:pPr>
            <a:r>
              <a:rPr lang="en-US" dirty="0"/>
              <a:t>Adaptation</a:t>
            </a:r>
          </a:p>
          <a:p>
            <a:pPr>
              <a:spcAft>
                <a:spcPts val="1000"/>
              </a:spcAft>
            </a:pPr>
            <a:r>
              <a:rPr lang="en-US"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343003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651+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49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794232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FF69-51F7-447E-9AB3-E4608AA871A1}"/>
              </a:ext>
            </a:extLst>
          </p:cNvPr>
          <p:cNvSpPr>
            <a:spLocks noGrp="1"/>
          </p:cNvSpPr>
          <p:nvPr>
            <p:ph type="title"/>
          </p:nvPr>
        </p:nvSpPr>
        <p:spPr>
          <a:xfrm>
            <a:off x="624014" y="263507"/>
            <a:ext cx="10515600" cy="1325563"/>
          </a:xfrm>
        </p:spPr>
        <p:txBody>
          <a:bodyPr>
            <a:normAutofit/>
          </a:bodyPr>
          <a:lstStyle/>
          <a:p>
            <a:r>
              <a:rPr lang="en-US" dirty="0">
                <a:solidFill>
                  <a:schemeClr val="bg1"/>
                </a:solidFill>
              </a:rPr>
              <a:t> Sou</a:t>
            </a:r>
            <a:r>
              <a:rPr lang="en-US" dirty="0"/>
              <a:t>rces of the Global </a:t>
            </a:r>
            <a:r>
              <a:rPr lang="en-US" u="sng" dirty="0"/>
              <a:t>Flow</a:t>
            </a:r>
            <a:r>
              <a:rPr lang="en-US" dirty="0"/>
              <a:t> of Emissions</a:t>
            </a:r>
          </a:p>
        </p:txBody>
      </p:sp>
      <p:sp>
        <p:nvSpPr>
          <p:cNvPr id="3" name="Content Placeholder 2">
            <a:extLst>
              <a:ext uri="{FF2B5EF4-FFF2-40B4-BE49-F238E27FC236}">
                <a16:creationId xmlns:a16="http://schemas.microsoft.com/office/drawing/2014/main" id="{DDDEB1E9-AF71-40FB-8BAD-24A15E760D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4B87F4-BE17-4CA4-AC65-D7DB99F790D0}"/>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6" name="Picture 5">
            <a:extLst>
              <a:ext uri="{FF2B5EF4-FFF2-40B4-BE49-F238E27FC236}">
                <a16:creationId xmlns:a16="http://schemas.microsoft.com/office/drawing/2014/main" id="{DF48DB07-DE02-4E45-8E0E-AC4D7BB8CC5F}"/>
              </a:ext>
            </a:extLst>
          </p:cNvPr>
          <p:cNvPicPr>
            <a:picLocks noChangeAspect="1"/>
          </p:cNvPicPr>
          <p:nvPr/>
        </p:nvPicPr>
        <p:blipFill>
          <a:blip r:embed="rId3"/>
          <a:stretch>
            <a:fillRect/>
          </a:stretch>
        </p:blipFill>
        <p:spPr>
          <a:xfrm>
            <a:off x="758825" y="1088097"/>
            <a:ext cx="10674350" cy="5142129"/>
          </a:xfrm>
          <a:prstGeom prst="rect">
            <a:avLst/>
          </a:prstGeom>
        </p:spPr>
      </p:pic>
    </p:spTree>
    <p:extLst>
      <p:ext uri="{BB962C8B-B14F-4D97-AF65-F5344CB8AC3E}">
        <p14:creationId xmlns:p14="http://schemas.microsoft.com/office/powerpoint/2010/main" val="509507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FF69-51F7-447E-9AB3-E4608AA871A1}"/>
              </a:ext>
            </a:extLst>
          </p:cNvPr>
          <p:cNvSpPr>
            <a:spLocks noGrp="1"/>
          </p:cNvSpPr>
          <p:nvPr>
            <p:ph type="title"/>
          </p:nvPr>
        </p:nvSpPr>
        <p:spPr>
          <a:xfrm>
            <a:off x="624013" y="251632"/>
            <a:ext cx="10515600" cy="1325563"/>
          </a:xfrm>
        </p:spPr>
        <p:txBody>
          <a:bodyPr>
            <a:normAutofit/>
          </a:bodyPr>
          <a:lstStyle/>
          <a:p>
            <a:r>
              <a:rPr lang="en-US" dirty="0">
                <a:solidFill>
                  <a:schemeClr val="bg1"/>
                </a:solidFill>
              </a:rPr>
              <a:t> Sou</a:t>
            </a:r>
            <a:r>
              <a:rPr lang="en-US" dirty="0"/>
              <a:t>rces of the Global </a:t>
            </a:r>
            <a:r>
              <a:rPr lang="en-US" u="sng" dirty="0"/>
              <a:t>Stock</a:t>
            </a:r>
            <a:r>
              <a:rPr lang="en-US" dirty="0"/>
              <a:t> of Emissions</a:t>
            </a:r>
          </a:p>
        </p:txBody>
      </p:sp>
      <p:sp>
        <p:nvSpPr>
          <p:cNvPr id="3" name="Content Placeholder 2">
            <a:extLst>
              <a:ext uri="{FF2B5EF4-FFF2-40B4-BE49-F238E27FC236}">
                <a16:creationId xmlns:a16="http://schemas.microsoft.com/office/drawing/2014/main" id="{DDDEB1E9-AF71-40FB-8BAD-24A15E760D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4B87F4-BE17-4CA4-AC65-D7DB99F790D0}"/>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6" name="Picture 5">
            <a:extLst>
              <a:ext uri="{FF2B5EF4-FFF2-40B4-BE49-F238E27FC236}">
                <a16:creationId xmlns:a16="http://schemas.microsoft.com/office/drawing/2014/main" id="{4CC0159A-5DD9-4DE0-94A5-52B3BBB275CC}"/>
              </a:ext>
            </a:extLst>
          </p:cNvPr>
          <p:cNvPicPr>
            <a:picLocks noChangeAspect="1"/>
          </p:cNvPicPr>
          <p:nvPr/>
        </p:nvPicPr>
        <p:blipFill>
          <a:blip r:embed="rId3"/>
          <a:stretch>
            <a:fillRect/>
          </a:stretch>
        </p:blipFill>
        <p:spPr>
          <a:xfrm>
            <a:off x="3236259" y="937216"/>
            <a:ext cx="5719482" cy="5857634"/>
          </a:xfrm>
          <a:prstGeom prst="rect">
            <a:avLst/>
          </a:prstGeom>
        </p:spPr>
      </p:pic>
    </p:spTree>
    <p:extLst>
      <p:ext uri="{BB962C8B-B14F-4D97-AF65-F5344CB8AC3E}">
        <p14:creationId xmlns:p14="http://schemas.microsoft.com/office/powerpoint/2010/main" val="734281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FF69-51F7-447E-9AB3-E4608AA871A1}"/>
              </a:ext>
            </a:extLst>
          </p:cNvPr>
          <p:cNvSpPr>
            <a:spLocks noGrp="1"/>
          </p:cNvSpPr>
          <p:nvPr>
            <p:ph type="title"/>
          </p:nvPr>
        </p:nvSpPr>
        <p:spPr>
          <a:xfrm>
            <a:off x="885268" y="216007"/>
            <a:ext cx="10515600" cy="1325563"/>
          </a:xfrm>
        </p:spPr>
        <p:txBody>
          <a:bodyPr>
            <a:normAutofit/>
          </a:bodyPr>
          <a:lstStyle/>
          <a:p>
            <a:r>
              <a:rPr lang="en-US" dirty="0">
                <a:solidFill>
                  <a:schemeClr val="bg1"/>
                </a:solidFill>
              </a:rPr>
              <a:t> So</a:t>
            </a:r>
            <a:r>
              <a:rPr lang="en-US" dirty="0"/>
              <a:t>urces of the Global </a:t>
            </a:r>
            <a:r>
              <a:rPr lang="en-US" u="sng" dirty="0"/>
              <a:t>Stock</a:t>
            </a:r>
            <a:r>
              <a:rPr lang="en-US" dirty="0"/>
              <a:t> of Emissions</a:t>
            </a:r>
          </a:p>
        </p:txBody>
      </p:sp>
      <p:sp>
        <p:nvSpPr>
          <p:cNvPr id="3" name="Content Placeholder 2">
            <a:extLst>
              <a:ext uri="{FF2B5EF4-FFF2-40B4-BE49-F238E27FC236}">
                <a16:creationId xmlns:a16="http://schemas.microsoft.com/office/drawing/2014/main" id="{DDDEB1E9-AF71-40FB-8BAD-24A15E760D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4B87F4-BE17-4CA4-AC65-D7DB99F790D0}"/>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7" name="Picture 6">
            <a:extLst>
              <a:ext uri="{FF2B5EF4-FFF2-40B4-BE49-F238E27FC236}">
                <a16:creationId xmlns:a16="http://schemas.microsoft.com/office/drawing/2014/main" id="{36BE4330-9DA9-4A17-ABF2-3DC5E8185409}"/>
              </a:ext>
            </a:extLst>
          </p:cNvPr>
          <p:cNvPicPr>
            <a:picLocks noChangeAspect="1"/>
          </p:cNvPicPr>
          <p:nvPr/>
        </p:nvPicPr>
        <p:blipFill>
          <a:blip r:embed="rId3"/>
          <a:stretch>
            <a:fillRect/>
          </a:stretch>
        </p:blipFill>
        <p:spPr>
          <a:xfrm>
            <a:off x="3202641" y="886626"/>
            <a:ext cx="5786718" cy="5864692"/>
          </a:xfrm>
          <a:prstGeom prst="rect">
            <a:avLst/>
          </a:prstGeom>
        </p:spPr>
      </p:pic>
    </p:spTree>
    <p:extLst>
      <p:ext uri="{BB962C8B-B14F-4D97-AF65-F5344CB8AC3E}">
        <p14:creationId xmlns:p14="http://schemas.microsoft.com/office/powerpoint/2010/main" val="50823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1E04B-CFB9-1044-9A81-2EE4B66C2403}"/>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3" name="Picture 2">
            <a:extLst>
              <a:ext uri="{FF2B5EF4-FFF2-40B4-BE49-F238E27FC236}">
                <a16:creationId xmlns:a16="http://schemas.microsoft.com/office/drawing/2014/main" id="{19DCA27B-68D7-5341-B8C2-F671BA438E8A}"/>
              </a:ext>
            </a:extLst>
          </p:cNvPr>
          <p:cNvPicPr>
            <a:picLocks noChangeAspect="1"/>
          </p:cNvPicPr>
          <p:nvPr/>
        </p:nvPicPr>
        <p:blipFill>
          <a:blip r:embed="rId2"/>
          <a:stretch>
            <a:fillRect/>
          </a:stretch>
        </p:blipFill>
        <p:spPr>
          <a:xfrm>
            <a:off x="577850" y="262649"/>
            <a:ext cx="11036300" cy="5922814"/>
          </a:xfrm>
          <a:prstGeom prst="rect">
            <a:avLst/>
          </a:prstGeom>
        </p:spPr>
      </p:pic>
    </p:spTree>
    <p:extLst>
      <p:ext uri="{BB962C8B-B14F-4D97-AF65-F5344CB8AC3E}">
        <p14:creationId xmlns:p14="http://schemas.microsoft.com/office/powerpoint/2010/main" val="108436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a:xfrm>
            <a:off x="867228" y="216007"/>
            <a:ext cx="10515600" cy="1540222"/>
          </a:xfrm>
        </p:spPr>
        <p:txBody>
          <a:bodyPr>
            <a:normAutofit/>
          </a:bodyPr>
          <a:lstStyle/>
          <a:p>
            <a:r>
              <a:rPr lang="en-GB" dirty="0">
                <a:solidFill>
                  <a:schemeClr val="bg1"/>
                </a:solidFill>
              </a:rPr>
              <a:t>Tot</a:t>
            </a:r>
            <a:r>
              <a:rPr lang="en-GB" dirty="0"/>
              <a:t>al U.S. Greenhouse Gas Emissions </a:t>
            </a:r>
            <a:br>
              <a:rPr lang="en-GB" dirty="0"/>
            </a:br>
            <a:r>
              <a:rPr lang="en-GB" dirty="0"/>
              <a:t>by Economic Sector in 2020</a:t>
            </a:r>
          </a:p>
        </p:txBody>
      </p:sp>
      <p:pic>
        <p:nvPicPr>
          <p:cNvPr id="5" name="Picture 4">
            <a:extLst>
              <a:ext uri="{FF2B5EF4-FFF2-40B4-BE49-F238E27FC236}">
                <a16:creationId xmlns:a16="http://schemas.microsoft.com/office/drawing/2014/main" id="{AF834996-3947-4284-AD0C-CCDAAE30CC37}"/>
              </a:ext>
            </a:extLst>
          </p:cNvPr>
          <p:cNvPicPr>
            <a:picLocks noChangeAspect="1"/>
          </p:cNvPicPr>
          <p:nvPr/>
        </p:nvPicPr>
        <p:blipFill>
          <a:blip r:embed="rId3"/>
          <a:stretch>
            <a:fillRect/>
          </a:stretch>
        </p:blipFill>
        <p:spPr>
          <a:xfrm>
            <a:off x="3706906" y="1529143"/>
            <a:ext cx="4778188" cy="5225114"/>
          </a:xfrm>
          <a:prstGeom prst="rect">
            <a:avLst/>
          </a:prstGeom>
        </p:spPr>
      </p:pic>
    </p:spTree>
    <p:extLst>
      <p:ext uri="{BB962C8B-B14F-4D97-AF65-F5344CB8AC3E}">
        <p14:creationId xmlns:p14="http://schemas.microsoft.com/office/powerpoint/2010/main" val="1555690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3502"/>
          <a:stretch/>
        </p:blipFill>
        <p:spPr>
          <a:xfrm>
            <a:off x="1504950" y="1369528"/>
            <a:ext cx="9182100" cy="4806683"/>
          </a:xfrm>
          <a:prstGeom prst="rect">
            <a:avLst/>
          </a:prstGeom>
        </p:spPr>
      </p:pic>
      <p:sp>
        <p:nvSpPr>
          <p:cNvPr id="2" name="Title 1">
            <a:extLst>
              <a:ext uri="{FF2B5EF4-FFF2-40B4-BE49-F238E27FC236}">
                <a16:creationId xmlns:a16="http://schemas.microsoft.com/office/drawing/2014/main" id="{A90AE17E-56C3-4BFB-8E70-2DD47A62C892}"/>
              </a:ext>
            </a:extLst>
          </p:cNvPr>
          <p:cNvSpPr>
            <a:spLocks noGrp="1"/>
          </p:cNvSpPr>
          <p:nvPr>
            <p:ph type="title"/>
          </p:nvPr>
        </p:nvSpPr>
        <p:spPr/>
        <p:txBody>
          <a:bodyPr/>
          <a:lstStyle/>
          <a:p>
            <a:r>
              <a:rPr lang="en-GB" dirty="0">
                <a:solidFill>
                  <a:schemeClr val="bg1"/>
                </a:solidFill>
              </a:rPr>
              <a:t>Fos</a:t>
            </a:r>
            <a:r>
              <a:rPr lang="en-GB" dirty="0"/>
              <a:t>sil Fuels Dominate U.S. Energy Production</a:t>
            </a:r>
          </a:p>
        </p:txBody>
      </p:sp>
    </p:spTree>
    <p:extLst>
      <p:ext uri="{BB962C8B-B14F-4D97-AF65-F5344CB8AC3E}">
        <p14:creationId xmlns:p14="http://schemas.microsoft.com/office/powerpoint/2010/main" val="3743282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a:xfrm>
            <a:off x="867228" y="216007"/>
            <a:ext cx="10515600" cy="1540222"/>
          </a:xfrm>
        </p:spPr>
        <p:txBody>
          <a:bodyPr>
            <a:normAutofit/>
          </a:bodyPr>
          <a:lstStyle/>
          <a:p>
            <a:r>
              <a:rPr lang="en-GB" dirty="0">
                <a:solidFill>
                  <a:schemeClr val="bg1"/>
                </a:solidFill>
              </a:rPr>
              <a:t>US </a:t>
            </a:r>
            <a:r>
              <a:rPr lang="en-GB" dirty="0"/>
              <a:t>Electricity Sources</a:t>
            </a:r>
          </a:p>
        </p:txBody>
      </p:sp>
      <p:pic>
        <p:nvPicPr>
          <p:cNvPr id="2" name="Picture 1">
            <a:extLst>
              <a:ext uri="{FF2B5EF4-FFF2-40B4-BE49-F238E27FC236}">
                <a16:creationId xmlns:a16="http://schemas.microsoft.com/office/drawing/2014/main" id="{768F9EF2-F243-45E4-937D-7E93CE5E16B9}"/>
              </a:ext>
            </a:extLst>
          </p:cNvPr>
          <p:cNvPicPr>
            <a:picLocks noChangeAspect="1"/>
          </p:cNvPicPr>
          <p:nvPr/>
        </p:nvPicPr>
        <p:blipFill>
          <a:blip r:embed="rId3"/>
          <a:stretch>
            <a:fillRect/>
          </a:stretch>
        </p:blipFill>
        <p:spPr>
          <a:xfrm>
            <a:off x="3927255" y="838200"/>
            <a:ext cx="4337490" cy="5593080"/>
          </a:xfrm>
          <a:prstGeom prst="rect">
            <a:avLst/>
          </a:prstGeom>
        </p:spPr>
      </p:pic>
    </p:spTree>
    <p:extLst>
      <p:ext uri="{BB962C8B-B14F-4D97-AF65-F5344CB8AC3E}">
        <p14:creationId xmlns:p14="http://schemas.microsoft.com/office/powerpoint/2010/main" val="3729969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A  </a:t>
            </a:r>
            <a:r>
              <a:rPr lang="en-US" dirty="0"/>
              <a:t>Climate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dirty="0"/>
              <a:t>Emissions</a:t>
            </a:r>
          </a:p>
          <a:p>
            <a:pPr>
              <a:spcAft>
                <a:spcPts val="1000"/>
              </a:spcAft>
            </a:pPr>
            <a:r>
              <a:rPr lang="en-US" sz="3600" dirty="0"/>
              <a:t>Mitigation (a.k.a. Abatement)</a:t>
            </a:r>
          </a:p>
          <a:p>
            <a:pPr>
              <a:spcAft>
                <a:spcPts val="1000"/>
              </a:spcAft>
            </a:pPr>
            <a:r>
              <a:rPr lang="en-US" dirty="0"/>
              <a:t>Adaptation</a:t>
            </a:r>
          </a:p>
          <a:p>
            <a:pPr>
              <a:spcAft>
                <a:spcPts val="1000"/>
              </a:spcAft>
            </a:pPr>
            <a:r>
              <a:rPr lang="en-US"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576096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14B73-5D58-364C-827B-6264587C87AD}"/>
              </a:ext>
            </a:extLst>
          </p:cNvPr>
          <p:cNvSpPr>
            <a:spLocks noGrp="1"/>
          </p:cNvSpPr>
          <p:nvPr>
            <p:ph type="title"/>
          </p:nvPr>
        </p:nvSpPr>
        <p:spPr>
          <a:xfrm>
            <a:off x="783770" y="0"/>
            <a:ext cx="10515600" cy="1325563"/>
          </a:xfrm>
        </p:spPr>
        <p:txBody>
          <a:bodyPr/>
          <a:lstStyle/>
          <a:p>
            <a:r>
              <a:rPr lang="en-US" dirty="0">
                <a:solidFill>
                  <a:schemeClr val="bg1"/>
                </a:solidFill>
              </a:rPr>
              <a:t>Mit</a:t>
            </a:r>
            <a:r>
              <a:rPr lang="en-US" dirty="0"/>
              <a:t>igation is Crucial</a:t>
            </a:r>
          </a:p>
        </p:txBody>
      </p:sp>
      <p:sp>
        <p:nvSpPr>
          <p:cNvPr id="4" name="Slide Number Placeholder 3">
            <a:extLst>
              <a:ext uri="{FF2B5EF4-FFF2-40B4-BE49-F238E27FC236}">
                <a16:creationId xmlns:a16="http://schemas.microsoft.com/office/drawing/2014/main" id="{DD6B5FE9-1382-2D41-997E-3E5D53C898F8}"/>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5" name="Picture 4">
            <a:extLst>
              <a:ext uri="{FF2B5EF4-FFF2-40B4-BE49-F238E27FC236}">
                <a16:creationId xmlns:a16="http://schemas.microsoft.com/office/drawing/2014/main" id="{5BC8BAD0-9E91-7D4B-815F-EFBEA441FDB1}"/>
              </a:ext>
            </a:extLst>
          </p:cNvPr>
          <p:cNvPicPr>
            <a:picLocks noChangeAspect="1"/>
          </p:cNvPicPr>
          <p:nvPr/>
        </p:nvPicPr>
        <p:blipFill>
          <a:blip r:embed="rId2"/>
          <a:stretch>
            <a:fillRect/>
          </a:stretch>
        </p:blipFill>
        <p:spPr>
          <a:xfrm>
            <a:off x="1625600" y="1050113"/>
            <a:ext cx="9728200" cy="5392572"/>
          </a:xfrm>
          <a:prstGeom prst="rect">
            <a:avLst/>
          </a:prstGeom>
        </p:spPr>
      </p:pic>
    </p:spTree>
    <p:extLst>
      <p:ext uri="{BB962C8B-B14F-4D97-AF65-F5344CB8AC3E}">
        <p14:creationId xmlns:p14="http://schemas.microsoft.com/office/powerpoint/2010/main" val="560558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785332" y="231247"/>
            <a:ext cx="10515600" cy="1688993"/>
          </a:xfrm>
        </p:spPr>
        <p:txBody>
          <a:bodyPr>
            <a:normAutofit/>
          </a:bodyPr>
          <a:lstStyle/>
          <a:p>
            <a:r>
              <a:rPr lang="en-US" dirty="0">
                <a:solidFill>
                  <a:schemeClr val="bg1"/>
                </a:solidFill>
              </a:rPr>
              <a:t>Eco</a:t>
            </a:r>
            <a:r>
              <a:rPr lang="en-US" dirty="0"/>
              <a:t>n 101: When Everything Is Simple, </a:t>
            </a:r>
            <a:br>
              <a:rPr lang="en-US" dirty="0"/>
            </a:br>
            <a:r>
              <a:rPr lang="en-US" dirty="0"/>
              <a:t>No Regulation Is Needed for Efficiency</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a:xfrm>
            <a:off x="667657" y="1570730"/>
            <a:ext cx="10856686" cy="4351338"/>
          </a:xfrm>
        </p:spPr>
        <p:txBody>
          <a:bodyPr>
            <a:normAutofit/>
          </a:bodyPr>
          <a:lstStyle/>
          <a:p>
            <a:pPr>
              <a:spcAft>
                <a:spcPts val="1000"/>
              </a:spcAft>
            </a:pPr>
            <a:r>
              <a:rPr lang="en-US" dirty="0"/>
              <a:t>Simple transactions: buyer and seller feel all costs and benefits of sales</a:t>
            </a:r>
          </a:p>
          <a:p>
            <a:pPr>
              <a:spcAft>
                <a:spcPts val="1000"/>
              </a:spcAft>
            </a:pPr>
            <a:r>
              <a:rPr lang="en-US" dirty="0"/>
              <a:t>They choose based on the costs &amp; benefits they feel </a:t>
            </a:r>
          </a:p>
          <a:p>
            <a:pPr>
              <a:spcAft>
                <a:spcPts val="1000"/>
              </a:spcAft>
            </a:pPr>
            <a:r>
              <a:rPr lang="en-US" dirty="0">
                <a:sym typeface="Wingdings" panose="05000000000000000000" pitchFamily="2" charset="2"/>
              </a:rPr>
              <a:t> E</a:t>
            </a:r>
            <a:r>
              <a:rPr lang="en-US" dirty="0"/>
              <a:t>fficient number of transactions! (Maximizes social benefits)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3607082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812800"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00744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 Ho</a:t>
            </a:r>
            <a:r>
              <a:rPr lang="en-US" dirty="0"/>
              <a:t>w Much Pollution Does Society Want?</a:t>
            </a:r>
            <a:br>
              <a:rPr lang="en-US" dirty="0"/>
            </a:br>
            <a:r>
              <a:rPr lang="en-US" dirty="0"/>
              <a:t>Analogy: How Many Oranges Does Society Want?</a:t>
            </a:r>
          </a:p>
        </p:txBody>
      </p:sp>
      <p:sp>
        <p:nvSpPr>
          <p:cNvPr id="3" name="Content Placeholder 2"/>
          <p:cNvSpPr>
            <a:spLocks noGrp="1"/>
          </p:cNvSpPr>
          <p:nvPr>
            <p:ph idx="1"/>
          </p:nvPr>
        </p:nvSpPr>
        <p:spPr>
          <a:xfrm>
            <a:off x="838200" y="1795318"/>
            <a:ext cx="7193692" cy="4351338"/>
          </a:xfrm>
        </p:spPr>
        <p:txBody>
          <a:bodyPr>
            <a:noAutofit/>
          </a:bodyPr>
          <a:lstStyle/>
          <a:p>
            <a:r>
              <a:rPr lang="en-US" sz="2400" b="0" dirty="0">
                <a:solidFill>
                  <a:srgbClr val="2B414D"/>
                </a:solidFill>
              </a:rPr>
              <a:t>People grow and sell oranges for a price that at least covers costs (</a:t>
            </a:r>
            <a:r>
              <a:rPr lang="en-US" sz="2400" i="1" dirty="0">
                <a:solidFill>
                  <a:srgbClr val="2B414D"/>
                </a:solidFill>
              </a:rPr>
              <a:t>supply</a:t>
            </a:r>
            <a:r>
              <a:rPr lang="en-US" sz="2400" b="0" dirty="0">
                <a:solidFill>
                  <a:srgbClr val="2B414D"/>
                </a:solidFill>
              </a:rPr>
              <a:t>).</a:t>
            </a:r>
          </a:p>
          <a:p>
            <a:r>
              <a:rPr lang="en-US" sz="2400" b="0" dirty="0">
                <a:solidFill>
                  <a:srgbClr val="2B414D"/>
                </a:solidFill>
              </a:rPr>
              <a:t>People will not pay more for them than what they consider to be their value (</a:t>
            </a:r>
            <a:r>
              <a:rPr lang="en-US" sz="2400" i="1" dirty="0">
                <a:solidFill>
                  <a:srgbClr val="2B414D"/>
                </a:solidFill>
              </a:rPr>
              <a:t>demand</a:t>
            </a:r>
            <a:r>
              <a:rPr lang="en-US" sz="2400" b="0" dirty="0">
                <a:solidFill>
                  <a:srgbClr val="2B414D"/>
                </a:solidFill>
              </a:rPr>
              <a:t>).</a:t>
            </a:r>
          </a:p>
          <a:p>
            <a:r>
              <a:rPr lang="en-US" sz="2400" b="0" u="sng" dirty="0">
                <a:solidFill>
                  <a:srgbClr val="2B414D"/>
                </a:solidFill>
                <a:sym typeface="Wingdings" panose="05000000000000000000" pitchFamily="2" charset="2"/>
              </a:rPr>
              <a:t>Prices</a:t>
            </a:r>
            <a:r>
              <a:rPr lang="en-US" sz="2400" b="0" dirty="0">
                <a:solidFill>
                  <a:srgbClr val="2B414D"/>
                </a:solidFill>
                <a:sym typeface="Wingdings" panose="05000000000000000000" pitchFamily="2" charset="2"/>
              </a:rPr>
              <a:t> let </a:t>
            </a:r>
            <a:r>
              <a:rPr lang="en-US" sz="2400" i="1" dirty="0">
                <a:solidFill>
                  <a:srgbClr val="2B414D"/>
                </a:solidFill>
                <a:sym typeface="Wingdings" panose="05000000000000000000" pitchFamily="2" charset="2"/>
              </a:rPr>
              <a:t>supply</a:t>
            </a:r>
            <a:r>
              <a:rPr lang="en-US" sz="2400" b="0" dirty="0">
                <a:solidFill>
                  <a:srgbClr val="2B414D"/>
                </a:solidFill>
                <a:sym typeface="Wingdings" panose="05000000000000000000" pitchFamily="2" charset="2"/>
              </a:rPr>
              <a:t> and </a:t>
            </a:r>
            <a:r>
              <a:rPr lang="en-US" sz="2400" i="1" dirty="0">
                <a:solidFill>
                  <a:srgbClr val="2B414D"/>
                </a:solidFill>
                <a:sym typeface="Wingdings" panose="05000000000000000000" pitchFamily="2" charset="2"/>
              </a:rPr>
              <a:t>demand</a:t>
            </a:r>
            <a:r>
              <a:rPr lang="en-US" sz="2400" b="0" dirty="0">
                <a:solidFill>
                  <a:srgbClr val="2B414D"/>
                </a:solidFill>
                <a:sym typeface="Wingdings" panose="05000000000000000000" pitchFamily="2" charset="2"/>
              </a:rPr>
              <a:t> balance out. The price settles where:</a:t>
            </a:r>
            <a:endParaRPr lang="en-US" sz="2400" b="0" dirty="0">
              <a:solidFill>
                <a:srgbClr val="2B414D"/>
              </a:solidFill>
            </a:endParaRPr>
          </a:p>
          <a:p>
            <a:endParaRPr lang="en-US" sz="2400" b="0" dirty="0">
              <a:solidFill>
                <a:srgbClr val="2B414D"/>
              </a:solidFill>
            </a:endParaRPr>
          </a:p>
          <a:p>
            <a:endParaRPr lang="en-US" sz="2400" b="0" dirty="0">
              <a:solidFill>
                <a:srgbClr val="2B414D"/>
              </a:solidFill>
            </a:endParaRPr>
          </a:p>
          <a:p>
            <a:r>
              <a:rPr lang="en-US" sz="2400" b="0" dirty="0">
                <a:solidFill>
                  <a:srgbClr val="2B414D"/>
                </a:solidFill>
              </a:rPr>
              <a:t>This is the “right” number of oranges for society.</a:t>
            </a:r>
          </a:p>
          <a:p>
            <a:r>
              <a:rPr lang="en-US" sz="2400" b="0" dirty="0">
                <a:solidFill>
                  <a:srgbClr val="2B414D"/>
                </a:solidFill>
              </a:rPr>
              <a:t>Prices reflect scarcity and the social value of the resource.</a:t>
            </a:r>
          </a:p>
        </p:txBody>
      </p:sp>
      <p:pic>
        <p:nvPicPr>
          <p:cNvPr id="4" name="Picture 3">
            <a:extLst>
              <a:ext uri="{FF2B5EF4-FFF2-40B4-BE49-F238E27FC236}">
                <a16:creationId xmlns:a16="http://schemas.microsoft.com/office/drawing/2014/main" id="{A9409DDC-BD52-4F15-AE97-B3B2D6859F33}"/>
              </a:ext>
            </a:extLst>
          </p:cNvPr>
          <p:cNvPicPr>
            <a:picLocks noChangeAspect="1"/>
          </p:cNvPicPr>
          <p:nvPr/>
        </p:nvPicPr>
        <p:blipFill>
          <a:blip r:embed="rId3"/>
          <a:stretch>
            <a:fillRect/>
          </a:stretch>
        </p:blipFill>
        <p:spPr>
          <a:xfrm>
            <a:off x="7911448" y="1718687"/>
            <a:ext cx="2828743" cy="2303762"/>
          </a:xfrm>
          <a:prstGeom prst="rect">
            <a:avLst/>
          </a:prstGeom>
        </p:spPr>
      </p:pic>
      <p:pic>
        <p:nvPicPr>
          <p:cNvPr id="5" name="Picture 4">
            <a:extLst>
              <a:ext uri="{FF2B5EF4-FFF2-40B4-BE49-F238E27FC236}">
                <a16:creationId xmlns:a16="http://schemas.microsoft.com/office/drawing/2014/main" id="{EFFEBE5E-670C-4261-A6C1-7A9E2D203FDA}"/>
              </a:ext>
            </a:extLst>
          </p:cNvPr>
          <p:cNvPicPr>
            <a:picLocks noChangeAspect="1"/>
          </p:cNvPicPr>
          <p:nvPr/>
        </p:nvPicPr>
        <p:blipFill>
          <a:blip r:embed="rId4"/>
          <a:stretch>
            <a:fillRect/>
          </a:stretch>
        </p:blipFill>
        <p:spPr>
          <a:xfrm>
            <a:off x="9053690" y="3865517"/>
            <a:ext cx="2828743" cy="2275144"/>
          </a:xfrm>
          <a:prstGeom prst="rect">
            <a:avLst/>
          </a:prstGeom>
        </p:spPr>
      </p:pic>
      <p:sp>
        <p:nvSpPr>
          <p:cNvPr id="7" name="Arrow: Pentagon 6">
            <a:extLst>
              <a:ext uri="{FF2B5EF4-FFF2-40B4-BE49-F238E27FC236}">
                <a16:creationId xmlns:a16="http://schemas.microsoft.com/office/drawing/2014/main" id="{F2CD41D8-658C-4894-B6FE-EC03A99B7103}"/>
              </a:ext>
            </a:extLst>
          </p:cNvPr>
          <p:cNvSpPr/>
          <p:nvPr/>
        </p:nvSpPr>
        <p:spPr>
          <a:xfrm>
            <a:off x="1058778" y="3989497"/>
            <a:ext cx="7732296" cy="9820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ym typeface="Wingdings" panose="05000000000000000000" pitchFamily="2" charset="2"/>
              </a:rPr>
              <a:t># of oranges people want to sell  =  # of oranges people want to buy</a:t>
            </a:r>
          </a:p>
        </p:txBody>
      </p:sp>
    </p:spTree>
    <p:extLst>
      <p:ext uri="{BB962C8B-B14F-4D97-AF65-F5344CB8AC3E}">
        <p14:creationId xmlns:p14="http://schemas.microsoft.com/office/powerpoint/2010/main" val="106668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43A3-B683-6944-B757-EAC1BDEA71A3}"/>
              </a:ext>
            </a:extLst>
          </p:cNvPr>
          <p:cNvSpPr>
            <a:spLocks noGrp="1"/>
          </p:cNvSpPr>
          <p:nvPr>
            <p:ph type="title"/>
          </p:nvPr>
        </p:nvSpPr>
        <p:spPr>
          <a:xfrm>
            <a:off x="762000" y="0"/>
            <a:ext cx="10515600" cy="1325563"/>
          </a:xfrm>
        </p:spPr>
        <p:txBody>
          <a:bodyPr/>
          <a:lstStyle/>
          <a:p>
            <a:r>
              <a:rPr lang="en-US" altLang="en-US" dirty="0">
                <a:solidFill>
                  <a:schemeClr val="bg1"/>
                </a:solidFill>
              </a:rPr>
              <a:t>The</a:t>
            </a:r>
            <a:r>
              <a:rPr lang="en-US" altLang="en-US" dirty="0"/>
              <a:t> First Theorem of Welfare Economics </a:t>
            </a:r>
            <a:endParaRPr lang="en-US" dirty="0"/>
          </a:p>
        </p:txBody>
      </p:sp>
      <p:sp>
        <p:nvSpPr>
          <p:cNvPr id="3" name="Content Placeholder 2">
            <a:extLst>
              <a:ext uri="{FF2B5EF4-FFF2-40B4-BE49-F238E27FC236}">
                <a16:creationId xmlns:a16="http://schemas.microsoft.com/office/drawing/2014/main" id="{660E08C9-E7AF-C246-BB17-898743E8439C}"/>
              </a:ext>
            </a:extLst>
          </p:cNvPr>
          <p:cNvSpPr>
            <a:spLocks noGrp="1"/>
          </p:cNvSpPr>
          <p:nvPr>
            <p:ph idx="1"/>
          </p:nvPr>
        </p:nvSpPr>
        <p:spPr/>
        <p:txBody>
          <a:bodyPr/>
          <a:lstStyle/>
          <a:p>
            <a:pPr marL="0" indent="0">
              <a:buNone/>
            </a:pPr>
            <a:r>
              <a:rPr lang="en-US" altLang="en-US" b="0" dirty="0">
                <a:solidFill>
                  <a:srgbClr val="2B414D"/>
                </a:solidFill>
              </a:rPr>
              <a:t>…is that private markets are perfectly efficient on their own, with no interference from government, provided certain conditions are met.</a:t>
            </a:r>
          </a:p>
          <a:p>
            <a:endParaRPr lang="en-US" altLang="en-US" b="0" dirty="0">
              <a:solidFill>
                <a:srgbClr val="2B414D"/>
              </a:solidFill>
            </a:endParaRPr>
          </a:p>
          <a:p>
            <a:pPr marL="0" indent="0">
              <a:buNone/>
            </a:pPr>
            <a:r>
              <a:rPr lang="en-US" altLang="en-US" dirty="0">
                <a:solidFill>
                  <a:srgbClr val="2B414D"/>
                </a:solidFill>
              </a:rPr>
              <a:t>Economic Efficiency</a:t>
            </a:r>
            <a:r>
              <a:rPr lang="en-US" altLang="en-US" b="0" dirty="0">
                <a:solidFill>
                  <a:srgbClr val="2B414D"/>
                </a:solidFill>
              </a:rPr>
              <a:t>:  When the sum of the profits of buyers and the profits of sellers is maximized.</a:t>
            </a:r>
          </a:p>
          <a:p>
            <a:endParaRPr lang="en-US" altLang="en-US" b="0" dirty="0">
              <a:solidFill>
                <a:srgbClr val="2B414D"/>
              </a:solidFill>
            </a:endParaRPr>
          </a:p>
          <a:p>
            <a:pPr marL="0" indent="0">
              <a:buNone/>
            </a:pPr>
            <a:r>
              <a:rPr lang="en-US" altLang="en-US" b="0" dirty="0">
                <a:solidFill>
                  <a:srgbClr val="2B414D"/>
                </a:solidFill>
              </a:rPr>
              <a:t>*You can’t make anyone better off without making someone worse off.</a:t>
            </a:r>
          </a:p>
        </p:txBody>
      </p:sp>
      <p:sp>
        <p:nvSpPr>
          <p:cNvPr id="4" name="Slide Number Placeholder 3">
            <a:extLst>
              <a:ext uri="{FF2B5EF4-FFF2-40B4-BE49-F238E27FC236}">
                <a16:creationId xmlns:a16="http://schemas.microsoft.com/office/drawing/2014/main" id="{907C74A6-A966-8441-B2BE-93955E30AD00}"/>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43122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8868F9B-4F3A-164D-B24F-15BB80128732}"/>
              </a:ext>
            </a:extLst>
          </p:cNvPr>
          <p:cNvSpPr>
            <a:spLocks noGrp="1" noChangeArrowheads="1"/>
          </p:cNvSpPr>
          <p:nvPr>
            <p:ph type="title"/>
          </p:nvPr>
        </p:nvSpPr>
        <p:spPr>
          <a:xfrm>
            <a:off x="787400" y="279400"/>
            <a:ext cx="8305800" cy="838200"/>
          </a:xfrm>
        </p:spPr>
        <p:txBody>
          <a:bodyPr>
            <a:normAutofit/>
          </a:bodyPr>
          <a:lstStyle/>
          <a:p>
            <a:pPr eaLnBrk="1" hangingPunct="1"/>
            <a:r>
              <a:rPr lang="en-US" altLang="en-US" b="1" dirty="0">
                <a:solidFill>
                  <a:schemeClr val="bg1"/>
                </a:solidFill>
              </a:rPr>
              <a:t>Wh</a:t>
            </a:r>
            <a:r>
              <a:rPr lang="en-US" altLang="en-US" b="1" dirty="0"/>
              <a:t>at are “certain conditions”?</a:t>
            </a:r>
            <a:endParaRPr lang="en-US" altLang="en-US" dirty="0"/>
          </a:p>
        </p:txBody>
      </p:sp>
      <p:sp>
        <p:nvSpPr>
          <p:cNvPr id="18435" name="Rectangle 3">
            <a:extLst>
              <a:ext uri="{FF2B5EF4-FFF2-40B4-BE49-F238E27FC236}">
                <a16:creationId xmlns:a16="http://schemas.microsoft.com/office/drawing/2014/main" id="{09215CED-A5F2-B443-8CD3-E4916A85602A}"/>
              </a:ext>
            </a:extLst>
          </p:cNvPr>
          <p:cNvSpPr>
            <a:spLocks noGrp="1" noChangeArrowheads="1"/>
          </p:cNvSpPr>
          <p:nvPr>
            <p:ph type="body" idx="1"/>
          </p:nvPr>
        </p:nvSpPr>
        <p:spPr>
          <a:xfrm>
            <a:off x="634701" y="1295400"/>
            <a:ext cx="11413864" cy="3696148"/>
          </a:xfrm>
        </p:spPr>
        <p:txBody>
          <a:bodyPr/>
          <a:lstStyle/>
          <a:p>
            <a:pPr eaLnBrk="1" hangingPunct="1">
              <a:buFontTx/>
              <a:buNone/>
            </a:pPr>
            <a:r>
              <a:rPr lang="en-US" altLang="en-US" sz="2400" b="0" dirty="0">
                <a:solidFill>
                  <a:srgbClr val="2B414D"/>
                </a:solidFill>
              </a:rPr>
              <a:t>No public goods			No information problems</a:t>
            </a:r>
          </a:p>
          <a:p>
            <a:pPr eaLnBrk="1" hangingPunct="1">
              <a:buFontTx/>
              <a:buNone/>
            </a:pPr>
            <a:r>
              <a:rPr lang="en-US" altLang="en-US" sz="2400" b="0" dirty="0">
                <a:solidFill>
                  <a:srgbClr val="2B414D"/>
                </a:solidFill>
              </a:rPr>
              <a:t>No externalities			No transaction costs</a:t>
            </a:r>
          </a:p>
          <a:p>
            <a:pPr eaLnBrk="1" hangingPunct="1">
              <a:buFontTx/>
              <a:buNone/>
            </a:pPr>
            <a:r>
              <a:rPr lang="en-US" altLang="en-US" sz="2400" b="0" dirty="0">
                <a:solidFill>
                  <a:srgbClr val="2B414D"/>
                </a:solidFill>
              </a:rPr>
              <a:t>No taxes				No common property</a:t>
            </a:r>
          </a:p>
          <a:p>
            <a:pPr eaLnBrk="1" hangingPunct="1">
              <a:buFontTx/>
              <a:buNone/>
            </a:pPr>
            <a:r>
              <a:rPr lang="en-US" altLang="en-US" sz="2400" b="0" dirty="0">
                <a:solidFill>
                  <a:srgbClr val="2B414D"/>
                </a:solidFill>
              </a:rPr>
              <a:t>No monopoly buyers or sellers	No increasing returns to scale	</a:t>
            </a:r>
          </a:p>
          <a:p>
            <a:pPr eaLnBrk="1" hangingPunct="1">
              <a:buFontTx/>
              <a:buNone/>
            </a:pPr>
            <a:r>
              <a:rPr lang="en-US" altLang="en-US" sz="2400" b="0" dirty="0">
                <a:solidFill>
                  <a:srgbClr val="2B414D"/>
                </a:solidFill>
              </a:rPr>
              <a:t>	 </a:t>
            </a:r>
          </a:p>
          <a:p>
            <a:pPr eaLnBrk="1" hangingPunct="1">
              <a:buFontTx/>
              <a:buNone/>
            </a:pPr>
            <a:r>
              <a:rPr lang="en-US" altLang="en-US" sz="2400" b="0" dirty="0">
                <a:solidFill>
                  <a:srgbClr val="2B414D"/>
                </a:solidFill>
              </a:rPr>
              <a:t>No other ‘distortions’ between the costs paid by buyers and the benefits received by sellers.</a:t>
            </a:r>
          </a:p>
          <a:p>
            <a:pPr eaLnBrk="1" hangingPunct="1">
              <a:buFontTx/>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8074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E1F1-32FF-5C4A-82B6-7FECD8244C69}"/>
              </a:ext>
            </a:extLst>
          </p:cNvPr>
          <p:cNvSpPr>
            <a:spLocks noGrp="1"/>
          </p:cNvSpPr>
          <p:nvPr>
            <p:ph type="title"/>
          </p:nvPr>
        </p:nvSpPr>
        <p:spPr>
          <a:xfrm>
            <a:off x="749300" y="0"/>
            <a:ext cx="10515600" cy="1325563"/>
          </a:xfrm>
        </p:spPr>
        <p:txBody>
          <a:bodyPr/>
          <a:lstStyle/>
          <a:p>
            <a:r>
              <a:rPr lang="en-US" altLang="en-US" dirty="0">
                <a:solidFill>
                  <a:schemeClr val="bg1"/>
                </a:solidFill>
              </a:rPr>
              <a:t>Cha</a:t>
            </a:r>
            <a:r>
              <a:rPr lang="en-US" altLang="en-US" dirty="0"/>
              <a:t>racteristics of Goods</a:t>
            </a:r>
            <a:endParaRPr lang="en-US" dirty="0"/>
          </a:p>
        </p:txBody>
      </p:sp>
      <p:sp>
        <p:nvSpPr>
          <p:cNvPr id="3" name="Content Placeholder 2">
            <a:extLst>
              <a:ext uri="{FF2B5EF4-FFF2-40B4-BE49-F238E27FC236}">
                <a16:creationId xmlns:a16="http://schemas.microsoft.com/office/drawing/2014/main" id="{587AD394-C490-5E43-9200-12A8C6D8110C}"/>
              </a:ext>
            </a:extLst>
          </p:cNvPr>
          <p:cNvSpPr>
            <a:spLocks noGrp="1"/>
          </p:cNvSpPr>
          <p:nvPr>
            <p:ph idx="1"/>
          </p:nvPr>
        </p:nvSpPr>
        <p:spPr>
          <a:xfrm>
            <a:off x="838200" y="1325563"/>
            <a:ext cx="10515600" cy="4596505"/>
          </a:xfrm>
        </p:spPr>
        <p:txBody>
          <a:bodyPr>
            <a:normAutofit fontScale="92500" lnSpcReduction="20000"/>
          </a:bodyPr>
          <a:lstStyle/>
          <a:p>
            <a:pPr>
              <a:buNone/>
            </a:pPr>
            <a:endParaRPr lang="en-US" altLang="en-US" dirty="0">
              <a:solidFill>
                <a:srgbClr val="2B414D"/>
              </a:solidFill>
            </a:endParaRPr>
          </a:p>
          <a:p>
            <a:pPr>
              <a:buNone/>
            </a:pPr>
            <a:r>
              <a:rPr lang="en-US" altLang="en-US" dirty="0">
                <a:solidFill>
                  <a:srgbClr val="2B414D"/>
                </a:solidFill>
              </a:rPr>
              <a:t>	Excludable</a:t>
            </a:r>
            <a:r>
              <a:rPr lang="en-US" altLang="en-US" b="0" dirty="0">
                <a:solidFill>
                  <a:srgbClr val="2B414D"/>
                </a:solidFill>
              </a:rPr>
              <a:t>: Goods that you can exclude people from using.</a:t>
            </a:r>
          </a:p>
          <a:p>
            <a:pPr>
              <a:buNone/>
            </a:pPr>
            <a:endParaRPr lang="en-US" altLang="en-US" b="0" dirty="0">
              <a:solidFill>
                <a:srgbClr val="2B414D"/>
              </a:solidFill>
            </a:endParaRPr>
          </a:p>
          <a:p>
            <a:pPr>
              <a:buNone/>
            </a:pPr>
            <a:r>
              <a:rPr lang="en-US" altLang="en-US" b="0" dirty="0">
                <a:solidFill>
                  <a:srgbClr val="2B414D"/>
                </a:solidFill>
              </a:rPr>
              <a:t>	</a:t>
            </a:r>
            <a:r>
              <a:rPr lang="en-US" altLang="en-US" dirty="0">
                <a:solidFill>
                  <a:srgbClr val="2B414D"/>
                </a:solidFill>
              </a:rPr>
              <a:t>Rival</a:t>
            </a:r>
            <a:r>
              <a:rPr lang="en-US" altLang="en-US" b="0" dirty="0">
                <a:solidFill>
                  <a:srgbClr val="2B414D"/>
                </a:solidFill>
              </a:rPr>
              <a:t>: One person’s use of the good diminishes other’s ability to use the good.</a:t>
            </a:r>
          </a:p>
          <a:p>
            <a:pPr>
              <a:buNone/>
            </a:pPr>
            <a:r>
              <a:rPr lang="en-US" altLang="en-US" b="0" dirty="0">
                <a:solidFill>
                  <a:srgbClr val="2B414D"/>
                </a:solidFill>
              </a:rPr>
              <a:t>	</a:t>
            </a:r>
          </a:p>
          <a:p>
            <a:pPr>
              <a:buNone/>
            </a:pPr>
            <a:r>
              <a:rPr lang="en-US" altLang="en-US" dirty="0">
                <a:solidFill>
                  <a:srgbClr val="2B414D"/>
                </a:solidFill>
              </a:rPr>
              <a:t>	Public Goods (Not Rival or Excludable): </a:t>
            </a:r>
            <a:r>
              <a:rPr lang="en-US" altLang="en-US" b="0" dirty="0">
                <a:solidFill>
                  <a:srgbClr val="2B414D"/>
                </a:solidFill>
              </a:rPr>
              <a:t>Benefits additional users at no cost to society. </a:t>
            </a:r>
          </a:p>
          <a:p>
            <a:pPr>
              <a:buNone/>
            </a:pPr>
            <a:endParaRPr lang="en-US" altLang="en-US" b="0" dirty="0">
              <a:solidFill>
                <a:srgbClr val="2B414D"/>
              </a:solidFill>
            </a:endParaRPr>
          </a:p>
          <a:p>
            <a:pPr>
              <a:buNone/>
            </a:pPr>
            <a:r>
              <a:rPr lang="en-US" altLang="en-US" b="0" dirty="0">
                <a:solidFill>
                  <a:srgbClr val="2B414D"/>
                </a:solidFill>
              </a:rPr>
              <a:t>	</a:t>
            </a:r>
            <a:r>
              <a:rPr lang="en-US" altLang="en-US" dirty="0">
                <a:solidFill>
                  <a:srgbClr val="2B414D"/>
                </a:solidFill>
              </a:rPr>
              <a:t>Common Resources (Rival, but not Excludable): </a:t>
            </a:r>
            <a:r>
              <a:rPr lang="en-US" altLang="en-US" b="0" dirty="0">
                <a:solidFill>
                  <a:srgbClr val="2B414D"/>
                </a:solidFill>
              </a:rPr>
              <a:t>Common property, or open access resources, where anyone can extract or harvest the resource freely and no one recognizes the full cost of using the resource.</a:t>
            </a:r>
          </a:p>
          <a:p>
            <a:pPr marL="0" indent="0">
              <a:buNone/>
            </a:pPr>
            <a:endParaRPr lang="en-US" dirty="0"/>
          </a:p>
        </p:txBody>
      </p:sp>
      <p:sp>
        <p:nvSpPr>
          <p:cNvPr id="4" name="Slide Number Placeholder 3">
            <a:extLst>
              <a:ext uri="{FF2B5EF4-FFF2-40B4-BE49-F238E27FC236}">
                <a16:creationId xmlns:a16="http://schemas.microsoft.com/office/drawing/2014/main" id="{25352A0E-5D48-D540-A0E6-ADD30BF3C22D}"/>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3181091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273C-A5EF-CC4D-BEE0-3C356DB7E618}"/>
              </a:ext>
            </a:extLst>
          </p:cNvPr>
          <p:cNvSpPr>
            <a:spLocks noGrp="1"/>
          </p:cNvSpPr>
          <p:nvPr>
            <p:ph type="title"/>
          </p:nvPr>
        </p:nvSpPr>
        <p:spPr/>
        <p:txBody>
          <a:bodyPr>
            <a:normAutofit/>
          </a:bodyPr>
          <a:lstStyle/>
          <a:p>
            <a:r>
              <a:rPr lang="en-US" altLang="en-US" sz="3600" dirty="0">
                <a:solidFill>
                  <a:schemeClr val="bg1"/>
                </a:solidFill>
              </a:rPr>
              <a:t>Cha</a:t>
            </a:r>
            <a:r>
              <a:rPr lang="en-US" altLang="en-US" sz="3600" dirty="0"/>
              <a:t>racteristics of Goods &amp; Environmental Economics</a:t>
            </a:r>
            <a:endParaRPr lang="en-US" sz="3600" dirty="0"/>
          </a:p>
        </p:txBody>
      </p:sp>
      <p:sp>
        <p:nvSpPr>
          <p:cNvPr id="3" name="Content Placeholder 2">
            <a:extLst>
              <a:ext uri="{FF2B5EF4-FFF2-40B4-BE49-F238E27FC236}">
                <a16:creationId xmlns:a16="http://schemas.microsoft.com/office/drawing/2014/main" id="{3FC42788-0DBA-6A42-9D45-E4DD7AEA8594}"/>
              </a:ext>
            </a:extLst>
          </p:cNvPr>
          <p:cNvSpPr>
            <a:spLocks noGrp="1"/>
          </p:cNvSpPr>
          <p:nvPr>
            <p:ph idx="1"/>
          </p:nvPr>
        </p:nvSpPr>
        <p:spPr/>
        <p:txBody>
          <a:bodyPr/>
          <a:lstStyle/>
          <a:p>
            <a:pPr>
              <a:buNone/>
            </a:pPr>
            <a:r>
              <a:rPr lang="en-US" altLang="en-US" dirty="0">
                <a:solidFill>
                  <a:srgbClr val="2B414D"/>
                </a:solidFill>
              </a:rPr>
              <a:t>	Externalities</a:t>
            </a:r>
            <a:r>
              <a:rPr lang="en-US" altLang="en-US" b="0" dirty="0">
                <a:solidFill>
                  <a:srgbClr val="2B414D"/>
                </a:solidFill>
              </a:rPr>
              <a:t>:  some costs or benefits of producing, consuming, or disposing of a good or service are </a:t>
            </a:r>
            <a:r>
              <a:rPr lang="en-US" altLang="en-US" b="0" i="1" dirty="0">
                <a:solidFill>
                  <a:srgbClr val="2B414D"/>
                </a:solidFill>
              </a:rPr>
              <a:t>external to the market</a:t>
            </a:r>
            <a:r>
              <a:rPr lang="en-US" altLang="en-US" b="0" dirty="0">
                <a:solidFill>
                  <a:srgbClr val="2B414D"/>
                </a:solidFill>
              </a:rPr>
              <a:t>.</a:t>
            </a:r>
          </a:p>
          <a:p>
            <a:pPr>
              <a:buNone/>
            </a:pPr>
            <a:r>
              <a:rPr lang="en-US" altLang="en-US" b="0" dirty="0">
                <a:solidFill>
                  <a:srgbClr val="2B414D"/>
                </a:solidFill>
              </a:rPr>
              <a:t>	</a:t>
            </a:r>
          </a:p>
          <a:p>
            <a:pPr>
              <a:buNone/>
            </a:pPr>
            <a:r>
              <a:rPr lang="en-US" altLang="en-US" b="0" dirty="0">
                <a:solidFill>
                  <a:srgbClr val="2B414D"/>
                </a:solidFill>
              </a:rPr>
              <a:t>	</a:t>
            </a:r>
            <a:r>
              <a:rPr lang="en-US" altLang="en-US" dirty="0">
                <a:solidFill>
                  <a:srgbClr val="2B414D"/>
                </a:solidFill>
              </a:rPr>
              <a:t>Missing Markets Problem</a:t>
            </a:r>
            <a:r>
              <a:rPr lang="en-US" altLang="en-US" b="0" dirty="0">
                <a:solidFill>
                  <a:srgbClr val="2B414D"/>
                </a:solidFill>
              </a:rPr>
              <a:t>: some goods (or inputs) into production are not sold on a market. Firms and individuals then sometimes value the good at what they pay for it, $0, instead of what it is worth.</a:t>
            </a:r>
          </a:p>
          <a:p>
            <a:pPr marL="0" indent="0">
              <a:buNone/>
            </a:pPr>
            <a:endParaRPr lang="en-US" dirty="0"/>
          </a:p>
        </p:txBody>
      </p:sp>
      <p:sp>
        <p:nvSpPr>
          <p:cNvPr id="4" name="Slide Number Placeholder 3">
            <a:extLst>
              <a:ext uri="{FF2B5EF4-FFF2-40B4-BE49-F238E27FC236}">
                <a16:creationId xmlns:a16="http://schemas.microsoft.com/office/drawing/2014/main" id="{8F45665C-C6A1-5949-86A6-70FFDD6382D7}"/>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2424469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0A23-F8A7-304C-9C3F-7D3166E4FFF7}"/>
              </a:ext>
            </a:extLst>
          </p:cNvPr>
          <p:cNvSpPr>
            <a:spLocks noGrp="1"/>
          </p:cNvSpPr>
          <p:nvPr>
            <p:ph type="title"/>
          </p:nvPr>
        </p:nvSpPr>
        <p:spPr/>
        <p:txBody>
          <a:bodyPr/>
          <a:lstStyle/>
          <a:p>
            <a:r>
              <a:rPr lang="en-US" dirty="0">
                <a:solidFill>
                  <a:schemeClr val="bg1"/>
                </a:solidFill>
              </a:rPr>
              <a:t>Exa</a:t>
            </a:r>
            <a:r>
              <a:rPr lang="en-US" dirty="0"/>
              <a:t>mples of Externalities</a:t>
            </a:r>
          </a:p>
        </p:txBody>
      </p:sp>
      <p:sp>
        <p:nvSpPr>
          <p:cNvPr id="3" name="Content Placeholder 2">
            <a:extLst>
              <a:ext uri="{FF2B5EF4-FFF2-40B4-BE49-F238E27FC236}">
                <a16:creationId xmlns:a16="http://schemas.microsoft.com/office/drawing/2014/main" id="{CDC7B684-135B-A047-BEAE-0E18A85B6F41}"/>
              </a:ext>
            </a:extLst>
          </p:cNvPr>
          <p:cNvSpPr>
            <a:spLocks noGrp="1"/>
          </p:cNvSpPr>
          <p:nvPr>
            <p:ph sz="half" idx="1"/>
          </p:nvPr>
        </p:nvSpPr>
        <p:spPr/>
        <p:txBody>
          <a:bodyPr/>
          <a:lstStyle/>
          <a:p>
            <a:pPr>
              <a:spcAft>
                <a:spcPts val="1000"/>
              </a:spcAft>
            </a:pPr>
            <a:r>
              <a:rPr lang="en-US" dirty="0"/>
              <a:t>Negative Externalities:</a:t>
            </a:r>
          </a:p>
          <a:p>
            <a:pPr lvl="1">
              <a:spcAft>
                <a:spcPts val="1000"/>
              </a:spcAft>
            </a:pPr>
            <a:r>
              <a:rPr lang="en-US" dirty="0"/>
              <a:t>Heating your house</a:t>
            </a:r>
          </a:p>
          <a:p>
            <a:pPr lvl="1">
              <a:spcAft>
                <a:spcPts val="1000"/>
              </a:spcAft>
            </a:pPr>
            <a:r>
              <a:rPr lang="en-US" dirty="0"/>
              <a:t>Smoking</a:t>
            </a:r>
          </a:p>
          <a:p>
            <a:pPr lvl="1">
              <a:spcAft>
                <a:spcPts val="1000"/>
              </a:spcAft>
            </a:pPr>
            <a:r>
              <a:rPr lang="en-US" dirty="0"/>
              <a:t>Getting a dog</a:t>
            </a:r>
          </a:p>
          <a:p>
            <a:pPr lvl="1">
              <a:spcAft>
                <a:spcPts val="1000"/>
              </a:spcAft>
            </a:pPr>
            <a:r>
              <a:rPr lang="en-US" dirty="0"/>
              <a:t>Pig farming</a:t>
            </a:r>
          </a:p>
        </p:txBody>
      </p:sp>
      <p:sp>
        <p:nvSpPr>
          <p:cNvPr id="4" name="Content Placeholder 3">
            <a:extLst>
              <a:ext uri="{FF2B5EF4-FFF2-40B4-BE49-F238E27FC236}">
                <a16:creationId xmlns:a16="http://schemas.microsoft.com/office/drawing/2014/main" id="{1D71AC62-7731-9841-8939-6828791158CB}"/>
              </a:ext>
            </a:extLst>
          </p:cNvPr>
          <p:cNvSpPr>
            <a:spLocks noGrp="1"/>
          </p:cNvSpPr>
          <p:nvPr>
            <p:ph sz="half" idx="2"/>
          </p:nvPr>
        </p:nvSpPr>
        <p:spPr/>
        <p:txBody>
          <a:bodyPr/>
          <a:lstStyle/>
          <a:p>
            <a:pPr>
              <a:spcAft>
                <a:spcPts val="1000"/>
              </a:spcAft>
            </a:pPr>
            <a:r>
              <a:rPr lang="en-US" dirty="0"/>
              <a:t>Positive Externalities</a:t>
            </a:r>
          </a:p>
          <a:p>
            <a:pPr lvl="1">
              <a:spcAft>
                <a:spcPts val="1000"/>
              </a:spcAft>
            </a:pPr>
            <a:r>
              <a:rPr lang="en-US" dirty="0"/>
              <a:t>Education</a:t>
            </a:r>
          </a:p>
          <a:p>
            <a:pPr lvl="1">
              <a:spcAft>
                <a:spcPts val="1000"/>
              </a:spcAft>
            </a:pPr>
            <a:r>
              <a:rPr lang="en-US" dirty="0"/>
              <a:t>Growing apples</a:t>
            </a:r>
          </a:p>
          <a:p>
            <a:pPr lvl="1">
              <a:spcAft>
                <a:spcPts val="1000"/>
              </a:spcAft>
            </a:pPr>
            <a:r>
              <a:rPr lang="en-US" dirty="0"/>
              <a:t>Getting a vaccination</a:t>
            </a:r>
          </a:p>
          <a:p>
            <a:pPr lvl="1">
              <a:spcAft>
                <a:spcPts val="1000"/>
              </a:spcAft>
            </a:pPr>
            <a:r>
              <a:rPr lang="en-US" dirty="0"/>
              <a:t>Basic scientific research</a:t>
            </a:r>
          </a:p>
        </p:txBody>
      </p:sp>
      <p:sp>
        <p:nvSpPr>
          <p:cNvPr id="5" name="Slide Number Placeholder 4">
            <a:extLst>
              <a:ext uri="{FF2B5EF4-FFF2-40B4-BE49-F238E27FC236}">
                <a16:creationId xmlns:a16="http://schemas.microsoft.com/office/drawing/2014/main" id="{823A1F73-8A9D-B349-B1C3-015B12DA2FBF}"/>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22243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722D-8F19-524A-B0E5-AE9E303435DD}"/>
              </a:ext>
            </a:extLst>
          </p:cNvPr>
          <p:cNvSpPr>
            <a:spLocks noGrp="1"/>
          </p:cNvSpPr>
          <p:nvPr>
            <p:ph type="title"/>
          </p:nvPr>
        </p:nvSpPr>
        <p:spPr>
          <a:xfrm>
            <a:off x="901700" y="0"/>
            <a:ext cx="10515600" cy="1325563"/>
          </a:xfrm>
        </p:spPr>
        <p:txBody>
          <a:bodyPr/>
          <a:lstStyle/>
          <a:p>
            <a:r>
              <a:rPr lang="en-US" dirty="0">
                <a:solidFill>
                  <a:schemeClr val="bg1"/>
                </a:solidFill>
              </a:rPr>
              <a:t>Pig</a:t>
            </a:r>
            <a:r>
              <a:rPr lang="en-US" dirty="0"/>
              <a:t>ouvian Taxes</a:t>
            </a:r>
          </a:p>
        </p:txBody>
      </p:sp>
      <p:sp>
        <p:nvSpPr>
          <p:cNvPr id="3" name="Content Placeholder 2">
            <a:extLst>
              <a:ext uri="{FF2B5EF4-FFF2-40B4-BE49-F238E27FC236}">
                <a16:creationId xmlns:a16="http://schemas.microsoft.com/office/drawing/2014/main" id="{29B7617A-CAE5-A847-8D2C-89758426B76B}"/>
              </a:ext>
            </a:extLst>
          </p:cNvPr>
          <p:cNvSpPr>
            <a:spLocks noGrp="1"/>
          </p:cNvSpPr>
          <p:nvPr>
            <p:ph idx="1"/>
          </p:nvPr>
        </p:nvSpPr>
        <p:spPr>
          <a:xfrm>
            <a:off x="838200" y="938151"/>
            <a:ext cx="10515600" cy="4983917"/>
          </a:xfrm>
        </p:spPr>
        <p:txBody>
          <a:bodyPr/>
          <a:lstStyle/>
          <a:p>
            <a:r>
              <a:rPr lang="en-US" dirty="0"/>
              <a:t>Internalize negative externalities.</a:t>
            </a:r>
          </a:p>
          <a:p>
            <a:pPr lvl="1"/>
            <a:r>
              <a:rPr lang="en-US" dirty="0"/>
              <a:t>Make the buyers of the good that produces an externality pay for the externality.</a:t>
            </a:r>
          </a:p>
          <a:p>
            <a:pPr lvl="2"/>
            <a:r>
              <a:rPr lang="en-US" dirty="0"/>
              <a:t>Creates a market of sorts for the externality.</a:t>
            </a:r>
          </a:p>
          <a:p>
            <a:pPr lvl="3"/>
            <a:r>
              <a:rPr lang="en-US" dirty="0"/>
              <a:t>Government is the caretaker of clean air, for example.</a:t>
            </a:r>
          </a:p>
          <a:p>
            <a:pPr lvl="3"/>
            <a:r>
              <a:rPr lang="en-US" dirty="0"/>
              <a:t>Cigarette’s pollute the air, so smokers pay the government for the right to pollute the air.</a:t>
            </a:r>
          </a:p>
          <a:p>
            <a:pPr marL="1371600" lvl="3" indent="0">
              <a:buNone/>
            </a:pPr>
            <a:endParaRPr lang="en-US" dirty="0"/>
          </a:p>
          <a:p>
            <a:r>
              <a:rPr lang="en-US" dirty="0"/>
              <a:t>It does this by equalizing “marginal social cost (MSC)” with “marginal social benefit (MSB)”.</a:t>
            </a:r>
          </a:p>
          <a:p>
            <a:pPr lvl="1"/>
            <a:r>
              <a:rPr lang="en-US" dirty="0"/>
              <a:t>With no externality:  		MSB = MSC</a:t>
            </a:r>
          </a:p>
          <a:p>
            <a:pPr lvl="1"/>
            <a:r>
              <a:rPr lang="en-US" dirty="0"/>
              <a:t>With a negative externality: 	MSB &lt; MSC</a:t>
            </a:r>
          </a:p>
          <a:p>
            <a:pPr lvl="2"/>
            <a:r>
              <a:rPr lang="en-US" sz="2000" dirty="0"/>
              <a:t>My actions cost society more than I am paying to undertake them.</a:t>
            </a:r>
          </a:p>
        </p:txBody>
      </p:sp>
      <p:sp>
        <p:nvSpPr>
          <p:cNvPr id="4" name="Slide Number Placeholder 3">
            <a:extLst>
              <a:ext uri="{FF2B5EF4-FFF2-40B4-BE49-F238E27FC236}">
                <a16:creationId xmlns:a16="http://schemas.microsoft.com/office/drawing/2014/main" id="{18D7EC0F-552F-4A4B-9FF4-69641A4F6041}"/>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31267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89DA-4B88-EF48-BF6F-08E6851E0AFE}"/>
              </a:ext>
            </a:extLst>
          </p:cNvPr>
          <p:cNvSpPr>
            <a:spLocks noGrp="1"/>
          </p:cNvSpPr>
          <p:nvPr>
            <p:ph type="title"/>
          </p:nvPr>
        </p:nvSpPr>
        <p:spPr/>
        <p:txBody>
          <a:bodyPr/>
          <a:lstStyle/>
          <a:p>
            <a:r>
              <a:rPr lang="en-US" dirty="0">
                <a:solidFill>
                  <a:schemeClr val="bg1"/>
                </a:solidFill>
              </a:rPr>
              <a:t>Ma</a:t>
            </a:r>
            <a:r>
              <a:rPr lang="en-US" dirty="0"/>
              <a:t>rginal Social Cost and Social Benefit?</a:t>
            </a:r>
          </a:p>
        </p:txBody>
      </p:sp>
      <p:sp>
        <p:nvSpPr>
          <p:cNvPr id="3" name="Content Placeholder 2">
            <a:extLst>
              <a:ext uri="{FF2B5EF4-FFF2-40B4-BE49-F238E27FC236}">
                <a16:creationId xmlns:a16="http://schemas.microsoft.com/office/drawing/2014/main" id="{5D06E472-0846-704E-BC74-321AB1FB8371}"/>
              </a:ext>
            </a:extLst>
          </p:cNvPr>
          <p:cNvSpPr>
            <a:spLocks noGrp="1"/>
          </p:cNvSpPr>
          <p:nvPr>
            <p:ph idx="1"/>
          </p:nvPr>
        </p:nvSpPr>
        <p:spPr/>
        <p:txBody>
          <a:bodyPr>
            <a:normAutofit fontScale="92500" lnSpcReduction="20000"/>
          </a:bodyPr>
          <a:lstStyle/>
          <a:p>
            <a:r>
              <a:rPr lang="en-US" dirty="0"/>
              <a:t>Marginal: </a:t>
            </a:r>
            <a:r>
              <a:rPr lang="en-US" b="0" dirty="0"/>
              <a:t>refers to the costs and benefits of the last unit sold.</a:t>
            </a:r>
          </a:p>
          <a:p>
            <a:r>
              <a:rPr lang="en-US" dirty="0"/>
              <a:t>Marginal Cost (MC): </a:t>
            </a:r>
            <a:r>
              <a:rPr lang="en-US" b="0" dirty="0"/>
              <a:t>refers to the cost of making the last unit sold.</a:t>
            </a:r>
          </a:p>
          <a:p>
            <a:r>
              <a:rPr lang="en-US" dirty="0"/>
              <a:t>Marginal Benefit (MB): </a:t>
            </a:r>
            <a:r>
              <a:rPr lang="en-US" b="0" dirty="0"/>
              <a:t>refers to the value the consumer puts on buying the last unit.</a:t>
            </a:r>
          </a:p>
          <a:p>
            <a:endParaRPr lang="en-US" b="0" dirty="0"/>
          </a:p>
          <a:p>
            <a:r>
              <a:rPr lang="en-US" dirty="0"/>
              <a:t>Social cost: </a:t>
            </a:r>
            <a:r>
              <a:rPr lang="en-US" b="0" dirty="0"/>
              <a:t>the impact, in dollar terms, of consuming the last unit sold.</a:t>
            </a:r>
          </a:p>
          <a:p>
            <a:endParaRPr lang="en-US" b="0" dirty="0"/>
          </a:p>
          <a:p>
            <a:r>
              <a:rPr lang="en-US" b="0" dirty="0"/>
              <a:t>With a  negative externality:    </a:t>
            </a:r>
          </a:p>
          <a:p>
            <a:endParaRPr lang="en-US" b="0" dirty="0"/>
          </a:p>
          <a:p>
            <a:pPr lvl="2"/>
            <a:r>
              <a:rPr lang="en-US" b="0" dirty="0"/>
              <a:t>MSB = MB</a:t>
            </a:r>
          </a:p>
          <a:p>
            <a:pPr lvl="2"/>
            <a:r>
              <a:rPr lang="en-US" b="0" dirty="0"/>
              <a:t>MSC = MC + Social cost</a:t>
            </a:r>
          </a:p>
        </p:txBody>
      </p:sp>
      <p:sp>
        <p:nvSpPr>
          <p:cNvPr id="4" name="Slide Number Placeholder 3">
            <a:extLst>
              <a:ext uri="{FF2B5EF4-FFF2-40B4-BE49-F238E27FC236}">
                <a16:creationId xmlns:a16="http://schemas.microsoft.com/office/drawing/2014/main" id="{CD83F352-5187-4E48-8B50-2B12EB22F1D7}"/>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20317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DEE7-5D12-0441-B058-1CC8F117708D}"/>
              </a:ext>
            </a:extLst>
          </p:cNvPr>
          <p:cNvSpPr>
            <a:spLocks noGrp="1"/>
          </p:cNvSpPr>
          <p:nvPr>
            <p:ph type="title"/>
          </p:nvPr>
        </p:nvSpPr>
        <p:spPr>
          <a:xfrm>
            <a:off x="939800" y="0"/>
            <a:ext cx="10515600" cy="1325563"/>
          </a:xfrm>
        </p:spPr>
        <p:txBody>
          <a:bodyPr/>
          <a:lstStyle/>
          <a:p>
            <a:r>
              <a:rPr lang="en-US" dirty="0">
                <a:solidFill>
                  <a:schemeClr val="bg1"/>
                </a:solidFill>
              </a:rPr>
              <a:t>Ho</a:t>
            </a:r>
            <a:r>
              <a:rPr lang="en-US" dirty="0"/>
              <a:t>w Does A Pigouvian Tax Work?</a:t>
            </a:r>
          </a:p>
        </p:txBody>
      </p:sp>
      <p:sp>
        <p:nvSpPr>
          <p:cNvPr id="4" name="Slide Number Placeholder 3">
            <a:extLst>
              <a:ext uri="{FF2B5EF4-FFF2-40B4-BE49-F238E27FC236}">
                <a16:creationId xmlns:a16="http://schemas.microsoft.com/office/drawing/2014/main" id="{4C912341-9190-8F49-AA9B-67BE1D4EBAAD}"/>
              </a:ext>
            </a:extLst>
          </p:cNvPr>
          <p:cNvSpPr>
            <a:spLocks noGrp="1"/>
          </p:cNvSpPr>
          <p:nvPr>
            <p:ph type="sldNum" sz="quarter" idx="12"/>
          </p:nvPr>
        </p:nvSpPr>
        <p:spPr/>
        <p:txBody>
          <a:bodyPr/>
          <a:lstStyle/>
          <a:p>
            <a:fld id="{D9F085D5-EC86-4F6A-B501-C1359CB39116}" type="slidenum">
              <a:rPr lang="en-GB" smtClean="0"/>
              <a:t>48</a:t>
            </a:fld>
            <a:endParaRPr lang="en-GB"/>
          </a:p>
        </p:txBody>
      </p:sp>
      <p:cxnSp>
        <p:nvCxnSpPr>
          <p:cNvPr id="6" name="Straight Connector 5">
            <a:extLst>
              <a:ext uri="{FF2B5EF4-FFF2-40B4-BE49-F238E27FC236}">
                <a16:creationId xmlns:a16="http://schemas.microsoft.com/office/drawing/2014/main" id="{8E5FB598-D064-4D43-B9CE-A92B0D66CCB6}"/>
              </a:ext>
            </a:extLst>
          </p:cNvPr>
          <p:cNvCxnSpPr>
            <a:cxnSpLocks/>
          </p:cNvCxnSpPr>
          <p:nvPr/>
        </p:nvCxnSpPr>
        <p:spPr>
          <a:xfrm>
            <a:off x="2476500" y="1592502"/>
            <a:ext cx="0" cy="37251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0F2B7D-1AE4-1A4D-8712-BF81FE4D33F9}"/>
              </a:ext>
            </a:extLst>
          </p:cNvPr>
          <p:cNvCxnSpPr>
            <a:cxnSpLocks/>
          </p:cNvCxnSpPr>
          <p:nvPr/>
        </p:nvCxnSpPr>
        <p:spPr>
          <a:xfrm flipH="1">
            <a:off x="2454728" y="5295900"/>
            <a:ext cx="46863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AEE6C0-DBD5-C84B-8076-9606DD2110EB}"/>
              </a:ext>
            </a:extLst>
          </p:cNvPr>
          <p:cNvSpPr txBox="1"/>
          <p:nvPr/>
        </p:nvSpPr>
        <p:spPr>
          <a:xfrm>
            <a:off x="1725386" y="1570730"/>
            <a:ext cx="649537" cy="369332"/>
          </a:xfrm>
          <a:prstGeom prst="rect">
            <a:avLst/>
          </a:prstGeom>
          <a:noFill/>
        </p:spPr>
        <p:txBody>
          <a:bodyPr wrap="none" rtlCol="0">
            <a:spAutoFit/>
          </a:bodyPr>
          <a:lstStyle/>
          <a:p>
            <a:r>
              <a:rPr lang="en-US" dirty="0"/>
              <a:t>Price</a:t>
            </a:r>
          </a:p>
        </p:txBody>
      </p:sp>
      <p:sp>
        <p:nvSpPr>
          <p:cNvPr id="11" name="TextBox 10">
            <a:extLst>
              <a:ext uri="{FF2B5EF4-FFF2-40B4-BE49-F238E27FC236}">
                <a16:creationId xmlns:a16="http://schemas.microsoft.com/office/drawing/2014/main" id="{7A5616F3-5CEF-F141-991F-661B9298E532}"/>
              </a:ext>
            </a:extLst>
          </p:cNvPr>
          <p:cNvSpPr txBox="1"/>
          <p:nvPr/>
        </p:nvSpPr>
        <p:spPr>
          <a:xfrm>
            <a:off x="6616700" y="5349496"/>
            <a:ext cx="1003288" cy="369332"/>
          </a:xfrm>
          <a:prstGeom prst="rect">
            <a:avLst/>
          </a:prstGeom>
          <a:noFill/>
        </p:spPr>
        <p:txBody>
          <a:bodyPr wrap="none" rtlCol="0">
            <a:spAutoFit/>
          </a:bodyPr>
          <a:lstStyle/>
          <a:p>
            <a:r>
              <a:rPr lang="en-US" dirty="0"/>
              <a:t>Quantity</a:t>
            </a:r>
          </a:p>
        </p:txBody>
      </p:sp>
      <p:cxnSp>
        <p:nvCxnSpPr>
          <p:cNvPr id="12" name="Straight Connector 11">
            <a:extLst>
              <a:ext uri="{FF2B5EF4-FFF2-40B4-BE49-F238E27FC236}">
                <a16:creationId xmlns:a16="http://schemas.microsoft.com/office/drawing/2014/main" id="{C03B4098-5873-0C49-AD18-BBC07E40A500}"/>
              </a:ext>
            </a:extLst>
          </p:cNvPr>
          <p:cNvCxnSpPr>
            <a:cxnSpLocks/>
          </p:cNvCxnSpPr>
          <p:nvPr/>
        </p:nvCxnSpPr>
        <p:spPr>
          <a:xfrm flipH="1">
            <a:off x="2889250" y="2311400"/>
            <a:ext cx="3860800" cy="254000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2C4075E-8978-354F-91EF-14E8CF7470D8}"/>
              </a:ext>
            </a:extLst>
          </p:cNvPr>
          <p:cNvSpPr txBox="1"/>
          <p:nvPr/>
        </p:nvSpPr>
        <p:spPr>
          <a:xfrm>
            <a:off x="6781413" y="1984038"/>
            <a:ext cx="813043" cy="646331"/>
          </a:xfrm>
          <a:prstGeom prst="rect">
            <a:avLst/>
          </a:prstGeom>
          <a:noFill/>
        </p:spPr>
        <p:txBody>
          <a:bodyPr wrap="none" rtlCol="0">
            <a:spAutoFit/>
          </a:bodyPr>
          <a:lstStyle/>
          <a:p>
            <a:pPr algn="ctr"/>
            <a:r>
              <a:rPr lang="en-US" dirty="0"/>
              <a:t>Supply</a:t>
            </a:r>
          </a:p>
          <a:p>
            <a:pPr algn="ctr"/>
            <a:r>
              <a:rPr lang="en-US" dirty="0"/>
              <a:t>=MC</a:t>
            </a:r>
          </a:p>
        </p:txBody>
      </p:sp>
      <p:cxnSp>
        <p:nvCxnSpPr>
          <p:cNvPr id="15" name="Straight Connector 14">
            <a:extLst>
              <a:ext uri="{FF2B5EF4-FFF2-40B4-BE49-F238E27FC236}">
                <a16:creationId xmlns:a16="http://schemas.microsoft.com/office/drawing/2014/main" id="{FDCAF689-D4FE-504C-807D-612F034A7C81}"/>
              </a:ext>
            </a:extLst>
          </p:cNvPr>
          <p:cNvCxnSpPr>
            <a:cxnSpLocks/>
          </p:cNvCxnSpPr>
          <p:nvPr/>
        </p:nvCxnSpPr>
        <p:spPr>
          <a:xfrm>
            <a:off x="3289300" y="2197100"/>
            <a:ext cx="3505200" cy="265430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DB6182-6E58-E143-9620-0F851F1D474C}"/>
              </a:ext>
            </a:extLst>
          </p:cNvPr>
          <p:cNvSpPr txBox="1"/>
          <p:nvPr/>
        </p:nvSpPr>
        <p:spPr>
          <a:xfrm>
            <a:off x="6723445" y="4488759"/>
            <a:ext cx="1092449" cy="646331"/>
          </a:xfrm>
          <a:prstGeom prst="rect">
            <a:avLst/>
          </a:prstGeom>
          <a:noFill/>
        </p:spPr>
        <p:txBody>
          <a:bodyPr wrap="square" rtlCol="0">
            <a:spAutoFit/>
          </a:bodyPr>
          <a:lstStyle/>
          <a:p>
            <a:pPr algn="ctr"/>
            <a:r>
              <a:rPr lang="en-US" dirty="0"/>
              <a:t>Demand</a:t>
            </a:r>
          </a:p>
          <a:p>
            <a:pPr algn="ctr"/>
            <a:r>
              <a:rPr lang="en-US" dirty="0"/>
              <a:t>=MB</a:t>
            </a:r>
          </a:p>
        </p:txBody>
      </p:sp>
      <p:sp>
        <p:nvSpPr>
          <p:cNvPr id="22" name="TextBox 21">
            <a:extLst>
              <a:ext uri="{FF2B5EF4-FFF2-40B4-BE49-F238E27FC236}">
                <a16:creationId xmlns:a16="http://schemas.microsoft.com/office/drawing/2014/main" id="{61650A1D-3FA4-6C49-9BC4-BED6AAD12E98}"/>
              </a:ext>
            </a:extLst>
          </p:cNvPr>
          <p:cNvSpPr txBox="1"/>
          <p:nvPr/>
        </p:nvSpPr>
        <p:spPr>
          <a:xfrm>
            <a:off x="4394203" y="1449149"/>
            <a:ext cx="1295394" cy="461665"/>
          </a:xfrm>
          <a:prstGeom prst="rect">
            <a:avLst/>
          </a:prstGeom>
          <a:noFill/>
        </p:spPr>
        <p:txBody>
          <a:bodyPr wrap="square" rtlCol="0">
            <a:spAutoFit/>
          </a:bodyPr>
          <a:lstStyle/>
          <a:p>
            <a:pPr algn="ctr"/>
            <a:r>
              <a:rPr lang="en-US" sz="2400" b="1" dirty="0"/>
              <a:t>Oranges</a:t>
            </a:r>
          </a:p>
        </p:txBody>
      </p:sp>
      <p:cxnSp>
        <p:nvCxnSpPr>
          <p:cNvPr id="24" name="Straight Connector 23">
            <a:extLst>
              <a:ext uri="{FF2B5EF4-FFF2-40B4-BE49-F238E27FC236}">
                <a16:creationId xmlns:a16="http://schemas.microsoft.com/office/drawing/2014/main" id="{4DBBC278-B0DC-4946-9D6B-832638484004}"/>
              </a:ext>
            </a:extLst>
          </p:cNvPr>
          <p:cNvCxnSpPr>
            <a:cxnSpLocks/>
          </p:cNvCxnSpPr>
          <p:nvPr/>
        </p:nvCxnSpPr>
        <p:spPr>
          <a:xfrm flipH="1">
            <a:off x="2476500" y="3483864"/>
            <a:ext cx="250149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07BB5C-FEFA-D24F-BD15-D022C79C11E9}"/>
              </a:ext>
            </a:extLst>
          </p:cNvPr>
          <p:cNvCxnSpPr>
            <a:cxnSpLocks/>
          </p:cNvCxnSpPr>
          <p:nvPr/>
        </p:nvCxnSpPr>
        <p:spPr>
          <a:xfrm flipV="1">
            <a:off x="4977994" y="3480816"/>
            <a:ext cx="0" cy="1815084"/>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936242F-B271-784E-969B-9A48537CF735}"/>
              </a:ext>
            </a:extLst>
          </p:cNvPr>
          <p:cNvSpPr txBox="1"/>
          <p:nvPr/>
        </p:nvSpPr>
        <p:spPr>
          <a:xfrm>
            <a:off x="726854" y="3270421"/>
            <a:ext cx="1547540" cy="338554"/>
          </a:xfrm>
          <a:prstGeom prst="rect">
            <a:avLst/>
          </a:prstGeom>
          <a:noFill/>
        </p:spPr>
        <p:txBody>
          <a:bodyPr wrap="none" rtlCol="0">
            <a:spAutoFit/>
          </a:bodyPr>
          <a:lstStyle/>
          <a:p>
            <a:r>
              <a:rPr lang="en-US" sz="1600" dirty="0"/>
              <a:t>Market Price = P</a:t>
            </a:r>
          </a:p>
        </p:txBody>
      </p:sp>
      <p:sp>
        <p:nvSpPr>
          <p:cNvPr id="29" name="TextBox 28">
            <a:extLst>
              <a:ext uri="{FF2B5EF4-FFF2-40B4-BE49-F238E27FC236}">
                <a16:creationId xmlns:a16="http://schemas.microsoft.com/office/drawing/2014/main" id="{D4B11E39-EAF0-584B-AAC0-EEEC6F13157D}"/>
              </a:ext>
            </a:extLst>
          </p:cNvPr>
          <p:cNvSpPr txBox="1"/>
          <p:nvPr/>
        </p:nvSpPr>
        <p:spPr>
          <a:xfrm>
            <a:off x="4235510" y="5349496"/>
            <a:ext cx="1454087" cy="338554"/>
          </a:xfrm>
          <a:prstGeom prst="rect">
            <a:avLst/>
          </a:prstGeom>
          <a:noFill/>
        </p:spPr>
        <p:txBody>
          <a:bodyPr wrap="square" rtlCol="0">
            <a:spAutoFit/>
          </a:bodyPr>
          <a:lstStyle/>
          <a:p>
            <a:pPr algn="ctr"/>
            <a:r>
              <a:rPr lang="en-US" sz="1600" b="1" dirty="0">
                <a:solidFill>
                  <a:schemeClr val="accent1"/>
                </a:solidFill>
              </a:rPr>
              <a:t>Number Sold</a:t>
            </a:r>
          </a:p>
        </p:txBody>
      </p:sp>
      <p:sp>
        <p:nvSpPr>
          <p:cNvPr id="31" name="TextBox 30">
            <a:extLst>
              <a:ext uri="{FF2B5EF4-FFF2-40B4-BE49-F238E27FC236}">
                <a16:creationId xmlns:a16="http://schemas.microsoft.com/office/drawing/2014/main" id="{139B5C76-8A7D-1A4A-A00B-F83D17CE710B}"/>
              </a:ext>
            </a:extLst>
          </p:cNvPr>
          <p:cNvSpPr txBox="1"/>
          <p:nvPr/>
        </p:nvSpPr>
        <p:spPr>
          <a:xfrm>
            <a:off x="8483194" y="4764721"/>
            <a:ext cx="2643820" cy="954107"/>
          </a:xfrm>
          <a:prstGeom prst="rect">
            <a:avLst/>
          </a:prstGeom>
          <a:noFill/>
        </p:spPr>
        <p:txBody>
          <a:bodyPr wrap="square" rtlCol="0">
            <a:spAutoFit/>
          </a:bodyPr>
          <a:lstStyle/>
          <a:p>
            <a:pPr algn="ctr"/>
            <a:r>
              <a:rPr lang="en-US" sz="2800" b="1" dirty="0"/>
              <a:t>No Pigouvian tax is necessary.</a:t>
            </a:r>
          </a:p>
        </p:txBody>
      </p:sp>
      <p:sp>
        <p:nvSpPr>
          <p:cNvPr id="32" name="TextBox 31">
            <a:extLst>
              <a:ext uri="{FF2B5EF4-FFF2-40B4-BE49-F238E27FC236}">
                <a16:creationId xmlns:a16="http://schemas.microsoft.com/office/drawing/2014/main" id="{7D3B6A4F-8C61-5A4D-8F9A-89E3412F25DC}"/>
              </a:ext>
            </a:extLst>
          </p:cNvPr>
          <p:cNvSpPr txBox="1"/>
          <p:nvPr/>
        </p:nvSpPr>
        <p:spPr>
          <a:xfrm>
            <a:off x="8483194" y="1104864"/>
            <a:ext cx="2533149" cy="954107"/>
          </a:xfrm>
          <a:prstGeom prst="rect">
            <a:avLst/>
          </a:prstGeom>
          <a:noFill/>
        </p:spPr>
        <p:txBody>
          <a:bodyPr wrap="square" rtlCol="0">
            <a:spAutoFit/>
          </a:bodyPr>
          <a:lstStyle/>
          <a:p>
            <a:r>
              <a:rPr lang="en-US" sz="2800" dirty="0"/>
              <a:t>A market with no externalities.</a:t>
            </a:r>
          </a:p>
        </p:txBody>
      </p:sp>
      <p:sp>
        <p:nvSpPr>
          <p:cNvPr id="33" name="TextBox 32">
            <a:extLst>
              <a:ext uri="{FF2B5EF4-FFF2-40B4-BE49-F238E27FC236}">
                <a16:creationId xmlns:a16="http://schemas.microsoft.com/office/drawing/2014/main" id="{6EA30C03-A477-F34F-AAB8-9329E4501E84}"/>
              </a:ext>
            </a:extLst>
          </p:cNvPr>
          <p:cNvSpPr txBox="1"/>
          <p:nvPr/>
        </p:nvSpPr>
        <p:spPr>
          <a:xfrm>
            <a:off x="8977085" y="2628900"/>
            <a:ext cx="1152880" cy="369332"/>
          </a:xfrm>
          <a:prstGeom prst="rect">
            <a:avLst/>
          </a:prstGeom>
          <a:noFill/>
        </p:spPr>
        <p:txBody>
          <a:bodyPr wrap="none" rtlCol="0">
            <a:spAutoFit/>
          </a:bodyPr>
          <a:lstStyle/>
          <a:p>
            <a:r>
              <a:rPr lang="en-US" dirty="0"/>
              <a:t>MSC = MC</a:t>
            </a:r>
          </a:p>
        </p:txBody>
      </p:sp>
      <p:sp>
        <p:nvSpPr>
          <p:cNvPr id="34" name="TextBox 33">
            <a:extLst>
              <a:ext uri="{FF2B5EF4-FFF2-40B4-BE49-F238E27FC236}">
                <a16:creationId xmlns:a16="http://schemas.microsoft.com/office/drawing/2014/main" id="{388BA420-BD3A-9D46-AF07-44127DE9B4D7}"/>
              </a:ext>
            </a:extLst>
          </p:cNvPr>
          <p:cNvSpPr txBox="1"/>
          <p:nvPr/>
        </p:nvSpPr>
        <p:spPr>
          <a:xfrm>
            <a:off x="8977085" y="2941399"/>
            <a:ext cx="1156086" cy="369332"/>
          </a:xfrm>
          <a:prstGeom prst="rect">
            <a:avLst/>
          </a:prstGeom>
          <a:noFill/>
        </p:spPr>
        <p:txBody>
          <a:bodyPr wrap="none" rtlCol="0">
            <a:spAutoFit/>
          </a:bodyPr>
          <a:lstStyle/>
          <a:p>
            <a:r>
              <a:rPr lang="en-US" dirty="0"/>
              <a:t>MSB = MB</a:t>
            </a:r>
          </a:p>
        </p:txBody>
      </p:sp>
      <p:sp>
        <p:nvSpPr>
          <p:cNvPr id="35" name="TextBox 34">
            <a:extLst>
              <a:ext uri="{FF2B5EF4-FFF2-40B4-BE49-F238E27FC236}">
                <a16:creationId xmlns:a16="http://schemas.microsoft.com/office/drawing/2014/main" id="{034C4306-4A35-2843-A554-B4CD99068EBF}"/>
              </a:ext>
            </a:extLst>
          </p:cNvPr>
          <p:cNvSpPr txBox="1"/>
          <p:nvPr/>
        </p:nvSpPr>
        <p:spPr>
          <a:xfrm>
            <a:off x="8977085" y="3396734"/>
            <a:ext cx="1260281" cy="369332"/>
          </a:xfrm>
          <a:prstGeom prst="rect">
            <a:avLst/>
          </a:prstGeom>
          <a:noFill/>
        </p:spPr>
        <p:txBody>
          <a:bodyPr wrap="none" rtlCol="0">
            <a:spAutoFit/>
          </a:bodyPr>
          <a:lstStyle/>
          <a:p>
            <a:r>
              <a:rPr lang="en-US" dirty="0"/>
              <a:t>MSB = MSC</a:t>
            </a:r>
          </a:p>
        </p:txBody>
      </p:sp>
      <p:sp>
        <p:nvSpPr>
          <p:cNvPr id="36" name="TextBox 35">
            <a:extLst>
              <a:ext uri="{FF2B5EF4-FFF2-40B4-BE49-F238E27FC236}">
                <a16:creationId xmlns:a16="http://schemas.microsoft.com/office/drawing/2014/main" id="{39B4FDC4-B780-6D45-AA13-0558B6E99B58}"/>
              </a:ext>
            </a:extLst>
          </p:cNvPr>
          <p:cNvSpPr txBox="1"/>
          <p:nvPr/>
        </p:nvSpPr>
        <p:spPr>
          <a:xfrm>
            <a:off x="7338018" y="2259568"/>
            <a:ext cx="726481" cy="369332"/>
          </a:xfrm>
          <a:prstGeom prst="rect">
            <a:avLst/>
          </a:prstGeom>
          <a:noFill/>
        </p:spPr>
        <p:txBody>
          <a:bodyPr wrap="none" rtlCol="0">
            <a:spAutoFit/>
          </a:bodyPr>
          <a:lstStyle/>
          <a:p>
            <a:r>
              <a:rPr lang="en-US" dirty="0"/>
              <a:t>=MSC</a:t>
            </a:r>
          </a:p>
        </p:txBody>
      </p:sp>
      <p:sp>
        <p:nvSpPr>
          <p:cNvPr id="37" name="TextBox 36">
            <a:extLst>
              <a:ext uri="{FF2B5EF4-FFF2-40B4-BE49-F238E27FC236}">
                <a16:creationId xmlns:a16="http://schemas.microsoft.com/office/drawing/2014/main" id="{65B508AC-FBBD-F248-81B3-EB5C74886A48}"/>
              </a:ext>
            </a:extLst>
          </p:cNvPr>
          <p:cNvSpPr txBox="1"/>
          <p:nvPr/>
        </p:nvSpPr>
        <p:spPr>
          <a:xfrm>
            <a:off x="7430379" y="4757665"/>
            <a:ext cx="728084" cy="369332"/>
          </a:xfrm>
          <a:prstGeom prst="rect">
            <a:avLst/>
          </a:prstGeom>
          <a:noFill/>
        </p:spPr>
        <p:txBody>
          <a:bodyPr wrap="none" rtlCol="0">
            <a:spAutoFit/>
          </a:bodyPr>
          <a:lstStyle/>
          <a:p>
            <a:r>
              <a:rPr lang="en-US" dirty="0"/>
              <a:t>=MSB</a:t>
            </a:r>
          </a:p>
        </p:txBody>
      </p:sp>
      <p:sp>
        <p:nvSpPr>
          <p:cNvPr id="3" name="TextBox 2">
            <a:extLst>
              <a:ext uri="{FF2B5EF4-FFF2-40B4-BE49-F238E27FC236}">
                <a16:creationId xmlns:a16="http://schemas.microsoft.com/office/drawing/2014/main" id="{6916055B-BB76-1541-B657-CEA72C262152}"/>
              </a:ext>
            </a:extLst>
          </p:cNvPr>
          <p:cNvSpPr txBox="1"/>
          <p:nvPr/>
        </p:nvSpPr>
        <p:spPr>
          <a:xfrm>
            <a:off x="5694228" y="3154918"/>
            <a:ext cx="1156085" cy="738664"/>
          </a:xfrm>
          <a:prstGeom prst="rect">
            <a:avLst/>
          </a:prstGeom>
          <a:noFill/>
        </p:spPr>
        <p:txBody>
          <a:bodyPr wrap="square" rtlCol="0">
            <a:spAutoFit/>
          </a:bodyPr>
          <a:lstStyle/>
          <a:p>
            <a:r>
              <a:rPr lang="en-US" sz="1400" dirty="0"/>
              <a:t>Economically Efficient</a:t>
            </a:r>
          </a:p>
          <a:p>
            <a:r>
              <a:rPr lang="en-US" sz="1400" dirty="0"/>
              <a:t>Equilibrium</a:t>
            </a:r>
          </a:p>
        </p:txBody>
      </p:sp>
      <p:cxnSp>
        <p:nvCxnSpPr>
          <p:cNvPr id="7" name="Straight Connector 6">
            <a:extLst>
              <a:ext uri="{FF2B5EF4-FFF2-40B4-BE49-F238E27FC236}">
                <a16:creationId xmlns:a16="http://schemas.microsoft.com/office/drawing/2014/main" id="{E99E8DB0-78DB-EF4D-ACE5-FE2668EE1B4B}"/>
              </a:ext>
            </a:extLst>
          </p:cNvPr>
          <p:cNvCxnSpPr/>
          <p:nvPr/>
        </p:nvCxnSpPr>
        <p:spPr>
          <a:xfrm flipH="1">
            <a:off x="5203375" y="3480816"/>
            <a:ext cx="468085" cy="0"/>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23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P spid="22" grpId="0"/>
      <p:bldP spid="28" grpId="0"/>
      <p:bldP spid="29" grpId="0"/>
      <p:bldP spid="31" grpId="0"/>
      <p:bldP spid="32" grpId="0"/>
      <p:bldP spid="33" grpId="0"/>
      <p:bldP spid="34" grpId="0"/>
      <p:bldP spid="35" grpId="0"/>
      <p:bldP spid="36" grpId="0"/>
      <p:bldP spid="37"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DEE7-5D12-0441-B058-1CC8F117708D}"/>
              </a:ext>
            </a:extLst>
          </p:cNvPr>
          <p:cNvSpPr>
            <a:spLocks noGrp="1"/>
          </p:cNvSpPr>
          <p:nvPr>
            <p:ph type="title"/>
          </p:nvPr>
        </p:nvSpPr>
        <p:spPr>
          <a:xfrm>
            <a:off x="939800" y="0"/>
            <a:ext cx="10515600" cy="1325563"/>
          </a:xfrm>
        </p:spPr>
        <p:txBody>
          <a:bodyPr/>
          <a:lstStyle/>
          <a:p>
            <a:r>
              <a:rPr lang="en-US" dirty="0">
                <a:solidFill>
                  <a:schemeClr val="bg1"/>
                </a:solidFill>
              </a:rPr>
              <a:t>Ho</a:t>
            </a:r>
            <a:r>
              <a:rPr lang="en-US" dirty="0"/>
              <a:t>w Does A Pigouvian Tax Work?</a:t>
            </a:r>
          </a:p>
        </p:txBody>
      </p:sp>
      <p:sp>
        <p:nvSpPr>
          <p:cNvPr id="4" name="Slide Number Placeholder 3">
            <a:extLst>
              <a:ext uri="{FF2B5EF4-FFF2-40B4-BE49-F238E27FC236}">
                <a16:creationId xmlns:a16="http://schemas.microsoft.com/office/drawing/2014/main" id="{4C912341-9190-8F49-AA9B-67BE1D4EBAAD}"/>
              </a:ext>
            </a:extLst>
          </p:cNvPr>
          <p:cNvSpPr>
            <a:spLocks noGrp="1"/>
          </p:cNvSpPr>
          <p:nvPr>
            <p:ph type="sldNum" sz="quarter" idx="12"/>
          </p:nvPr>
        </p:nvSpPr>
        <p:spPr/>
        <p:txBody>
          <a:bodyPr/>
          <a:lstStyle/>
          <a:p>
            <a:fld id="{D9F085D5-EC86-4F6A-B501-C1359CB39116}" type="slidenum">
              <a:rPr lang="en-GB" smtClean="0"/>
              <a:t>49</a:t>
            </a:fld>
            <a:endParaRPr lang="en-GB"/>
          </a:p>
        </p:txBody>
      </p:sp>
      <p:cxnSp>
        <p:nvCxnSpPr>
          <p:cNvPr id="6" name="Straight Connector 5">
            <a:extLst>
              <a:ext uri="{FF2B5EF4-FFF2-40B4-BE49-F238E27FC236}">
                <a16:creationId xmlns:a16="http://schemas.microsoft.com/office/drawing/2014/main" id="{8E5FB598-D064-4D43-B9CE-A92B0D66CCB6}"/>
              </a:ext>
            </a:extLst>
          </p:cNvPr>
          <p:cNvCxnSpPr>
            <a:cxnSpLocks/>
          </p:cNvCxnSpPr>
          <p:nvPr/>
        </p:nvCxnSpPr>
        <p:spPr>
          <a:xfrm>
            <a:off x="2476500" y="1592502"/>
            <a:ext cx="0" cy="37251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0F2B7D-1AE4-1A4D-8712-BF81FE4D33F9}"/>
              </a:ext>
            </a:extLst>
          </p:cNvPr>
          <p:cNvCxnSpPr>
            <a:cxnSpLocks/>
          </p:cNvCxnSpPr>
          <p:nvPr/>
        </p:nvCxnSpPr>
        <p:spPr>
          <a:xfrm flipH="1">
            <a:off x="2454728" y="5295900"/>
            <a:ext cx="46863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AEE6C0-DBD5-C84B-8076-9606DD2110EB}"/>
              </a:ext>
            </a:extLst>
          </p:cNvPr>
          <p:cNvSpPr txBox="1"/>
          <p:nvPr/>
        </p:nvSpPr>
        <p:spPr>
          <a:xfrm>
            <a:off x="1725386" y="1570730"/>
            <a:ext cx="649537" cy="369332"/>
          </a:xfrm>
          <a:prstGeom prst="rect">
            <a:avLst/>
          </a:prstGeom>
          <a:noFill/>
        </p:spPr>
        <p:txBody>
          <a:bodyPr wrap="none" rtlCol="0">
            <a:spAutoFit/>
          </a:bodyPr>
          <a:lstStyle/>
          <a:p>
            <a:r>
              <a:rPr lang="en-US" dirty="0"/>
              <a:t>Price</a:t>
            </a:r>
          </a:p>
        </p:txBody>
      </p:sp>
      <p:sp>
        <p:nvSpPr>
          <p:cNvPr id="11" name="TextBox 10">
            <a:extLst>
              <a:ext uri="{FF2B5EF4-FFF2-40B4-BE49-F238E27FC236}">
                <a16:creationId xmlns:a16="http://schemas.microsoft.com/office/drawing/2014/main" id="{7A5616F3-5CEF-F141-991F-661B9298E532}"/>
              </a:ext>
            </a:extLst>
          </p:cNvPr>
          <p:cNvSpPr txBox="1"/>
          <p:nvPr/>
        </p:nvSpPr>
        <p:spPr>
          <a:xfrm>
            <a:off x="6616700" y="5349496"/>
            <a:ext cx="1003288" cy="369332"/>
          </a:xfrm>
          <a:prstGeom prst="rect">
            <a:avLst/>
          </a:prstGeom>
          <a:noFill/>
        </p:spPr>
        <p:txBody>
          <a:bodyPr wrap="none" rtlCol="0">
            <a:spAutoFit/>
          </a:bodyPr>
          <a:lstStyle/>
          <a:p>
            <a:r>
              <a:rPr lang="en-US" dirty="0"/>
              <a:t>Quantity</a:t>
            </a:r>
          </a:p>
        </p:txBody>
      </p:sp>
      <p:cxnSp>
        <p:nvCxnSpPr>
          <p:cNvPr id="12" name="Straight Connector 11">
            <a:extLst>
              <a:ext uri="{FF2B5EF4-FFF2-40B4-BE49-F238E27FC236}">
                <a16:creationId xmlns:a16="http://schemas.microsoft.com/office/drawing/2014/main" id="{C03B4098-5873-0C49-AD18-BBC07E40A500}"/>
              </a:ext>
            </a:extLst>
          </p:cNvPr>
          <p:cNvCxnSpPr>
            <a:cxnSpLocks/>
          </p:cNvCxnSpPr>
          <p:nvPr/>
        </p:nvCxnSpPr>
        <p:spPr>
          <a:xfrm flipH="1">
            <a:off x="2889250" y="2311400"/>
            <a:ext cx="3860800" cy="254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DCAF689-D4FE-504C-807D-612F034A7C81}"/>
              </a:ext>
            </a:extLst>
          </p:cNvPr>
          <p:cNvCxnSpPr>
            <a:cxnSpLocks/>
          </p:cNvCxnSpPr>
          <p:nvPr/>
        </p:nvCxnSpPr>
        <p:spPr>
          <a:xfrm>
            <a:off x="3289300" y="2197100"/>
            <a:ext cx="3505200" cy="265430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1650A1D-3FA4-6C49-9BC4-BED6AAD12E98}"/>
              </a:ext>
            </a:extLst>
          </p:cNvPr>
          <p:cNvSpPr txBox="1"/>
          <p:nvPr/>
        </p:nvSpPr>
        <p:spPr>
          <a:xfrm>
            <a:off x="4026245" y="1435951"/>
            <a:ext cx="1451423" cy="461665"/>
          </a:xfrm>
          <a:prstGeom prst="rect">
            <a:avLst/>
          </a:prstGeom>
          <a:noFill/>
        </p:spPr>
        <p:txBody>
          <a:bodyPr wrap="square" rtlCol="0">
            <a:spAutoFit/>
          </a:bodyPr>
          <a:lstStyle/>
          <a:p>
            <a:pPr algn="ctr"/>
            <a:r>
              <a:rPr lang="en-US" sz="2400" b="1" dirty="0"/>
              <a:t>Cigarettes</a:t>
            </a:r>
          </a:p>
        </p:txBody>
      </p:sp>
      <p:cxnSp>
        <p:nvCxnSpPr>
          <p:cNvPr id="24" name="Straight Connector 23">
            <a:extLst>
              <a:ext uri="{FF2B5EF4-FFF2-40B4-BE49-F238E27FC236}">
                <a16:creationId xmlns:a16="http://schemas.microsoft.com/office/drawing/2014/main" id="{4DBBC278-B0DC-4946-9D6B-832638484004}"/>
              </a:ext>
            </a:extLst>
          </p:cNvPr>
          <p:cNvCxnSpPr>
            <a:cxnSpLocks/>
          </p:cNvCxnSpPr>
          <p:nvPr/>
        </p:nvCxnSpPr>
        <p:spPr>
          <a:xfrm flipH="1">
            <a:off x="2476500" y="3483864"/>
            <a:ext cx="250149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07BB5C-FEFA-D24F-BD15-D022C79C11E9}"/>
              </a:ext>
            </a:extLst>
          </p:cNvPr>
          <p:cNvCxnSpPr>
            <a:cxnSpLocks/>
          </p:cNvCxnSpPr>
          <p:nvPr/>
        </p:nvCxnSpPr>
        <p:spPr>
          <a:xfrm flipV="1">
            <a:off x="4977994" y="3480816"/>
            <a:ext cx="0" cy="1815084"/>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936242F-B271-784E-969B-9A48537CF735}"/>
              </a:ext>
            </a:extLst>
          </p:cNvPr>
          <p:cNvSpPr txBox="1"/>
          <p:nvPr/>
        </p:nvSpPr>
        <p:spPr>
          <a:xfrm>
            <a:off x="1936574" y="3259723"/>
            <a:ext cx="290464" cy="338554"/>
          </a:xfrm>
          <a:prstGeom prst="rect">
            <a:avLst/>
          </a:prstGeom>
          <a:noFill/>
        </p:spPr>
        <p:txBody>
          <a:bodyPr wrap="none" rtlCol="0">
            <a:spAutoFit/>
          </a:bodyPr>
          <a:lstStyle/>
          <a:p>
            <a:r>
              <a:rPr lang="en-US" sz="1600" dirty="0"/>
              <a:t>P</a:t>
            </a:r>
          </a:p>
        </p:txBody>
      </p:sp>
      <p:sp>
        <p:nvSpPr>
          <p:cNvPr id="31" name="TextBox 30">
            <a:extLst>
              <a:ext uri="{FF2B5EF4-FFF2-40B4-BE49-F238E27FC236}">
                <a16:creationId xmlns:a16="http://schemas.microsoft.com/office/drawing/2014/main" id="{139B5C76-8A7D-1A4A-A00B-F83D17CE710B}"/>
              </a:ext>
            </a:extLst>
          </p:cNvPr>
          <p:cNvSpPr txBox="1"/>
          <p:nvPr/>
        </p:nvSpPr>
        <p:spPr>
          <a:xfrm>
            <a:off x="8632872" y="4245058"/>
            <a:ext cx="2533149" cy="1384995"/>
          </a:xfrm>
          <a:prstGeom prst="rect">
            <a:avLst/>
          </a:prstGeom>
          <a:solidFill>
            <a:schemeClr val="bg1"/>
          </a:solidFill>
        </p:spPr>
        <p:txBody>
          <a:bodyPr wrap="square" rtlCol="0">
            <a:spAutoFit/>
          </a:bodyPr>
          <a:lstStyle/>
          <a:p>
            <a:r>
              <a:rPr lang="en-US" sz="2800" b="1" dirty="0"/>
              <a:t>A Pigouvian tax is necessary to set MSB = MSC.</a:t>
            </a:r>
          </a:p>
        </p:txBody>
      </p:sp>
      <p:cxnSp>
        <p:nvCxnSpPr>
          <p:cNvPr id="20" name="Straight Connector 19">
            <a:extLst>
              <a:ext uri="{FF2B5EF4-FFF2-40B4-BE49-F238E27FC236}">
                <a16:creationId xmlns:a16="http://schemas.microsoft.com/office/drawing/2014/main" id="{4BDE7E74-89ED-484D-91A0-A9FA3291A15C}"/>
              </a:ext>
            </a:extLst>
          </p:cNvPr>
          <p:cNvCxnSpPr>
            <a:cxnSpLocks/>
          </p:cNvCxnSpPr>
          <p:nvPr/>
        </p:nvCxnSpPr>
        <p:spPr>
          <a:xfrm flipH="1">
            <a:off x="2911022" y="1451422"/>
            <a:ext cx="3860800" cy="25400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EC8CC0-71B1-2E44-9F9C-8279755E5CAB}"/>
              </a:ext>
            </a:extLst>
          </p:cNvPr>
          <p:cNvCxnSpPr>
            <a:cxnSpLocks/>
          </p:cNvCxnSpPr>
          <p:nvPr/>
        </p:nvCxnSpPr>
        <p:spPr>
          <a:xfrm flipV="1">
            <a:off x="6184494" y="1845618"/>
            <a:ext cx="0" cy="875804"/>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0E5725-DD7E-4D45-8B71-785B221E82CA}"/>
              </a:ext>
            </a:extLst>
          </p:cNvPr>
          <p:cNvSpPr txBox="1"/>
          <p:nvPr/>
        </p:nvSpPr>
        <p:spPr>
          <a:xfrm>
            <a:off x="6220390" y="1958839"/>
            <a:ext cx="284052" cy="369332"/>
          </a:xfrm>
          <a:prstGeom prst="rect">
            <a:avLst/>
          </a:prstGeom>
          <a:noFill/>
        </p:spPr>
        <p:txBody>
          <a:bodyPr wrap="none" rtlCol="0">
            <a:spAutoFit/>
          </a:bodyPr>
          <a:lstStyle/>
          <a:p>
            <a:r>
              <a:rPr lang="en-US" dirty="0"/>
              <a:t>x</a:t>
            </a:r>
          </a:p>
        </p:txBody>
      </p:sp>
      <p:cxnSp>
        <p:nvCxnSpPr>
          <p:cNvPr id="25" name="Straight Connector 24">
            <a:extLst>
              <a:ext uri="{FF2B5EF4-FFF2-40B4-BE49-F238E27FC236}">
                <a16:creationId xmlns:a16="http://schemas.microsoft.com/office/drawing/2014/main" id="{C6840C3D-81EB-9F45-847B-DBB0FAF6CEFC}"/>
              </a:ext>
            </a:extLst>
          </p:cNvPr>
          <p:cNvCxnSpPr>
            <a:cxnSpLocks/>
          </p:cNvCxnSpPr>
          <p:nvPr/>
        </p:nvCxnSpPr>
        <p:spPr>
          <a:xfrm flipV="1">
            <a:off x="4381094" y="3033080"/>
            <a:ext cx="0" cy="2262820"/>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BAB5AC-3B47-4D45-9B27-87BCBD05C25B}"/>
              </a:ext>
            </a:extLst>
          </p:cNvPr>
          <p:cNvCxnSpPr>
            <a:cxnSpLocks/>
          </p:cNvCxnSpPr>
          <p:nvPr/>
        </p:nvCxnSpPr>
        <p:spPr>
          <a:xfrm flipH="1">
            <a:off x="2489200" y="3873500"/>
            <a:ext cx="1891894" cy="16764"/>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F3D6CE5-6D48-6C4D-B930-A8026008410F}"/>
              </a:ext>
            </a:extLst>
          </p:cNvPr>
          <p:cNvSpPr txBox="1"/>
          <p:nvPr/>
        </p:nvSpPr>
        <p:spPr>
          <a:xfrm>
            <a:off x="1758774" y="3704223"/>
            <a:ext cx="719043" cy="338554"/>
          </a:xfrm>
          <a:prstGeom prst="rect">
            <a:avLst/>
          </a:prstGeom>
          <a:noFill/>
        </p:spPr>
        <p:txBody>
          <a:bodyPr wrap="none" rtlCol="0">
            <a:spAutoFit/>
          </a:bodyPr>
          <a:lstStyle/>
          <a:p>
            <a:r>
              <a:rPr lang="en-US" sz="1600" dirty="0"/>
              <a:t>New P</a:t>
            </a:r>
          </a:p>
        </p:txBody>
      </p:sp>
      <p:cxnSp>
        <p:nvCxnSpPr>
          <p:cNvPr id="34" name="Straight Connector 33">
            <a:extLst>
              <a:ext uri="{FF2B5EF4-FFF2-40B4-BE49-F238E27FC236}">
                <a16:creationId xmlns:a16="http://schemas.microsoft.com/office/drawing/2014/main" id="{ECCCBBB6-EE6F-1B4D-B56A-EB74CBB549C6}"/>
              </a:ext>
            </a:extLst>
          </p:cNvPr>
          <p:cNvCxnSpPr>
            <a:cxnSpLocks/>
          </p:cNvCxnSpPr>
          <p:nvPr/>
        </p:nvCxnSpPr>
        <p:spPr>
          <a:xfrm flipH="1">
            <a:off x="2476500" y="3035300"/>
            <a:ext cx="1891894" cy="16764"/>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8F02E44-C62A-AC41-8B58-05AE9ACA9E1F}"/>
              </a:ext>
            </a:extLst>
          </p:cNvPr>
          <p:cNvSpPr txBox="1"/>
          <p:nvPr/>
        </p:nvSpPr>
        <p:spPr>
          <a:xfrm>
            <a:off x="1446057" y="2886218"/>
            <a:ext cx="909801" cy="338554"/>
          </a:xfrm>
          <a:prstGeom prst="rect">
            <a:avLst/>
          </a:prstGeom>
          <a:noFill/>
        </p:spPr>
        <p:txBody>
          <a:bodyPr wrap="none" rtlCol="0">
            <a:spAutoFit/>
          </a:bodyPr>
          <a:lstStyle/>
          <a:p>
            <a:r>
              <a:rPr lang="en-US" sz="1600" dirty="0"/>
              <a:t>New </a:t>
            </a:r>
            <a:r>
              <a:rPr lang="en-US" sz="1600" dirty="0" err="1"/>
              <a:t>P+x</a:t>
            </a:r>
            <a:endParaRPr lang="en-US" sz="1600" dirty="0"/>
          </a:p>
        </p:txBody>
      </p:sp>
      <p:cxnSp>
        <p:nvCxnSpPr>
          <p:cNvPr id="36" name="Straight Connector 35">
            <a:extLst>
              <a:ext uri="{FF2B5EF4-FFF2-40B4-BE49-F238E27FC236}">
                <a16:creationId xmlns:a16="http://schemas.microsoft.com/office/drawing/2014/main" id="{19AB1D40-1AAF-6E4B-A7F4-3B4CDFFF9069}"/>
              </a:ext>
            </a:extLst>
          </p:cNvPr>
          <p:cNvCxnSpPr>
            <a:cxnSpLocks/>
          </p:cNvCxnSpPr>
          <p:nvPr/>
        </p:nvCxnSpPr>
        <p:spPr>
          <a:xfrm flipV="1">
            <a:off x="2650154" y="3030214"/>
            <a:ext cx="0" cy="875804"/>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7C796B-827E-EA46-8E4E-2D76243BCE01}"/>
              </a:ext>
            </a:extLst>
          </p:cNvPr>
          <p:cNvSpPr txBox="1"/>
          <p:nvPr/>
        </p:nvSpPr>
        <p:spPr>
          <a:xfrm>
            <a:off x="2686050" y="3143435"/>
            <a:ext cx="284052" cy="369332"/>
          </a:xfrm>
          <a:prstGeom prst="rect">
            <a:avLst/>
          </a:prstGeom>
          <a:noFill/>
        </p:spPr>
        <p:txBody>
          <a:bodyPr wrap="none" rtlCol="0">
            <a:spAutoFit/>
          </a:bodyPr>
          <a:lstStyle/>
          <a:p>
            <a:r>
              <a:rPr lang="en-US" dirty="0"/>
              <a:t>x</a:t>
            </a:r>
          </a:p>
        </p:txBody>
      </p:sp>
      <p:sp>
        <p:nvSpPr>
          <p:cNvPr id="41" name="TextBox 40">
            <a:extLst>
              <a:ext uri="{FF2B5EF4-FFF2-40B4-BE49-F238E27FC236}">
                <a16:creationId xmlns:a16="http://schemas.microsoft.com/office/drawing/2014/main" id="{817A3528-5E5F-6145-885B-ADAA5FFA8ACB}"/>
              </a:ext>
            </a:extLst>
          </p:cNvPr>
          <p:cNvSpPr txBox="1"/>
          <p:nvPr/>
        </p:nvSpPr>
        <p:spPr>
          <a:xfrm>
            <a:off x="3664010" y="5349496"/>
            <a:ext cx="1454087" cy="338554"/>
          </a:xfrm>
          <a:prstGeom prst="rect">
            <a:avLst/>
          </a:prstGeom>
          <a:noFill/>
        </p:spPr>
        <p:txBody>
          <a:bodyPr wrap="square" rtlCol="0">
            <a:spAutoFit/>
          </a:bodyPr>
          <a:lstStyle/>
          <a:p>
            <a:pPr algn="ctr"/>
            <a:r>
              <a:rPr lang="en-US" sz="1600" dirty="0">
                <a:solidFill>
                  <a:srgbClr val="C00000"/>
                </a:solidFill>
              </a:rPr>
              <a:t>Number Sold</a:t>
            </a:r>
          </a:p>
        </p:txBody>
      </p:sp>
      <p:sp>
        <p:nvSpPr>
          <p:cNvPr id="42" name="TextBox 41">
            <a:extLst>
              <a:ext uri="{FF2B5EF4-FFF2-40B4-BE49-F238E27FC236}">
                <a16:creationId xmlns:a16="http://schemas.microsoft.com/office/drawing/2014/main" id="{875AC623-E9E6-014F-A770-6CC7297BA3AF}"/>
              </a:ext>
            </a:extLst>
          </p:cNvPr>
          <p:cNvSpPr txBox="1"/>
          <p:nvPr/>
        </p:nvSpPr>
        <p:spPr>
          <a:xfrm>
            <a:off x="8483194" y="1104864"/>
            <a:ext cx="3175406" cy="954107"/>
          </a:xfrm>
          <a:prstGeom prst="rect">
            <a:avLst/>
          </a:prstGeom>
          <a:noFill/>
        </p:spPr>
        <p:txBody>
          <a:bodyPr wrap="square" rtlCol="0">
            <a:spAutoFit/>
          </a:bodyPr>
          <a:lstStyle/>
          <a:p>
            <a:r>
              <a:rPr lang="en-US" sz="2800" dirty="0"/>
              <a:t>A market with a </a:t>
            </a:r>
            <a:r>
              <a:rPr lang="en-US" sz="2800" b="1" dirty="0"/>
              <a:t>negative</a:t>
            </a:r>
            <a:r>
              <a:rPr lang="en-US" sz="2800" dirty="0"/>
              <a:t> externality.</a:t>
            </a:r>
          </a:p>
        </p:txBody>
      </p:sp>
      <p:sp>
        <p:nvSpPr>
          <p:cNvPr id="43" name="TextBox 42">
            <a:extLst>
              <a:ext uri="{FF2B5EF4-FFF2-40B4-BE49-F238E27FC236}">
                <a16:creationId xmlns:a16="http://schemas.microsoft.com/office/drawing/2014/main" id="{4215250A-E14E-7040-8CE7-4EC01E713F61}"/>
              </a:ext>
            </a:extLst>
          </p:cNvPr>
          <p:cNvSpPr txBox="1"/>
          <p:nvPr/>
        </p:nvSpPr>
        <p:spPr>
          <a:xfrm>
            <a:off x="8977085" y="2307203"/>
            <a:ext cx="1486625" cy="646331"/>
          </a:xfrm>
          <a:prstGeom prst="rect">
            <a:avLst/>
          </a:prstGeom>
          <a:noFill/>
        </p:spPr>
        <p:txBody>
          <a:bodyPr wrap="none" rtlCol="0">
            <a:spAutoFit/>
          </a:bodyPr>
          <a:lstStyle/>
          <a:p>
            <a:r>
              <a:rPr lang="en-US" dirty="0"/>
              <a:t>X = social cost</a:t>
            </a:r>
          </a:p>
          <a:p>
            <a:r>
              <a:rPr lang="en-US" dirty="0"/>
              <a:t>MSC = </a:t>
            </a:r>
            <a:r>
              <a:rPr lang="en-US" dirty="0" err="1"/>
              <a:t>MC+x</a:t>
            </a:r>
            <a:endParaRPr lang="en-US" dirty="0"/>
          </a:p>
        </p:txBody>
      </p:sp>
      <p:sp>
        <p:nvSpPr>
          <p:cNvPr id="44" name="TextBox 43">
            <a:extLst>
              <a:ext uri="{FF2B5EF4-FFF2-40B4-BE49-F238E27FC236}">
                <a16:creationId xmlns:a16="http://schemas.microsoft.com/office/drawing/2014/main" id="{D889BD64-6B26-2A45-8C90-45EDFF3A0734}"/>
              </a:ext>
            </a:extLst>
          </p:cNvPr>
          <p:cNvSpPr txBox="1"/>
          <p:nvPr/>
        </p:nvSpPr>
        <p:spPr>
          <a:xfrm>
            <a:off x="8977085" y="2941399"/>
            <a:ext cx="1156086" cy="369332"/>
          </a:xfrm>
          <a:prstGeom prst="rect">
            <a:avLst/>
          </a:prstGeom>
          <a:noFill/>
        </p:spPr>
        <p:txBody>
          <a:bodyPr wrap="none" rtlCol="0">
            <a:spAutoFit/>
          </a:bodyPr>
          <a:lstStyle/>
          <a:p>
            <a:r>
              <a:rPr lang="en-US" dirty="0"/>
              <a:t>MSB = MB</a:t>
            </a:r>
          </a:p>
        </p:txBody>
      </p:sp>
      <p:sp>
        <p:nvSpPr>
          <p:cNvPr id="45" name="TextBox 44">
            <a:extLst>
              <a:ext uri="{FF2B5EF4-FFF2-40B4-BE49-F238E27FC236}">
                <a16:creationId xmlns:a16="http://schemas.microsoft.com/office/drawing/2014/main" id="{6CE68ED2-11CE-C549-9B99-5A223916C347}"/>
              </a:ext>
            </a:extLst>
          </p:cNvPr>
          <p:cNvSpPr txBox="1"/>
          <p:nvPr/>
        </p:nvSpPr>
        <p:spPr>
          <a:xfrm>
            <a:off x="8977085" y="3396734"/>
            <a:ext cx="1260281" cy="369332"/>
          </a:xfrm>
          <a:prstGeom prst="rect">
            <a:avLst/>
          </a:prstGeom>
          <a:noFill/>
        </p:spPr>
        <p:txBody>
          <a:bodyPr wrap="none" rtlCol="0">
            <a:spAutoFit/>
          </a:bodyPr>
          <a:lstStyle/>
          <a:p>
            <a:r>
              <a:rPr lang="en-US" dirty="0"/>
              <a:t>MSB &lt; MSC</a:t>
            </a:r>
          </a:p>
        </p:txBody>
      </p:sp>
      <p:sp>
        <p:nvSpPr>
          <p:cNvPr id="46" name="TextBox 45">
            <a:extLst>
              <a:ext uri="{FF2B5EF4-FFF2-40B4-BE49-F238E27FC236}">
                <a16:creationId xmlns:a16="http://schemas.microsoft.com/office/drawing/2014/main" id="{1BC3AB5C-CC5D-384A-881E-1439BA10EDBF}"/>
              </a:ext>
            </a:extLst>
          </p:cNvPr>
          <p:cNvSpPr txBox="1"/>
          <p:nvPr/>
        </p:nvSpPr>
        <p:spPr>
          <a:xfrm>
            <a:off x="6781413" y="1984038"/>
            <a:ext cx="813043" cy="646331"/>
          </a:xfrm>
          <a:prstGeom prst="rect">
            <a:avLst/>
          </a:prstGeom>
          <a:noFill/>
        </p:spPr>
        <p:txBody>
          <a:bodyPr wrap="none" rtlCol="0">
            <a:spAutoFit/>
          </a:bodyPr>
          <a:lstStyle/>
          <a:p>
            <a:pPr algn="ctr"/>
            <a:r>
              <a:rPr lang="en-US" dirty="0"/>
              <a:t>Supply</a:t>
            </a:r>
          </a:p>
          <a:p>
            <a:pPr algn="ctr"/>
            <a:r>
              <a:rPr lang="en-US" dirty="0"/>
              <a:t>=MC</a:t>
            </a:r>
          </a:p>
        </p:txBody>
      </p:sp>
      <p:sp>
        <p:nvSpPr>
          <p:cNvPr id="47" name="TextBox 46">
            <a:extLst>
              <a:ext uri="{FF2B5EF4-FFF2-40B4-BE49-F238E27FC236}">
                <a16:creationId xmlns:a16="http://schemas.microsoft.com/office/drawing/2014/main" id="{3B01AE76-457A-564E-8D52-A9CACFD2DCF2}"/>
              </a:ext>
            </a:extLst>
          </p:cNvPr>
          <p:cNvSpPr txBox="1"/>
          <p:nvPr/>
        </p:nvSpPr>
        <p:spPr>
          <a:xfrm>
            <a:off x="6723445" y="4488759"/>
            <a:ext cx="1092449" cy="646331"/>
          </a:xfrm>
          <a:prstGeom prst="rect">
            <a:avLst/>
          </a:prstGeom>
          <a:noFill/>
        </p:spPr>
        <p:txBody>
          <a:bodyPr wrap="square" rtlCol="0">
            <a:spAutoFit/>
          </a:bodyPr>
          <a:lstStyle/>
          <a:p>
            <a:pPr algn="ctr"/>
            <a:r>
              <a:rPr lang="en-US" dirty="0"/>
              <a:t>Demand</a:t>
            </a:r>
          </a:p>
          <a:p>
            <a:pPr algn="ctr"/>
            <a:r>
              <a:rPr lang="en-US" dirty="0"/>
              <a:t>=MB</a:t>
            </a:r>
          </a:p>
        </p:txBody>
      </p:sp>
      <p:cxnSp>
        <p:nvCxnSpPr>
          <p:cNvPr id="17" name="Straight Connector 16">
            <a:extLst>
              <a:ext uri="{FF2B5EF4-FFF2-40B4-BE49-F238E27FC236}">
                <a16:creationId xmlns:a16="http://schemas.microsoft.com/office/drawing/2014/main" id="{47E18801-E4C9-2147-BBA3-5FA2ECCC9136}"/>
              </a:ext>
            </a:extLst>
          </p:cNvPr>
          <p:cNvCxnSpPr/>
          <p:nvPr/>
        </p:nvCxnSpPr>
        <p:spPr>
          <a:xfrm flipH="1">
            <a:off x="4273796" y="5854700"/>
            <a:ext cx="730001" cy="0"/>
          </a:xfrm>
          <a:prstGeom prst="line">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D689E29-4818-C54C-9E29-65587D575538}"/>
              </a:ext>
            </a:extLst>
          </p:cNvPr>
          <p:cNvCxnSpPr>
            <a:cxnSpLocks/>
          </p:cNvCxnSpPr>
          <p:nvPr/>
        </p:nvCxnSpPr>
        <p:spPr>
          <a:xfrm flipV="1">
            <a:off x="1270638" y="3040113"/>
            <a:ext cx="0" cy="875804"/>
          </a:xfrm>
          <a:prstGeom prst="line">
            <a:avLst/>
          </a:prstGeom>
          <a:ln w="63500">
            <a:solidFill>
              <a:srgbClr val="C00000"/>
            </a:solidFill>
            <a:prstDash val="solid"/>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ECE568-8F0B-9D48-B529-41F04E639536}"/>
              </a:ext>
            </a:extLst>
          </p:cNvPr>
          <p:cNvSpPr txBox="1"/>
          <p:nvPr/>
        </p:nvSpPr>
        <p:spPr>
          <a:xfrm rot="16200000">
            <a:off x="95896" y="3270420"/>
            <a:ext cx="1772345" cy="369332"/>
          </a:xfrm>
          <a:prstGeom prst="rect">
            <a:avLst/>
          </a:prstGeom>
          <a:noFill/>
        </p:spPr>
        <p:txBody>
          <a:bodyPr wrap="none" rtlCol="0">
            <a:spAutoFit/>
          </a:bodyPr>
          <a:lstStyle/>
          <a:p>
            <a:r>
              <a:rPr lang="en-US" dirty="0"/>
              <a:t>Pigouvian Tax = x</a:t>
            </a:r>
          </a:p>
        </p:txBody>
      </p:sp>
      <p:sp>
        <p:nvSpPr>
          <p:cNvPr id="49" name="TextBox 48">
            <a:extLst>
              <a:ext uri="{FF2B5EF4-FFF2-40B4-BE49-F238E27FC236}">
                <a16:creationId xmlns:a16="http://schemas.microsoft.com/office/drawing/2014/main" id="{6671C9DD-97C1-9E4A-A2B2-80BF3BA77B6A}"/>
              </a:ext>
            </a:extLst>
          </p:cNvPr>
          <p:cNvSpPr txBox="1"/>
          <p:nvPr/>
        </p:nvSpPr>
        <p:spPr>
          <a:xfrm>
            <a:off x="6752330" y="1115000"/>
            <a:ext cx="1588897" cy="646331"/>
          </a:xfrm>
          <a:prstGeom prst="rect">
            <a:avLst/>
          </a:prstGeom>
          <a:noFill/>
        </p:spPr>
        <p:txBody>
          <a:bodyPr wrap="none" rtlCol="0">
            <a:spAutoFit/>
          </a:bodyPr>
          <a:lstStyle/>
          <a:p>
            <a:r>
              <a:rPr lang="en-US" dirty="0"/>
              <a:t>Supply</a:t>
            </a:r>
          </a:p>
          <a:p>
            <a:r>
              <a:rPr lang="en-US" dirty="0"/>
              <a:t>=MSC = MC + x</a:t>
            </a:r>
          </a:p>
        </p:txBody>
      </p:sp>
      <p:sp>
        <p:nvSpPr>
          <p:cNvPr id="38" name="TextBox 37">
            <a:extLst>
              <a:ext uri="{FF2B5EF4-FFF2-40B4-BE49-F238E27FC236}">
                <a16:creationId xmlns:a16="http://schemas.microsoft.com/office/drawing/2014/main" id="{1F55CA2E-0068-EB46-8354-A7C5F8B5DF17}"/>
              </a:ext>
            </a:extLst>
          </p:cNvPr>
          <p:cNvSpPr txBox="1"/>
          <p:nvPr/>
        </p:nvSpPr>
        <p:spPr>
          <a:xfrm>
            <a:off x="6184707" y="3121015"/>
            <a:ext cx="1156085" cy="738664"/>
          </a:xfrm>
          <a:prstGeom prst="rect">
            <a:avLst/>
          </a:prstGeom>
          <a:noFill/>
        </p:spPr>
        <p:txBody>
          <a:bodyPr wrap="square" rtlCol="0">
            <a:spAutoFit/>
          </a:bodyPr>
          <a:lstStyle/>
          <a:p>
            <a:r>
              <a:rPr lang="en-US" sz="1400" dirty="0"/>
              <a:t>Economically Efficient</a:t>
            </a:r>
          </a:p>
          <a:p>
            <a:r>
              <a:rPr lang="en-US" sz="1400" dirty="0"/>
              <a:t>Equilibrium</a:t>
            </a:r>
          </a:p>
        </p:txBody>
      </p:sp>
      <p:cxnSp>
        <p:nvCxnSpPr>
          <p:cNvPr id="39" name="Straight Connector 38">
            <a:extLst>
              <a:ext uri="{FF2B5EF4-FFF2-40B4-BE49-F238E27FC236}">
                <a16:creationId xmlns:a16="http://schemas.microsoft.com/office/drawing/2014/main" id="{54080708-CB67-CB4B-AB99-B4ACF73F213A}"/>
              </a:ext>
            </a:extLst>
          </p:cNvPr>
          <p:cNvCxnSpPr>
            <a:cxnSpLocks/>
          </p:cNvCxnSpPr>
          <p:nvPr/>
        </p:nvCxnSpPr>
        <p:spPr>
          <a:xfrm flipH="1" flipV="1">
            <a:off x="4550229" y="3030214"/>
            <a:ext cx="1647372" cy="460133"/>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C443E29-9E1E-5949-8713-A681141F4CCC}"/>
              </a:ext>
            </a:extLst>
          </p:cNvPr>
          <p:cNvSpPr txBox="1"/>
          <p:nvPr/>
        </p:nvSpPr>
        <p:spPr>
          <a:xfrm>
            <a:off x="7430379" y="4757665"/>
            <a:ext cx="728084" cy="369332"/>
          </a:xfrm>
          <a:prstGeom prst="rect">
            <a:avLst/>
          </a:prstGeom>
          <a:noFill/>
        </p:spPr>
        <p:txBody>
          <a:bodyPr wrap="none" rtlCol="0">
            <a:spAutoFit/>
          </a:bodyPr>
          <a:lstStyle/>
          <a:p>
            <a:r>
              <a:rPr lang="en-US" dirty="0"/>
              <a:t>=MSB</a:t>
            </a:r>
          </a:p>
        </p:txBody>
      </p:sp>
    </p:spTree>
    <p:extLst>
      <p:ext uri="{BB962C8B-B14F-4D97-AF65-F5344CB8AC3E}">
        <p14:creationId xmlns:p14="http://schemas.microsoft.com/office/powerpoint/2010/main" val="10250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5" grpId="0"/>
      <p:bldP spid="33" grpId="0"/>
      <p:bldP spid="35" grpId="0"/>
      <p:bldP spid="37" grpId="0"/>
      <p:bldP spid="41" grpId="0"/>
      <p:bldP spid="42" grpId="0"/>
      <p:bldP spid="43" grpId="0"/>
      <p:bldP spid="44" grpId="0"/>
      <p:bldP spid="45" grpId="0"/>
      <p:bldP spid="18" grpId="0"/>
      <p:bldP spid="49" grpId="0"/>
      <p:bldP spid="38"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486244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7863-0164-054F-8A53-406BBE7EDE50}"/>
              </a:ext>
            </a:extLst>
          </p:cNvPr>
          <p:cNvSpPr>
            <a:spLocks noGrp="1"/>
          </p:cNvSpPr>
          <p:nvPr>
            <p:ph type="title"/>
          </p:nvPr>
        </p:nvSpPr>
        <p:spPr>
          <a:xfrm>
            <a:off x="933200" y="0"/>
            <a:ext cx="10515600" cy="1325563"/>
          </a:xfrm>
        </p:spPr>
        <p:txBody>
          <a:bodyPr/>
          <a:lstStyle/>
          <a:p>
            <a:r>
              <a:rPr lang="en-US" dirty="0">
                <a:solidFill>
                  <a:schemeClr val="bg1"/>
                </a:solidFill>
              </a:rPr>
              <a:t>Ho</a:t>
            </a:r>
            <a:r>
              <a:rPr lang="en-US" dirty="0"/>
              <a:t>w Does A Pigouvian Tax Work?</a:t>
            </a:r>
          </a:p>
        </p:txBody>
      </p:sp>
      <p:sp>
        <p:nvSpPr>
          <p:cNvPr id="3" name="Content Placeholder 2">
            <a:extLst>
              <a:ext uri="{FF2B5EF4-FFF2-40B4-BE49-F238E27FC236}">
                <a16:creationId xmlns:a16="http://schemas.microsoft.com/office/drawing/2014/main" id="{F78DDF5B-2E6F-E34E-B209-294528DEAD6B}"/>
              </a:ext>
            </a:extLst>
          </p:cNvPr>
          <p:cNvSpPr>
            <a:spLocks noGrp="1"/>
          </p:cNvSpPr>
          <p:nvPr>
            <p:ph idx="1"/>
          </p:nvPr>
        </p:nvSpPr>
        <p:spPr/>
        <p:txBody>
          <a:bodyPr>
            <a:normAutofit fontScale="92500" lnSpcReduction="20000"/>
          </a:bodyPr>
          <a:lstStyle/>
          <a:p>
            <a:pPr marL="0" indent="0">
              <a:buNone/>
            </a:pPr>
            <a:r>
              <a:rPr lang="en-US" dirty="0"/>
              <a:t>1) A Pigouvian tax raises the cost of buying the item.</a:t>
            </a:r>
          </a:p>
          <a:p>
            <a:pPr marL="0" indent="0">
              <a:buNone/>
            </a:pPr>
            <a:r>
              <a:rPr lang="en-US" dirty="0"/>
              <a:t>2) The higher cost results in less of the item being purchased.</a:t>
            </a:r>
          </a:p>
          <a:p>
            <a:pPr marL="0" indent="0">
              <a:buNone/>
            </a:pPr>
            <a:r>
              <a:rPr lang="en-US" dirty="0"/>
              <a:t>3) With lower consumption, comes less of the externality.</a:t>
            </a:r>
          </a:p>
          <a:p>
            <a:pPr marL="0" indent="0">
              <a:buNone/>
            </a:pPr>
            <a:endParaRPr lang="en-US" dirty="0"/>
          </a:p>
          <a:p>
            <a:pPr marL="0" indent="0">
              <a:buNone/>
            </a:pPr>
            <a:r>
              <a:rPr lang="en-US" dirty="0"/>
              <a:t>Key: Consumer is now paying for all of the costs associated with the good.</a:t>
            </a:r>
          </a:p>
          <a:p>
            <a:pPr marL="0" indent="0">
              <a:buNone/>
            </a:pPr>
            <a:endParaRPr lang="en-US" dirty="0"/>
          </a:p>
          <a:p>
            <a:pPr marL="0" indent="0">
              <a:buNone/>
            </a:pPr>
            <a:r>
              <a:rPr lang="en-US" dirty="0"/>
              <a:t>Note: the tax REDUCES the amount of the externality. It does not eliminate it.</a:t>
            </a:r>
          </a:p>
          <a:p>
            <a:pPr marL="0" indent="0">
              <a:buNone/>
            </a:pPr>
            <a:endParaRPr lang="en-US" dirty="0"/>
          </a:p>
          <a:p>
            <a:pPr marL="0" indent="0">
              <a:buNone/>
            </a:pPr>
            <a:r>
              <a:rPr lang="en-US" dirty="0"/>
              <a:t>How much of a cost should we bear to get rid of a $5 externality?</a:t>
            </a:r>
          </a:p>
          <a:p>
            <a:pPr marL="0" indent="0" algn="ctr">
              <a:buNone/>
            </a:pPr>
            <a:r>
              <a:rPr lang="en-US" dirty="0">
                <a:solidFill>
                  <a:srgbClr val="C00000"/>
                </a:solidFill>
              </a:rPr>
              <a:t>Answer: $5</a:t>
            </a:r>
          </a:p>
        </p:txBody>
      </p:sp>
      <p:sp>
        <p:nvSpPr>
          <p:cNvPr id="4" name="Slide Number Placeholder 3">
            <a:extLst>
              <a:ext uri="{FF2B5EF4-FFF2-40B4-BE49-F238E27FC236}">
                <a16:creationId xmlns:a16="http://schemas.microsoft.com/office/drawing/2014/main" id="{D168DC35-6921-2C41-861C-A46CB03CDCE1}"/>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3535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Ele</a:t>
            </a:r>
            <a:r>
              <a:rPr lang="en-US" dirty="0"/>
              <a:t>ctricity Is Different From Oranges</a:t>
            </a:r>
          </a:p>
        </p:txBody>
      </p:sp>
      <p:pic>
        <p:nvPicPr>
          <p:cNvPr id="6" name="Picture 5">
            <a:extLst>
              <a:ext uri="{FF2B5EF4-FFF2-40B4-BE49-F238E27FC236}">
                <a16:creationId xmlns:a16="http://schemas.microsoft.com/office/drawing/2014/main" id="{6240F12F-47C3-4E1A-8FA1-F5E0B0A35175}"/>
              </a:ext>
            </a:extLst>
          </p:cNvPr>
          <p:cNvPicPr>
            <a:picLocks noChangeAspect="1"/>
          </p:cNvPicPr>
          <p:nvPr/>
        </p:nvPicPr>
        <p:blipFill>
          <a:blip r:embed="rId2"/>
          <a:stretch>
            <a:fillRect/>
          </a:stretch>
        </p:blipFill>
        <p:spPr>
          <a:xfrm>
            <a:off x="6066194" y="1989223"/>
            <a:ext cx="5865122" cy="2921855"/>
          </a:xfrm>
          <a:prstGeom prst="rect">
            <a:avLst/>
          </a:prstGeom>
        </p:spPr>
      </p:pic>
      <p:sp>
        <p:nvSpPr>
          <p:cNvPr id="3" name="Content Placeholder 2"/>
          <p:cNvSpPr>
            <a:spLocks noGrp="1"/>
          </p:cNvSpPr>
          <p:nvPr>
            <p:ph idx="1"/>
          </p:nvPr>
        </p:nvSpPr>
        <p:spPr>
          <a:xfrm>
            <a:off x="822158" y="1353372"/>
            <a:ext cx="6027821" cy="5227782"/>
          </a:xfrm>
        </p:spPr>
        <p:txBody>
          <a:bodyPr>
            <a:noAutofit/>
          </a:bodyPr>
          <a:lstStyle/>
          <a:p>
            <a:r>
              <a:rPr lang="en-US" sz="2300" dirty="0"/>
              <a:t>Many sources of electricity generate pollution.</a:t>
            </a:r>
          </a:p>
          <a:p>
            <a:pPr marL="0" indent="0">
              <a:buNone/>
            </a:pPr>
            <a:endParaRPr lang="en-US" sz="2300" dirty="0"/>
          </a:p>
          <a:p>
            <a:r>
              <a:rPr lang="en-US" sz="2300" dirty="0"/>
              <a:t>Pollution is an EXTERNALITY: </a:t>
            </a:r>
          </a:p>
          <a:p>
            <a:pPr lvl="1"/>
            <a:r>
              <a:rPr lang="en-US" sz="1900" dirty="0"/>
              <a:t>a side effect (cost or benefit) that affects someone </a:t>
            </a:r>
            <a:br>
              <a:rPr lang="en-US" sz="1900" dirty="0"/>
            </a:br>
            <a:r>
              <a:rPr lang="en-US" sz="1900" dirty="0"/>
              <a:t>else when something is bought or sold.</a:t>
            </a:r>
          </a:p>
          <a:p>
            <a:pPr lvl="1"/>
            <a:r>
              <a:rPr lang="en-US" sz="1900" dirty="0">
                <a:sym typeface="Wingdings" panose="05000000000000000000" pitchFamily="2" charset="2"/>
              </a:rPr>
              <a:t>This is a </a:t>
            </a:r>
            <a:r>
              <a:rPr lang="en-US" sz="1900" b="1" i="1" dirty="0">
                <a:sym typeface="Wingdings" panose="05000000000000000000" pitchFamily="2" charset="2"/>
              </a:rPr>
              <a:t>market failure.</a:t>
            </a:r>
          </a:p>
          <a:p>
            <a:pPr marL="457200" lvl="1" indent="0">
              <a:buNone/>
            </a:pPr>
            <a:endParaRPr lang="en-US" sz="1900" b="1" i="1" dirty="0">
              <a:sym typeface="Wingdings" panose="05000000000000000000" pitchFamily="2" charset="2"/>
            </a:endParaRPr>
          </a:p>
          <a:p>
            <a:r>
              <a:rPr lang="en-US" sz="2300" dirty="0">
                <a:sym typeface="Wingdings" panose="05000000000000000000" pitchFamily="2" charset="2"/>
              </a:rPr>
              <a:t>The price of electricity does not reflect all of the costs.</a:t>
            </a:r>
          </a:p>
          <a:p>
            <a:pPr lvl="1"/>
            <a:r>
              <a:rPr lang="en-US" sz="1900" dirty="0">
                <a:sym typeface="Wingdings" panose="05000000000000000000" pitchFamily="2" charset="2"/>
              </a:rPr>
              <a:t>Electricity is too cheap. </a:t>
            </a:r>
          </a:p>
          <a:p>
            <a:pPr lvl="1"/>
            <a:r>
              <a:rPr lang="en-US" sz="1900" dirty="0">
                <a:sym typeface="Wingdings" panose="05000000000000000000" pitchFamily="2" charset="2"/>
              </a:rPr>
              <a:t>There is too much pollution.</a:t>
            </a:r>
          </a:p>
          <a:p>
            <a:pPr lvl="1"/>
            <a:endParaRPr lang="en-US" sz="1900" dirty="0">
              <a:sym typeface="Wingdings" panose="05000000000000000000" pitchFamily="2" charset="2"/>
            </a:endParaRPr>
          </a:p>
          <a:p>
            <a:endParaRPr lang="en-US" sz="2300" dirty="0"/>
          </a:p>
        </p:txBody>
      </p:sp>
    </p:spTree>
    <p:extLst>
      <p:ext uri="{BB962C8B-B14F-4D97-AF65-F5344CB8AC3E}">
        <p14:creationId xmlns:p14="http://schemas.microsoft.com/office/powerpoint/2010/main" val="370765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6A4D-BDAA-7342-AC21-124B6FE4EDA2}"/>
              </a:ext>
            </a:extLst>
          </p:cNvPr>
          <p:cNvSpPr>
            <a:spLocks noGrp="1"/>
          </p:cNvSpPr>
          <p:nvPr>
            <p:ph type="title"/>
          </p:nvPr>
        </p:nvSpPr>
        <p:spPr/>
        <p:txBody>
          <a:bodyPr/>
          <a:lstStyle/>
          <a:p>
            <a:r>
              <a:rPr lang="en-US" dirty="0">
                <a:solidFill>
                  <a:schemeClr val="bg1"/>
                </a:solidFill>
              </a:rPr>
              <a:t> Ad</a:t>
            </a:r>
            <a:r>
              <a:rPr lang="en-US" dirty="0"/>
              <a:t>dressing a Negative Externality</a:t>
            </a:r>
          </a:p>
        </p:txBody>
      </p:sp>
      <p:sp>
        <p:nvSpPr>
          <p:cNvPr id="4" name="Slide Number Placeholder 3">
            <a:extLst>
              <a:ext uri="{FF2B5EF4-FFF2-40B4-BE49-F238E27FC236}">
                <a16:creationId xmlns:a16="http://schemas.microsoft.com/office/drawing/2014/main" id="{0E114D42-CD35-1B47-ACF8-8C20854CA840}"/>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6" name="Picture 5">
            <a:extLst>
              <a:ext uri="{FF2B5EF4-FFF2-40B4-BE49-F238E27FC236}">
                <a16:creationId xmlns:a16="http://schemas.microsoft.com/office/drawing/2014/main" id="{34184B0F-4099-7F47-8291-046D0B83D957}"/>
              </a:ext>
            </a:extLst>
          </p:cNvPr>
          <p:cNvPicPr>
            <a:picLocks noChangeAspect="1"/>
          </p:cNvPicPr>
          <p:nvPr/>
        </p:nvPicPr>
        <p:blipFill>
          <a:blip r:embed="rId2"/>
          <a:stretch>
            <a:fillRect/>
          </a:stretch>
        </p:blipFill>
        <p:spPr>
          <a:xfrm>
            <a:off x="838200" y="2000250"/>
            <a:ext cx="2857500" cy="2857500"/>
          </a:xfrm>
          <a:prstGeom prst="rect">
            <a:avLst/>
          </a:prstGeom>
        </p:spPr>
      </p:pic>
      <p:pic>
        <p:nvPicPr>
          <p:cNvPr id="7" name="Picture 6">
            <a:extLst>
              <a:ext uri="{FF2B5EF4-FFF2-40B4-BE49-F238E27FC236}">
                <a16:creationId xmlns:a16="http://schemas.microsoft.com/office/drawing/2014/main" id="{3F5C5508-7669-7442-A13C-99ADE64B7B45}"/>
              </a:ext>
            </a:extLst>
          </p:cNvPr>
          <p:cNvPicPr>
            <a:picLocks noChangeAspect="1"/>
          </p:cNvPicPr>
          <p:nvPr/>
        </p:nvPicPr>
        <p:blipFill>
          <a:blip r:embed="rId3"/>
          <a:stretch>
            <a:fillRect/>
          </a:stretch>
        </p:blipFill>
        <p:spPr>
          <a:xfrm>
            <a:off x="6874712" y="1612900"/>
            <a:ext cx="2235200" cy="3632200"/>
          </a:xfrm>
          <a:prstGeom prst="rect">
            <a:avLst/>
          </a:prstGeom>
        </p:spPr>
      </p:pic>
      <p:cxnSp>
        <p:nvCxnSpPr>
          <p:cNvPr id="9" name="Straight Connector 8">
            <a:extLst>
              <a:ext uri="{FF2B5EF4-FFF2-40B4-BE49-F238E27FC236}">
                <a16:creationId xmlns:a16="http://schemas.microsoft.com/office/drawing/2014/main" id="{A9CC5099-0CD5-984B-90BE-3DE709A752F6}"/>
              </a:ext>
            </a:extLst>
          </p:cNvPr>
          <p:cNvCxnSpPr/>
          <p:nvPr/>
        </p:nvCxnSpPr>
        <p:spPr>
          <a:xfrm flipV="1">
            <a:off x="3801979" y="2671011"/>
            <a:ext cx="2294021" cy="601578"/>
          </a:xfrm>
          <a:prstGeom prst="line">
            <a:avLst/>
          </a:prstGeom>
          <a:ln w="50800">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5ABD05-911F-FF4C-AFCF-637430093534}"/>
              </a:ext>
            </a:extLst>
          </p:cNvPr>
          <p:cNvSpPr txBox="1"/>
          <p:nvPr/>
        </p:nvSpPr>
        <p:spPr>
          <a:xfrm rot="20878191">
            <a:off x="4088345" y="2641357"/>
            <a:ext cx="1319022" cy="400110"/>
          </a:xfrm>
          <a:prstGeom prst="rect">
            <a:avLst/>
          </a:prstGeom>
          <a:noFill/>
        </p:spPr>
        <p:txBody>
          <a:bodyPr wrap="square" rtlCol="0">
            <a:spAutoFit/>
          </a:bodyPr>
          <a:lstStyle/>
          <a:p>
            <a:r>
              <a:rPr lang="en-US" sz="2000" dirty="0"/>
              <a:t>$.14/</a:t>
            </a:r>
            <a:r>
              <a:rPr lang="en-US" sz="2000" dirty="0" err="1"/>
              <a:t>Kwh</a:t>
            </a:r>
            <a:endParaRPr lang="en-US" sz="2000" dirty="0"/>
          </a:p>
        </p:txBody>
      </p:sp>
      <p:cxnSp>
        <p:nvCxnSpPr>
          <p:cNvPr id="11" name="Straight Connector 10">
            <a:extLst>
              <a:ext uri="{FF2B5EF4-FFF2-40B4-BE49-F238E27FC236}">
                <a16:creationId xmlns:a16="http://schemas.microsoft.com/office/drawing/2014/main" id="{AC15BD13-99FF-D240-935D-EE425B5A1C56}"/>
              </a:ext>
            </a:extLst>
          </p:cNvPr>
          <p:cNvCxnSpPr>
            <a:cxnSpLocks/>
          </p:cNvCxnSpPr>
          <p:nvPr/>
        </p:nvCxnSpPr>
        <p:spPr>
          <a:xfrm>
            <a:off x="8622632" y="2486526"/>
            <a:ext cx="1724526" cy="0"/>
          </a:xfrm>
          <a:prstGeom prst="line">
            <a:avLst/>
          </a:prstGeom>
          <a:ln w="50800">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7132F5C-6692-1F47-95E7-1B44032364EA}"/>
              </a:ext>
            </a:extLst>
          </p:cNvPr>
          <p:cNvSpPr txBox="1"/>
          <p:nvPr/>
        </p:nvSpPr>
        <p:spPr>
          <a:xfrm>
            <a:off x="10467474" y="2289647"/>
            <a:ext cx="1215589" cy="369332"/>
          </a:xfrm>
          <a:prstGeom prst="rect">
            <a:avLst/>
          </a:prstGeom>
          <a:noFill/>
        </p:spPr>
        <p:txBody>
          <a:bodyPr wrap="none" rtlCol="0">
            <a:spAutoFit/>
          </a:bodyPr>
          <a:lstStyle/>
          <a:p>
            <a:r>
              <a:rPr lang="en-US" dirty="0"/>
              <a:t>68 degrees</a:t>
            </a:r>
          </a:p>
        </p:txBody>
      </p:sp>
      <p:sp>
        <p:nvSpPr>
          <p:cNvPr id="14" name="TextBox 13">
            <a:extLst>
              <a:ext uri="{FF2B5EF4-FFF2-40B4-BE49-F238E27FC236}">
                <a16:creationId xmlns:a16="http://schemas.microsoft.com/office/drawing/2014/main" id="{65865DC4-7E98-174A-983F-BE872373B443}"/>
              </a:ext>
            </a:extLst>
          </p:cNvPr>
          <p:cNvSpPr txBox="1"/>
          <p:nvPr/>
        </p:nvSpPr>
        <p:spPr>
          <a:xfrm>
            <a:off x="4017314" y="3536186"/>
            <a:ext cx="2812630" cy="400110"/>
          </a:xfrm>
          <a:prstGeom prst="rect">
            <a:avLst/>
          </a:prstGeom>
          <a:solidFill>
            <a:srgbClr val="FFFF00"/>
          </a:solidFill>
        </p:spPr>
        <p:txBody>
          <a:bodyPr wrap="square" rtlCol="0">
            <a:spAutoFit/>
          </a:bodyPr>
          <a:lstStyle/>
          <a:p>
            <a:pPr algn="ctr"/>
            <a:r>
              <a:rPr lang="en-US" sz="2000" dirty="0"/>
              <a:t>Social cost = $.02/</a:t>
            </a:r>
            <a:r>
              <a:rPr lang="en-US" sz="2000" dirty="0" err="1"/>
              <a:t>Kwh</a:t>
            </a:r>
            <a:endParaRPr lang="en-US" sz="2000" dirty="0"/>
          </a:p>
        </p:txBody>
      </p:sp>
      <p:cxnSp>
        <p:nvCxnSpPr>
          <p:cNvPr id="15" name="Straight Connector 14">
            <a:extLst>
              <a:ext uri="{FF2B5EF4-FFF2-40B4-BE49-F238E27FC236}">
                <a16:creationId xmlns:a16="http://schemas.microsoft.com/office/drawing/2014/main" id="{6B27D853-8F9B-2241-8964-EBF72CF51A40}"/>
              </a:ext>
            </a:extLst>
          </p:cNvPr>
          <p:cNvCxnSpPr>
            <a:cxnSpLocks/>
          </p:cNvCxnSpPr>
          <p:nvPr/>
        </p:nvCxnSpPr>
        <p:spPr>
          <a:xfrm rot="1453781" flipV="1">
            <a:off x="3801979" y="4085669"/>
            <a:ext cx="2294021" cy="601578"/>
          </a:xfrm>
          <a:prstGeom prst="line">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B7C83F-79F6-A144-91E8-D187B4E4DCD8}"/>
              </a:ext>
            </a:extLst>
          </p:cNvPr>
          <p:cNvSpPr txBox="1"/>
          <p:nvPr/>
        </p:nvSpPr>
        <p:spPr>
          <a:xfrm rot="672854">
            <a:off x="4137577" y="4323282"/>
            <a:ext cx="1210734" cy="400110"/>
          </a:xfrm>
          <a:prstGeom prst="rect">
            <a:avLst/>
          </a:prstGeom>
          <a:noFill/>
        </p:spPr>
        <p:txBody>
          <a:bodyPr wrap="square" rtlCol="0">
            <a:spAutoFit/>
          </a:bodyPr>
          <a:lstStyle/>
          <a:p>
            <a:r>
              <a:rPr lang="en-US" sz="2000" dirty="0"/>
              <a:t>$.16/</a:t>
            </a:r>
            <a:r>
              <a:rPr lang="en-US" sz="2000" dirty="0" err="1"/>
              <a:t>Kwh</a:t>
            </a:r>
            <a:endParaRPr lang="en-US" sz="2000" dirty="0"/>
          </a:p>
        </p:txBody>
      </p:sp>
      <p:cxnSp>
        <p:nvCxnSpPr>
          <p:cNvPr id="17" name="Straight Connector 16">
            <a:extLst>
              <a:ext uri="{FF2B5EF4-FFF2-40B4-BE49-F238E27FC236}">
                <a16:creationId xmlns:a16="http://schemas.microsoft.com/office/drawing/2014/main" id="{37D284C8-F9FB-234C-84CA-9832770BEF5C}"/>
              </a:ext>
            </a:extLst>
          </p:cNvPr>
          <p:cNvCxnSpPr>
            <a:cxnSpLocks/>
          </p:cNvCxnSpPr>
          <p:nvPr/>
        </p:nvCxnSpPr>
        <p:spPr>
          <a:xfrm>
            <a:off x="8622632" y="4599016"/>
            <a:ext cx="1724526" cy="0"/>
          </a:xfrm>
          <a:prstGeom prst="line">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AAB223-97D5-5948-B40E-80E3B09C0BD4}"/>
              </a:ext>
            </a:extLst>
          </p:cNvPr>
          <p:cNvSpPr txBox="1"/>
          <p:nvPr/>
        </p:nvSpPr>
        <p:spPr>
          <a:xfrm>
            <a:off x="10467474" y="4402137"/>
            <a:ext cx="1215589" cy="369332"/>
          </a:xfrm>
          <a:prstGeom prst="rect">
            <a:avLst/>
          </a:prstGeom>
          <a:noFill/>
        </p:spPr>
        <p:txBody>
          <a:bodyPr wrap="none" rtlCol="0">
            <a:spAutoFit/>
          </a:bodyPr>
          <a:lstStyle/>
          <a:p>
            <a:r>
              <a:rPr lang="en-US" dirty="0"/>
              <a:t>65 degrees</a:t>
            </a:r>
          </a:p>
        </p:txBody>
      </p:sp>
      <p:sp>
        <p:nvSpPr>
          <p:cNvPr id="23" name="TextBox 22">
            <a:extLst>
              <a:ext uri="{FF2B5EF4-FFF2-40B4-BE49-F238E27FC236}">
                <a16:creationId xmlns:a16="http://schemas.microsoft.com/office/drawing/2014/main" id="{4836772F-3A0A-5D46-A7AB-C3E4E96621C5}"/>
              </a:ext>
            </a:extLst>
          </p:cNvPr>
          <p:cNvSpPr txBox="1"/>
          <p:nvPr/>
        </p:nvSpPr>
        <p:spPr>
          <a:xfrm>
            <a:off x="8726770" y="2178749"/>
            <a:ext cx="1516249" cy="307777"/>
          </a:xfrm>
          <a:prstGeom prst="rect">
            <a:avLst/>
          </a:prstGeom>
          <a:noFill/>
        </p:spPr>
        <p:txBody>
          <a:bodyPr wrap="none" rtlCol="0">
            <a:spAutoFit/>
          </a:bodyPr>
          <a:lstStyle/>
          <a:p>
            <a:r>
              <a:rPr lang="en-US" sz="1400" dirty="0"/>
              <a:t>Set thermostat to:</a:t>
            </a:r>
          </a:p>
        </p:txBody>
      </p:sp>
      <p:sp>
        <p:nvSpPr>
          <p:cNvPr id="24" name="TextBox 23">
            <a:extLst>
              <a:ext uri="{FF2B5EF4-FFF2-40B4-BE49-F238E27FC236}">
                <a16:creationId xmlns:a16="http://schemas.microsoft.com/office/drawing/2014/main" id="{93454D65-2550-744C-83AF-794901D21002}"/>
              </a:ext>
            </a:extLst>
          </p:cNvPr>
          <p:cNvSpPr txBox="1"/>
          <p:nvPr/>
        </p:nvSpPr>
        <p:spPr>
          <a:xfrm>
            <a:off x="2730495" y="5532437"/>
            <a:ext cx="6731010" cy="461665"/>
          </a:xfrm>
          <a:prstGeom prst="rect">
            <a:avLst/>
          </a:prstGeom>
          <a:noFill/>
        </p:spPr>
        <p:txBody>
          <a:bodyPr wrap="none" rtlCol="0">
            <a:spAutoFit/>
          </a:bodyPr>
          <a:lstStyle/>
          <a:p>
            <a:r>
              <a:rPr lang="en-US" sz="2400" dirty="0"/>
              <a:t>The social cost of $.02/</a:t>
            </a:r>
            <a:r>
              <a:rPr lang="en-US" sz="2400" dirty="0" err="1"/>
              <a:t>Kwh</a:t>
            </a:r>
            <a:r>
              <a:rPr lang="en-US" sz="2400" dirty="0"/>
              <a:t> has been INTERNALIZED.</a:t>
            </a:r>
          </a:p>
        </p:txBody>
      </p:sp>
      <p:sp>
        <p:nvSpPr>
          <p:cNvPr id="19" name="TextBox 18">
            <a:extLst>
              <a:ext uri="{FF2B5EF4-FFF2-40B4-BE49-F238E27FC236}">
                <a16:creationId xmlns:a16="http://schemas.microsoft.com/office/drawing/2014/main" id="{1D1772B2-E36F-784F-96B0-CC2529F0621F}"/>
              </a:ext>
            </a:extLst>
          </p:cNvPr>
          <p:cNvSpPr txBox="1"/>
          <p:nvPr/>
        </p:nvSpPr>
        <p:spPr>
          <a:xfrm>
            <a:off x="8726770" y="4255167"/>
            <a:ext cx="1516249" cy="307777"/>
          </a:xfrm>
          <a:prstGeom prst="rect">
            <a:avLst/>
          </a:prstGeom>
          <a:noFill/>
        </p:spPr>
        <p:txBody>
          <a:bodyPr wrap="none" rtlCol="0">
            <a:spAutoFit/>
          </a:bodyPr>
          <a:lstStyle/>
          <a:p>
            <a:r>
              <a:rPr lang="en-US" sz="1400" dirty="0"/>
              <a:t>Set thermostat to:</a:t>
            </a:r>
          </a:p>
        </p:txBody>
      </p:sp>
    </p:spTree>
    <p:extLst>
      <p:ext uri="{BB962C8B-B14F-4D97-AF65-F5344CB8AC3E}">
        <p14:creationId xmlns:p14="http://schemas.microsoft.com/office/powerpoint/2010/main" val="316910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6" grpId="0"/>
      <p:bldP spid="18" grpId="0"/>
      <p:bldP spid="23" grpId="0"/>
      <p:bldP spid="24"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515600" cy="1325563"/>
          </a:xfrm>
        </p:spPr>
        <p:txBody>
          <a:bodyPr/>
          <a:lstStyle/>
          <a:p>
            <a:r>
              <a:rPr lang="en-US" dirty="0">
                <a:solidFill>
                  <a:schemeClr val="bg1"/>
                </a:solidFill>
              </a:rPr>
              <a:t>Soc</a:t>
            </a:r>
            <a:r>
              <a:rPr lang="en-US" dirty="0"/>
              <a:t>ial Cost of Carbon</a:t>
            </a:r>
          </a:p>
        </p:txBody>
      </p:sp>
      <p:sp>
        <p:nvSpPr>
          <p:cNvPr id="3" name="Content Placeholder 2"/>
          <p:cNvSpPr>
            <a:spLocks noGrp="1"/>
          </p:cNvSpPr>
          <p:nvPr>
            <p:ph idx="1"/>
          </p:nvPr>
        </p:nvSpPr>
        <p:spPr>
          <a:xfrm>
            <a:off x="838200" y="1346142"/>
            <a:ext cx="6184900" cy="4608344"/>
          </a:xfrm>
        </p:spPr>
        <p:txBody>
          <a:bodyPr>
            <a:normAutofit fontScale="92500" lnSpcReduction="10000"/>
          </a:bodyPr>
          <a:lstStyle/>
          <a:p>
            <a:pPr>
              <a:spcAft>
                <a:spcPts val="1000"/>
              </a:spcAft>
            </a:pPr>
            <a:r>
              <a:rPr lang="en-US" dirty="0"/>
              <a:t>The expected cost of damages from each unit of greenhouse gas emissions.</a:t>
            </a:r>
          </a:p>
          <a:p>
            <a:pPr>
              <a:spcAft>
                <a:spcPts val="1000"/>
              </a:spcAft>
            </a:pPr>
            <a:r>
              <a:rPr lang="en-US" dirty="0"/>
              <a:t>Current EPA estimate: ~$51 per metric ton of CO</a:t>
            </a:r>
            <a:r>
              <a:rPr lang="en-US" baseline="-25000" dirty="0"/>
              <a:t>2</a:t>
            </a:r>
            <a:r>
              <a:rPr lang="en-US" dirty="0"/>
              <a:t> (but estimates vary a lot!)</a:t>
            </a:r>
          </a:p>
          <a:p>
            <a:pPr lvl="1">
              <a:spcAft>
                <a:spcPts val="1000"/>
              </a:spcAft>
            </a:pPr>
            <a:r>
              <a:rPr lang="en-US" dirty="0"/>
              <a:t>About $157/car per year.</a:t>
            </a:r>
          </a:p>
          <a:p>
            <a:pPr lvl="1">
              <a:spcAft>
                <a:spcPts val="1000"/>
              </a:spcAft>
            </a:pPr>
            <a:r>
              <a:rPr lang="en-US" dirty="0"/>
              <a:t>$32 Billion for all vehicles in the US.</a:t>
            </a:r>
          </a:p>
          <a:p>
            <a:r>
              <a:rPr lang="en-US" dirty="0"/>
              <a:t>Reduce emissions until the cost of reducing emissions is greater than $51 per metric ton.</a:t>
            </a:r>
          </a:p>
          <a:p>
            <a:r>
              <a:rPr lang="en-US" dirty="0"/>
              <a:t>Price of emissions rises with level of emissions in the atmosphere.</a:t>
            </a:r>
          </a:p>
        </p:txBody>
      </p:sp>
      <p:pic>
        <p:nvPicPr>
          <p:cNvPr id="5" name="Picture 4">
            <a:extLst>
              <a:ext uri="{FF2B5EF4-FFF2-40B4-BE49-F238E27FC236}">
                <a16:creationId xmlns:a16="http://schemas.microsoft.com/office/drawing/2014/main" id="{67DC026E-61EC-4A7F-9DA1-FFC289193F1E}"/>
              </a:ext>
            </a:extLst>
          </p:cNvPr>
          <p:cNvPicPr>
            <a:picLocks noChangeAspect="1"/>
          </p:cNvPicPr>
          <p:nvPr/>
        </p:nvPicPr>
        <p:blipFill>
          <a:blip r:embed="rId3"/>
          <a:stretch>
            <a:fillRect/>
          </a:stretch>
        </p:blipFill>
        <p:spPr>
          <a:xfrm>
            <a:off x="7023100" y="1905000"/>
            <a:ext cx="4330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7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35C68-EAA0-904F-BCB9-B7069D27E5E4}"/>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3" name="Picture 2">
            <a:extLst>
              <a:ext uri="{FF2B5EF4-FFF2-40B4-BE49-F238E27FC236}">
                <a16:creationId xmlns:a16="http://schemas.microsoft.com/office/drawing/2014/main" id="{EDF1FE87-C46C-4A4E-8318-4950D33A3BC0}"/>
              </a:ext>
            </a:extLst>
          </p:cNvPr>
          <p:cNvPicPr>
            <a:picLocks noChangeAspect="1"/>
          </p:cNvPicPr>
          <p:nvPr/>
        </p:nvPicPr>
        <p:blipFill>
          <a:blip r:embed="rId2"/>
          <a:stretch>
            <a:fillRect/>
          </a:stretch>
        </p:blipFill>
        <p:spPr>
          <a:xfrm>
            <a:off x="1035050" y="431800"/>
            <a:ext cx="10274300" cy="5791200"/>
          </a:xfrm>
          <a:prstGeom prst="rect">
            <a:avLst/>
          </a:prstGeom>
        </p:spPr>
      </p:pic>
    </p:spTree>
    <p:extLst>
      <p:ext uri="{BB962C8B-B14F-4D97-AF65-F5344CB8AC3E}">
        <p14:creationId xmlns:p14="http://schemas.microsoft.com/office/powerpoint/2010/main" val="1236672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973D-DD36-B542-8208-3C0CB47515F2}"/>
              </a:ext>
            </a:extLst>
          </p:cNvPr>
          <p:cNvSpPr>
            <a:spLocks noGrp="1"/>
          </p:cNvSpPr>
          <p:nvPr>
            <p:ph type="title"/>
          </p:nvPr>
        </p:nvSpPr>
        <p:spPr/>
        <p:txBody>
          <a:bodyPr/>
          <a:lstStyle/>
          <a:p>
            <a:r>
              <a:rPr lang="en-US" dirty="0">
                <a:solidFill>
                  <a:schemeClr val="bg1"/>
                </a:solidFill>
              </a:rPr>
              <a:t>Pro</a:t>
            </a:r>
            <a:r>
              <a:rPr lang="en-US" dirty="0"/>
              <a:t>s and Cons of A Pigouvian Tax</a:t>
            </a:r>
          </a:p>
        </p:txBody>
      </p:sp>
      <p:sp>
        <p:nvSpPr>
          <p:cNvPr id="3" name="Content Placeholder 2">
            <a:extLst>
              <a:ext uri="{FF2B5EF4-FFF2-40B4-BE49-F238E27FC236}">
                <a16:creationId xmlns:a16="http://schemas.microsoft.com/office/drawing/2014/main" id="{34415935-69F0-DB4D-A20C-C33BB69BE357}"/>
              </a:ext>
            </a:extLst>
          </p:cNvPr>
          <p:cNvSpPr>
            <a:spLocks noGrp="1"/>
          </p:cNvSpPr>
          <p:nvPr>
            <p:ph idx="1"/>
          </p:nvPr>
        </p:nvSpPr>
        <p:spPr/>
        <p:txBody>
          <a:bodyPr>
            <a:normAutofit fontScale="92500" lnSpcReduction="10000"/>
          </a:bodyPr>
          <a:lstStyle/>
          <a:p>
            <a:r>
              <a:rPr lang="en-US" dirty="0"/>
              <a:t>Pros:</a:t>
            </a:r>
          </a:p>
          <a:p>
            <a:pPr lvl="1"/>
            <a:r>
              <a:rPr lang="en-US" b="1" dirty="0"/>
              <a:t>Fosters market efficiency</a:t>
            </a:r>
            <a:r>
              <a:rPr lang="en-US" dirty="0"/>
              <a:t>:</a:t>
            </a:r>
          </a:p>
          <a:p>
            <a:pPr lvl="2"/>
            <a:r>
              <a:rPr lang="en-US" b="0" dirty="0"/>
              <a:t>Pigouvian taxes promote market efficiency by incorporating the additional costs imposed by negative externalities.</a:t>
            </a:r>
          </a:p>
          <a:p>
            <a:pPr lvl="1"/>
            <a:r>
              <a:rPr lang="en-US" b="1" dirty="0"/>
              <a:t>Discourages harmful activities</a:t>
            </a:r>
            <a:r>
              <a:rPr lang="en-US" dirty="0"/>
              <a:t>:</a:t>
            </a:r>
          </a:p>
          <a:p>
            <a:pPr lvl="2"/>
            <a:r>
              <a:rPr lang="en-US" b="0" dirty="0"/>
              <a:t>In certain cases, Pigouvian taxes may effectively discourage the activities that lead to negative externalities. For example, the introduction of a carbon tax may place a significant burden on a company that produces substantial emission gases. Therefore, a company may decide to transfer to operations that produce fewer emission gases.</a:t>
            </a:r>
          </a:p>
          <a:p>
            <a:pPr lvl="1"/>
            <a:r>
              <a:rPr lang="en-US" b="1" dirty="0"/>
              <a:t>Generates additional government revenue</a:t>
            </a:r>
            <a:r>
              <a:rPr lang="en-US" dirty="0"/>
              <a:t>:</a:t>
            </a:r>
          </a:p>
          <a:p>
            <a:pPr lvl="2"/>
            <a:r>
              <a:rPr lang="en-US" b="0" dirty="0"/>
              <a:t>Pigouvian taxes generate additional revenues for the government. The additional funds may be used to subsidize initiatives and programs that will further challenge negative externalities.</a:t>
            </a:r>
          </a:p>
          <a:p>
            <a:pPr lvl="1"/>
            <a:endParaRPr lang="en-US" dirty="0"/>
          </a:p>
        </p:txBody>
      </p:sp>
      <p:sp>
        <p:nvSpPr>
          <p:cNvPr id="4" name="Slide Number Placeholder 3">
            <a:extLst>
              <a:ext uri="{FF2B5EF4-FFF2-40B4-BE49-F238E27FC236}">
                <a16:creationId xmlns:a16="http://schemas.microsoft.com/office/drawing/2014/main" id="{1D87B8C0-4EC7-0D48-997D-0918E869C404}"/>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336821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973D-DD36-B542-8208-3C0CB47515F2}"/>
              </a:ext>
            </a:extLst>
          </p:cNvPr>
          <p:cNvSpPr>
            <a:spLocks noGrp="1"/>
          </p:cNvSpPr>
          <p:nvPr>
            <p:ph type="title"/>
          </p:nvPr>
        </p:nvSpPr>
        <p:spPr/>
        <p:txBody>
          <a:bodyPr/>
          <a:lstStyle/>
          <a:p>
            <a:r>
              <a:rPr lang="en-US" dirty="0">
                <a:solidFill>
                  <a:schemeClr val="bg1"/>
                </a:solidFill>
              </a:rPr>
              <a:t>Pro</a:t>
            </a:r>
            <a:r>
              <a:rPr lang="en-US" dirty="0"/>
              <a:t>s and Cons of A Pigouvian Tax</a:t>
            </a:r>
          </a:p>
        </p:txBody>
      </p:sp>
      <p:sp>
        <p:nvSpPr>
          <p:cNvPr id="3" name="Content Placeholder 2">
            <a:extLst>
              <a:ext uri="{FF2B5EF4-FFF2-40B4-BE49-F238E27FC236}">
                <a16:creationId xmlns:a16="http://schemas.microsoft.com/office/drawing/2014/main" id="{34415935-69F0-DB4D-A20C-C33BB69BE357}"/>
              </a:ext>
            </a:extLst>
          </p:cNvPr>
          <p:cNvSpPr>
            <a:spLocks noGrp="1"/>
          </p:cNvSpPr>
          <p:nvPr>
            <p:ph idx="1"/>
          </p:nvPr>
        </p:nvSpPr>
        <p:spPr/>
        <p:txBody>
          <a:bodyPr>
            <a:normAutofit lnSpcReduction="10000"/>
          </a:bodyPr>
          <a:lstStyle/>
          <a:p>
            <a:r>
              <a:rPr lang="en-US" dirty="0"/>
              <a:t>Cons:</a:t>
            </a:r>
          </a:p>
          <a:p>
            <a:pPr lvl="1"/>
            <a:r>
              <a:rPr lang="en-US" b="1" dirty="0"/>
              <a:t>Hard to measure:</a:t>
            </a:r>
          </a:p>
          <a:p>
            <a:pPr lvl="2"/>
            <a:r>
              <a:rPr lang="en-US" b="0" dirty="0"/>
              <a:t>In theory, Pigouvian taxes must be equal to the costs generated by the negative externality. However, in the real world, the precise measurement of such costs is not always possible. Thus, in practice, the taxes are less effective than in theory.</a:t>
            </a:r>
          </a:p>
          <a:p>
            <a:pPr marL="914400" lvl="2" indent="0">
              <a:buNone/>
            </a:pPr>
            <a:endParaRPr lang="en-US" b="0" dirty="0"/>
          </a:p>
          <a:p>
            <a:pPr lvl="1"/>
            <a:r>
              <a:rPr lang="en-US" b="1" dirty="0"/>
              <a:t>Political issues:</a:t>
            </a:r>
          </a:p>
          <a:p>
            <a:pPr lvl="2"/>
            <a:r>
              <a:rPr lang="en-US" b="0" dirty="0"/>
              <a:t>The imposition of Pigouvian taxes is frequently associated with political problems. Government attempts to introduce such taxes generally face resistance from lobbyists who support parties that can be affected by the taxes (e.g., tobacco producers). Therefore, such taxes are not always an optimal solution from a political perspective.</a:t>
            </a:r>
          </a:p>
          <a:p>
            <a:pPr lvl="1"/>
            <a:endParaRPr lang="en-US" dirty="0"/>
          </a:p>
        </p:txBody>
      </p:sp>
      <p:sp>
        <p:nvSpPr>
          <p:cNvPr id="4" name="Slide Number Placeholder 3">
            <a:extLst>
              <a:ext uri="{FF2B5EF4-FFF2-40B4-BE49-F238E27FC236}">
                <a16:creationId xmlns:a16="http://schemas.microsoft.com/office/drawing/2014/main" id="{1D87B8C0-4EC7-0D48-997D-0918E869C404}"/>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626765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Spring 2022</a:t>
            </a:r>
          </a:p>
          <a:p>
            <a:pPr>
              <a:lnSpc>
                <a:spcPct val="100000"/>
              </a:lnSpc>
              <a:spcBef>
                <a:spcPts val="0"/>
              </a:spcBef>
            </a:pPr>
            <a:r>
              <a:rPr lang="en-US" sz="4400" dirty="0"/>
              <a:t>Climate Change Economics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57</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California State University – East Bay</a:t>
            </a:r>
          </a:p>
          <a:p>
            <a:pPr>
              <a:lnSpc>
                <a:spcPct val="100000"/>
              </a:lnSpc>
              <a:spcBef>
                <a:spcPts val="0"/>
              </a:spcBef>
            </a:pPr>
            <a:r>
              <a:rPr lang="en-US" sz="3100" dirty="0">
                <a:solidFill>
                  <a:schemeClr val="tx2"/>
                </a:solidFill>
              </a:rPr>
              <a:t>March 30 and April 6,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531346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649925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50"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2626272" y="1325563"/>
            <a:ext cx="6939455" cy="4351338"/>
          </a:xfrm>
        </p:spPr>
        <p:txBody>
          <a:bodyPr/>
          <a:lstStyle/>
          <a:p>
            <a:r>
              <a:rPr lang="en-US" dirty="0"/>
              <a:t>Climate change science</a:t>
            </a:r>
          </a:p>
          <a:p>
            <a:r>
              <a:rPr lang="en-US" dirty="0"/>
              <a:t>Impacts of climate change</a:t>
            </a:r>
          </a:p>
          <a:p>
            <a:r>
              <a:rPr lang="en-US" dirty="0"/>
              <a:t>Economics of responding to climate change</a:t>
            </a:r>
          </a:p>
          <a:p>
            <a:r>
              <a:rPr lang="en-US" dirty="0"/>
              <a:t>Addressing the sources of our emissions</a:t>
            </a:r>
          </a:p>
          <a:p>
            <a:r>
              <a:rPr lang="en-US" dirty="0"/>
              <a:t>Climate change policy</a:t>
            </a:r>
          </a:p>
          <a:p>
            <a:r>
              <a:rPr lang="en-US" dirty="0"/>
              <a:t>Policy in action</a:t>
            </a:r>
          </a:p>
        </p:txBody>
      </p:sp>
    </p:spTree>
    <p:extLst>
      <p:ext uri="{BB962C8B-B14F-4D97-AF65-F5344CB8AC3E}">
        <p14:creationId xmlns:p14="http://schemas.microsoft.com/office/powerpoint/2010/main" val="99069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20000"/>
          </a:bodyPr>
          <a:lstStyle/>
          <a:p>
            <a:r>
              <a:rPr lang="en-US" dirty="0"/>
              <a:t>This slide deck was authored by:</a:t>
            </a:r>
          </a:p>
          <a:p>
            <a:pPr lvl="1"/>
            <a:r>
              <a:rPr lang="en-US" dirty="0"/>
              <a:t>Shana </a:t>
            </a:r>
            <a:r>
              <a:rPr lang="en-US" dirty="0" err="1"/>
              <a:t>Mcdermott</a:t>
            </a:r>
            <a:r>
              <a:rPr lang="en-US" dirty="0"/>
              <a:t>, Trinity University</a:t>
            </a:r>
          </a:p>
          <a:p>
            <a:pPr lvl="1"/>
            <a:r>
              <a:rPr lang="en-US" dirty="0"/>
              <a:t>Sarah Jacobson, Williams College</a:t>
            </a:r>
          </a:p>
          <a:p>
            <a:pPr lvl="1"/>
            <a:r>
              <a:rPr lang="en-US" dirty="0"/>
              <a:t>Sharon </a:t>
            </a:r>
            <a:r>
              <a:rPr lang="en-US" dirty="0" err="1"/>
              <a:t>Shewmake</a:t>
            </a:r>
            <a:r>
              <a:rPr lang="en-US" dirty="0"/>
              <a:t>, Western Washington University</a:t>
            </a:r>
          </a:p>
          <a:p>
            <a:r>
              <a:rPr lang="en-US" dirty="0"/>
              <a:t>This slide deck was reviewed by:</a:t>
            </a:r>
          </a:p>
          <a:p>
            <a:pPr lvl="1"/>
            <a:r>
              <a:rPr lang="en-US" dirty="0"/>
              <a:t>Jason </a:t>
            </a:r>
            <a:r>
              <a:rPr lang="en-US" dirty="0" err="1"/>
              <a:t>Shogren</a:t>
            </a:r>
            <a:r>
              <a:rPr lang="en-US" dirty="0"/>
              <a:t>, University of Wyoming</a:t>
            </a:r>
          </a:p>
          <a:p>
            <a:pPr lvl="1"/>
            <a:r>
              <a:rPr lang="en-US" dirty="0"/>
              <a:t>Walter Thurman, North Carolina State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389137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a:t>
            </a:r>
            <a:br>
              <a:rPr lang="en-US" dirty="0"/>
            </a:br>
            <a:r>
              <a:rPr lang="en-US" dirty="0"/>
              <a:t>Week 2</a:t>
            </a:r>
          </a:p>
        </p:txBody>
      </p:sp>
    </p:spTree>
    <p:extLst>
      <p:ext uri="{BB962C8B-B14F-4D97-AF65-F5344CB8AC3E}">
        <p14:creationId xmlns:p14="http://schemas.microsoft.com/office/powerpoint/2010/main" val="781676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604278" y="258539"/>
            <a:ext cx="10515600" cy="804719"/>
          </a:xfrm>
        </p:spPr>
        <p:txBody>
          <a:bodyPr>
            <a:normAutofit/>
          </a:bodyPr>
          <a:lstStyle/>
          <a:p>
            <a:r>
              <a:rPr lang="en-US" dirty="0"/>
              <a:t>  </a:t>
            </a:r>
            <a:r>
              <a:rPr lang="en-US" dirty="0">
                <a:solidFill>
                  <a:schemeClr val="bg1"/>
                </a:solidFill>
              </a:rPr>
              <a:t>A C</a:t>
            </a:r>
            <a:r>
              <a:rPr lang="en-US" dirty="0"/>
              <a:t>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dirty="0"/>
              <a:t>Emissions</a:t>
            </a:r>
          </a:p>
          <a:p>
            <a:pPr>
              <a:spcAft>
                <a:spcPts val="1000"/>
              </a:spcAft>
            </a:pPr>
            <a:r>
              <a:rPr lang="en-US" dirty="0"/>
              <a:t>Mitigation (a.k.a. Abatement)</a:t>
            </a:r>
          </a:p>
          <a:p>
            <a:pPr>
              <a:spcAft>
                <a:spcPts val="1000"/>
              </a:spcAft>
            </a:pPr>
            <a:r>
              <a:rPr lang="en-US" sz="3600" dirty="0"/>
              <a:t>Adaptation</a:t>
            </a:r>
          </a:p>
          <a:p>
            <a:pPr>
              <a:spcAft>
                <a:spcPts val="1000"/>
              </a:spcAft>
            </a:pPr>
            <a:r>
              <a:rPr lang="en-US"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1022302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12" y="0"/>
            <a:ext cx="10515600" cy="1325563"/>
          </a:xfrm>
        </p:spPr>
        <p:txBody>
          <a:bodyPr/>
          <a:lstStyle/>
          <a:p>
            <a:r>
              <a:rPr lang="en-US" dirty="0">
                <a:solidFill>
                  <a:schemeClr val="bg1"/>
                </a:solidFill>
              </a:rPr>
              <a:t> Ada</a:t>
            </a:r>
            <a:r>
              <a:rPr lang="en-US" dirty="0"/>
              <a:t>ptation Reduces Damages</a:t>
            </a:r>
          </a:p>
        </p:txBody>
      </p:sp>
      <p:sp>
        <p:nvSpPr>
          <p:cNvPr id="3" name="Content Placeholder 2"/>
          <p:cNvSpPr>
            <a:spLocks noGrp="1"/>
          </p:cNvSpPr>
          <p:nvPr>
            <p:ph idx="1"/>
          </p:nvPr>
        </p:nvSpPr>
        <p:spPr>
          <a:xfrm>
            <a:off x="1701210" y="1534871"/>
            <a:ext cx="8287714" cy="4351338"/>
          </a:xfrm>
        </p:spPr>
        <p:txBody>
          <a:bodyPr>
            <a:noAutofit/>
          </a:bodyPr>
          <a:lstStyle/>
          <a:p>
            <a:pPr>
              <a:spcAft>
                <a:spcPts val="1000"/>
              </a:spcAft>
            </a:pPr>
            <a:r>
              <a:rPr lang="en-US" sz="2400" dirty="0"/>
              <a:t>Human </a:t>
            </a:r>
            <a:r>
              <a:rPr lang="en-US" sz="2400" i="1" dirty="0"/>
              <a:t>adaptations</a:t>
            </a:r>
            <a:r>
              <a:rPr lang="en-US" sz="2400" dirty="0"/>
              <a:t> are costly actions that can reduce damages from climate change.</a:t>
            </a:r>
          </a:p>
          <a:p>
            <a:pPr>
              <a:spcAft>
                <a:spcPts val="1000"/>
              </a:spcAft>
            </a:pPr>
            <a:r>
              <a:rPr lang="en-US" sz="2400" dirty="0"/>
              <a:t>The </a:t>
            </a:r>
            <a:r>
              <a:rPr lang="en-US" sz="2400" dirty="0">
                <a:solidFill>
                  <a:srgbClr val="FF0000"/>
                </a:solidFill>
              </a:rPr>
              <a:t>net cost to society </a:t>
            </a:r>
            <a:r>
              <a:rPr lang="en-US" sz="2400" dirty="0"/>
              <a:t>is the </a:t>
            </a:r>
            <a:r>
              <a:rPr lang="en-US" sz="2400" dirty="0">
                <a:solidFill>
                  <a:srgbClr val="00B050"/>
                </a:solidFill>
              </a:rPr>
              <a:t>cost of adaptation </a:t>
            </a:r>
            <a:r>
              <a:rPr lang="en-US" sz="2400" dirty="0"/>
              <a:t>plus the </a:t>
            </a:r>
            <a:r>
              <a:rPr lang="en-US" sz="2400" dirty="0">
                <a:solidFill>
                  <a:srgbClr val="00B050"/>
                </a:solidFill>
              </a:rPr>
              <a:t>cost of the remaining damages</a:t>
            </a:r>
            <a:r>
              <a:rPr lang="en-US" sz="2400" dirty="0"/>
              <a:t>.</a:t>
            </a:r>
          </a:p>
          <a:p>
            <a:pPr>
              <a:spcAft>
                <a:spcPts val="1000"/>
              </a:spcAft>
            </a:pPr>
            <a:r>
              <a:rPr lang="en-US" sz="2400" dirty="0"/>
              <a:t>People will take some actions on their own, up to the point where they find it worthwhile.</a:t>
            </a:r>
          </a:p>
          <a:p>
            <a:pPr>
              <a:spcAft>
                <a:spcPts val="1000"/>
              </a:spcAft>
            </a:pPr>
            <a:r>
              <a:rPr lang="en-US" sz="2400" dirty="0"/>
              <a:t>Some responses require government involvement:  large-scale actions or actions with shared benefits.</a:t>
            </a:r>
          </a:p>
          <a:p>
            <a:pPr>
              <a:spcAft>
                <a:spcPts val="1000"/>
              </a:spcAft>
            </a:pPr>
            <a:r>
              <a:rPr lang="en-US" sz="2400" dirty="0"/>
              <a:t>Adaptation is already underway.</a:t>
            </a:r>
          </a:p>
        </p:txBody>
      </p:sp>
    </p:spTree>
    <p:extLst>
      <p:ext uri="{BB962C8B-B14F-4D97-AF65-F5344CB8AC3E}">
        <p14:creationId xmlns:p14="http://schemas.microsoft.com/office/powerpoint/2010/main" val="5102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a:solidFill>
                  <a:schemeClr val="bg1"/>
                </a:solidFill>
              </a:rPr>
              <a:t>Ind</a:t>
            </a:r>
            <a:r>
              <a:rPr lang="en-US" dirty="0"/>
              <a:t>ividual-Level Adaptation</a:t>
            </a:r>
          </a:p>
        </p:txBody>
      </p:sp>
      <p:sp>
        <p:nvSpPr>
          <p:cNvPr id="3" name="Content Placeholder 2"/>
          <p:cNvSpPr>
            <a:spLocks noGrp="1"/>
          </p:cNvSpPr>
          <p:nvPr>
            <p:ph idx="1"/>
          </p:nvPr>
        </p:nvSpPr>
        <p:spPr>
          <a:xfrm>
            <a:off x="342900" y="1235450"/>
            <a:ext cx="6438900" cy="4769110"/>
          </a:xfrm>
        </p:spPr>
        <p:txBody>
          <a:bodyPr/>
          <a:lstStyle/>
          <a:p>
            <a:r>
              <a:rPr lang="en-US" dirty="0"/>
              <a:t>Perhaps you…</a:t>
            </a:r>
          </a:p>
          <a:p>
            <a:pPr lvl="1"/>
            <a:r>
              <a:rPr lang="en-US" dirty="0"/>
              <a:t>Stay inside more.</a:t>
            </a:r>
          </a:p>
          <a:p>
            <a:pPr lvl="1"/>
            <a:r>
              <a:rPr lang="en-US" dirty="0"/>
              <a:t>Turn on the air conditioning.</a:t>
            </a:r>
          </a:p>
          <a:p>
            <a:r>
              <a:rPr lang="en-US" dirty="0"/>
              <a:t>Farmers may: </a:t>
            </a:r>
          </a:p>
          <a:p>
            <a:pPr lvl="1"/>
            <a:r>
              <a:rPr lang="en-US" dirty="0"/>
              <a:t>Plant at different times.</a:t>
            </a:r>
          </a:p>
          <a:p>
            <a:pPr lvl="1"/>
            <a:r>
              <a:rPr lang="en-US" dirty="0"/>
              <a:t>Plant new crops.</a:t>
            </a:r>
          </a:p>
          <a:p>
            <a:r>
              <a:rPr lang="en-US" dirty="0"/>
              <a:t>Businesses may:</a:t>
            </a:r>
          </a:p>
          <a:p>
            <a:pPr lvl="1"/>
            <a:r>
              <a:rPr lang="en-US" dirty="0"/>
              <a:t>Give outdoor workers water / shade breaks.</a:t>
            </a:r>
          </a:p>
          <a:p>
            <a:r>
              <a:rPr lang="en-US" dirty="0"/>
              <a:t>Everyone might:</a:t>
            </a:r>
          </a:p>
          <a:p>
            <a:pPr lvl="1"/>
            <a:r>
              <a:rPr lang="en-US" dirty="0"/>
              <a:t>Think about moving to a safer place.</a:t>
            </a:r>
          </a:p>
        </p:txBody>
      </p:sp>
      <p:pic>
        <p:nvPicPr>
          <p:cNvPr id="7" name="Picture 6">
            <a:extLst>
              <a:ext uri="{FF2B5EF4-FFF2-40B4-BE49-F238E27FC236}">
                <a16:creationId xmlns:a16="http://schemas.microsoft.com/office/drawing/2014/main" id="{C8299A3F-A630-4582-B521-D4EF2737BED3}"/>
              </a:ext>
            </a:extLst>
          </p:cNvPr>
          <p:cNvPicPr>
            <a:picLocks noChangeAspect="1"/>
          </p:cNvPicPr>
          <p:nvPr/>
        </p:nvPicPr>
        <p:blipFill>
          <a:blip r:embed="rId3"/>
          <a:stretch>
            <a:fillRect/>
          </a:stretch>
        </p:blipFill>
        <p:spPr>
          <a:xfrm>
            <a:off x="6781800" y="2209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52472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Pu</a:t>
            </a:r>
            <a:r>
              <a:rPr lang="en-US" dirty="0"/>
              <a:t>blic Adaptation</a:t>
            </a:r>
          </a:p>
        </p:txBody>
      </p:sp>
      <p:sp>
        <p:nvSpPr>
          <p:cNvPr id="3" name="Content Placeholder 2"/>
          <p:cNvSpPr>
            <a:spLocks noGrp="1"/>
          </p:cNvSpPr>
          <p:nvPr>
            <p:ph idx="1"/>
          </p:nvPr>
        </p:nvSpPr>
        <p:spPr>
          <a:xfrm>
            <a:off x="838200" y="1570730"/>
            <a:ext cx="6432557" cy="4351338"/>
          </a:xfrm>
        </p:spPr>
        <p:txBody>
          <a:bodyPr>
            <a:normAutofit fontScale="92500"/>
          </a:bodyPr>
          <a:lstStyle/>
          <a:p>
            <a:r>
              <a:rPr lang="en-US" dirty="0"/>
              <a:t>Governments can help:</a:t>
            </a:r>
          </a:p>
          <a:p>
            <a:pPr lvl="1"/>
            <a:r>
              <a:rPr lang="en-US" dirty="0"/>
              <a:t>When collective action is less costly than everyone acting alone.</a:t>
            </a:r>
          </a:p>
          <a:p>
            <a:pPr lvl="1"/>
            <a:r>
              <a:rPr lang="en-US" dirty="0"/>
              <a:t>When individual action is not possible or likely.</a:t>
            </a:r>
          </a:p>
          <a:p>
            <a:pPr lvl="1"/>
            <a:r>
              <a:rPr lang="en-US" dirty="0"/>
              <a:t>When some people can’t protect themselves.</a:t>
            </a:r>
          </a:p>
          <a:p>
            <a:r>
              <a:rPr lang="en-US" dirty="0"/>
              <a:t>Sea walls</a:t>
            </a:r>
          </a:p>
          <a:p>
            <a:r>
              <a:rPr lang="en-US" dirty="0"/>
              <a:t>Ecosystems that provide protection</a:t>
            </a:r>
          </a:p>
          <a:p>
            <a:r>
              <a:rPr lang="en-US" dirty="0"/>
              <a:t>Supporting low-income and vulnerable populations</a:t>
            </a:r>
          </a:p>
          <a:p>
            <a:r>
              <a:rPr lang="en-US" dirty="0"/>
              <a:t>Moving residents of a town</a:t>
            </a:r>
          </a:p>
          <a:p>
            <a:endParaRPr lang="en-US" dirty="0"/>
          </a:p>
        </p:txBody>
      </p:sp>
      <p:pic>
        <p:nvPicPr>
          <p:cNvPr id="4" name="Picture 3">
            <a:extLst>
              <a:ext uri="{FF2B5EF4-FFF2-40B4-BE49-F238E27FC236}">
                <a16:creationId xmlns:a16="http://schemas.microsoft.com/office/drawing/2014/main" id="{33B31478-58B3-E643-BA1F-AACA947FD979}"/>
              </a:ext>
            </a:extLst>
          </p:cNvPr>
          <p:cNvPicPr>
            <a:picLocks noChangeAspect="1"/>
          </p:cNvPicPr>
          <p:nvPr/>
        </p:nvPicPr>
        <p:blipFill>
          <a:blip r:embed="rId3"/>
          <a:stretch>
            <a:fillRect/>
          </a:stretch>
        </p:blipFill>
        <p:spPr>
          <a:xfrm>
            <a:off x="6929381" y="1975104"/>
            <a:ext cx="5262619" cy="3946964"/>
          </a:xfrm>
          <a:prstGeom prst="rect">
            <a:avLst/>
          </a:prstGeom>
        </p:spPr>
      </p:pic>
    </p:spTree>
    <p:extLst>
      <p:ext uri="{BB962C8B-B14F-4D97-AF65-F5344CB8AC3E}">
        <p14:creationId xmlns:p14="http://schemas.microsoft.com/office/powerpoint/2010/main" val="700321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3AE6-E88C-BC47-BFBF-AC5026832E34}"/>
              </a:ext>
            </a:extLst>
          </p:cNvPr>
          <p:cNvSpPr>
            <a:spLocks noGrp="1"/>
          </p:cNvSpPr>
          <p:nvPr>
            <p:ph type="title"/>
          </p:nvPr>
        </p:nvSpPr>
        <p:spPr/>
        <p:txBody>
          <a:bodyPr/>
          <a:lstStyle/>
          <a:p>
            <a:r>
              <a:rPr lang="en-US" dirty="0">
                <a:solidFill>
                  <a:schemeClr val="bg1"/>
                </a:solidFill>
              </a:rPr>
              <a:t>Ma</a:t>
            </a:r>
            <a:r>
              <a:rPr lang="en-US" dirty="0"/>
              <a:t>rket Based Adaptation</a:t>
            </a:r>
          </a:p>
        </p:txBody>
      </p:sp>
      <p:sp>
        <p:nvSpPr>
          <p:cNvPr id="3" name="Content Placeholder 2">
            <a:extLst>
              <a:ext uri="{FF2B5EF4-FFF2-40B4-BE49-F238E27FC236}">
                <a16:creationId xmlns:a16="http://schemas.microsoft.com/office/drawing/2014/main" id="{CFBF8BB0-9719-C14C-998A-210C66BFCC62}"/>
              </a:ext>
            </a:extLst>
          </p:cNvPr>
          <p:cNvSpPr>
            <a:spLocks noGrp="1"/>
          </p:cNvSpPr>
          <p:nvPr>
            <p:ph sz="half" idx="1"/>
          </p:nvPr>
        </p:nvSpPr>
        <p:spPr>
          <a:xfrm>
            <a:off x="838200" y="1114836"/>
            <a:ext cx="5181600" cy="2367401"/>
          </a:xfrm>
        </p:spPr>
        <p:txBody>
          <a:bodyPr/>
          <a:lstStyle/>
          <a:p>
            <a:r>
              <a:rPr lang="en-US" dirty="0"/>
              <a:t>Prices and costs influence behavior.</a:t>
            </a:r>
          </a:p>
          <a:p>
            <a:pPr lvl="1"/>
            <a:r>
              <a:rPr lang="en-US" dirty="0"/>
              <a:t>Where to live.</a:t>
            </a:r>
          </a:p>
          <a:p>
            <a:pPr lvl="1"/>
            <a:r>
              <a:rPr lang="en-US" dirty="0"/>
              <a:t>Where/when/what to plant.</a:t>
            </a:r>
          </a:p>
          <a:p>
            <a:endParaRPr lang="en-US" dirty="0"/>
          </a:p>
        </p:txBody>
      </p:sp>
      <p:sp>
        <p:nvSpPr>
          <p:cNvPr id="4" name="Content Placeholder 3">
            <a:extLst>
              <a:ext uri="{FF2B5EF4-FFF2-40B4-BE49-F238E27FC236}">
                <a16:creationId xmlns:a16="http://schemas.microsoft.com/office/drawing/2014/main" id="{2EDE05B0-DCE8-164B-8552-A0DE7D0D574B}"/>
              </a:ext>
            </a:extLst>
          </p:cNvPr>
          <p:cNvSpPr>
            <a:spLocks noGrp="1"/>
          </p:cNvSpPr>
          <p:nvPr>
            <p:ph sz="half" idx="2"/>
          </p:nvPr>
        </p:nvSpPr>
        <p:spPr>
          <a:xfrm>
            <a:off x="6172200" y="1114836"/>
            <a:ext cx="5181600" cy="2367401"/>
          </a:xfrm>
        </p:spPr>
        <p:txBody>
          <a:bodyPr/>
          <a:lstStyle/>
          <a:p>
            <a:r>
              <a:rPr lang="en-US" dirty="0"/>
              <a:t>Avoid barriers to market adjustment.</a:t>
            </a:r>
          </a:p>
          <a:p>
            <a:pPr lvl="1"/>
            <a:r>
              <a:rPr lang="en-US" dirty="0"/>
              <a:t>Trade barriers, immigration restrictions, federal flood insurance, agricultural subsidies, and zoning regulations.</a:t>
            </a:r>
          </a:p>
        </p:txBody>
      </p:sp>
      <p:sp>
        <p:nvSpPr>
          <p:cNvPr id="5" name="Slide Number Placeholder 4">
            <a:extLst>
              <a:ext uri="{FF2B5EF4-FFF2-40B4-BE49-F238E27FC236}">
                <a16:creationId xmlns:a16="http://schemas.microsoft.com/office/drawing/2014/main" id="{07219A0F-D35F-3B4A-BE10-B4E35DDF399E}"/>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7" name="Rectangle 4">
            <a:extLst>
              <a:ext uri="{FF2B5EF4-FFF2-40B4-BE49-F238E27FC236}">
                <a16:creationId xmlns:a16="http://schemas.microsoft.com/office/drawing/2014/main" id="{72999337-CFFB-C54D-B559-769E72902646}"/>
              </a:ext>
            </a:extLst>
          </p:cNvPr>
          <p:cNvSpPr>
            <a:spLocks noChangeArrowheads="1"/>
          </p:cNvSpPr>
          <p:nvPr/>
        </p:nvSpPr>
        <p:spPr bwMode="auto">
          <a:xfrm>
            <a:off x="3329151" y="38745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 descr="https://cms.qz.com/wp-content/uploads/2017/10/wine-growing-regions-europe-usa.png?w=940&amp;strip=all&amp;quality=75">
            <a:extLst>
              <a:ext uri="{FF2B5EF4-FFF2-40B4-BE49-F238E27FC236}">
                <a16:creationId xmlns:a16="http://schemas.microsoft.com/office/drawing/2014/main" id="{C4B00CB1-ECAF-8143-A13E-B09EA662C6E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EDC9C-A475-344F-A41C-24564B0765D1}"/>
              </a:ext>
            </a:extLst>
          </p:cNvPr>
          <p:cNvSpPr txBox="1"/>
          <p:nvPr/>
        </p:nvSpPr>
        <p:spPr>
          <a:xfrm>
            <a:off x="3486112" y="3374585"/>
            <a:ext cx="5372176" cy="369332"/>
          </a:xfrm>
          <a:prstGeom prst="rect">
            <a:avLst/>
          </a:prstGeom>
          <a:noFill/>
        </p:spPr>
        <p:txBody>
          <a:bodyPr wrap="none" rtlCol="0">
            <a:spAutoFit/>
          </a:bodyPr>
          <a:lstStyle/>
          <a:p>
            <a:r>
              <a:rPr lang="en-US" dirty="0">
                <a:highlight>
                  <a:srgbClr val="FFFFFF"/>
                </a:highlight>
              </a:rPr>
              <a:t>The changing map of the world’s wine-growing regions.</a:t>
            </a:r>
          </a:p>
        </p:txBody>
      </p:sp>
    </p:spTree>
    <p:extLst>
      <p:ext uri="{BB962C8B-B14F-4D97-AF65-F5344CB8AC3E}">
        <p14:creationId xmlns:p14="http://schemas.microsoft.com/office/powerpoint/2010/main" val="13723738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A  </a:t>
            </a:r>
            <a:r>
              <a:rPr lang="en-US" dirty="0"/>
              <a:t>Climate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dirty="0"/>
              <a:t>Emissions</a:t>
            </a:r>
          </a:p>
          <a:p>
            <a:pPr>
              <a:spcAft>
                <a:spcPts val="1000"/>
              </a:spcAft>
            </a:pPr>
            <a:r>
              <a:rPr lang="en-US" dirty="0"/>
              <a:t>Mitigation (a.k.a. Abatement)</a:t>
            </a:r>
          </a:p>
          <a:p>
            <a:pPr>
              <a:spcAft>
                <a:spcPts val="1000"/>
              </a:spcAft>
            </a:pPr>
            <a:r>
              <a:rPr lang="en-US" dirty="0"/>
              <a:t>Adaptation</a:t>
            </a:r>
          </a:p>
          <a:p>
            <a:pPr>
              <a:spcAft>
                <a:spcPts val="1000"/>
              </a:spcAft>
            </a:pPr>
            <a:r>
              <a:rPr lang="en-US" sz="3600"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4064367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74F5-154C-8548-9517-7F7969125C59}"/>
              </a:ext>
            </a:extLst>
          </p:cNvPr>
          <p:cNvSpPr>
            <a:spLocks noGrp="1"/>
          </p:cNvSpPr>
          <p:nvPr>
            <p:ph type="title"/>
          </p:nvPr>
        </p:nvSpPr>
        <p:spPr>
          <a:xfrm>
            <a:off x="795668" y="0"/>
            <a:ext cx="10515600" cy="1325563"/>
          </a:xfrm>
        </p:spPr>
        <p:txBody>
          <a:bodyPr/>
          <a:lstStyle/>
          <a:p>
            <a:r>
              <a:rPr lang="en-US" dirty="0">
                <a:solidFill>
                  <a:schemeClr val="bg1"/>
                </a:solidFill>
              </a:rPr>
              <a:t>Glo</a:t>
            </a:r>
            <a:r>
              <a:rPr lang="en-US" dirty="0"/>
              <a:t>bal Temps: Human and Other Sources</a:t>
            </a:r>
          </a:p>
        </p:txBody>
      </p:sp>
      <p:sp>
        <p:nvSpPr>
          <p:cNvPr id="4" name="Slide Number Placeholder 3">
            <a:extLst>
              <a:ext uri="{FF2B5EF4-FFF2-40B4-BE49-F238E27FC236}">
                <a16:creationId xmlns:a16="http://schemas.microsoft.com/office/drawing/2014/main" id="{0E8AC22A-7A18-7B4B-9184-4E814FF40FB4}"/>
              </a:ext>
            </a:extLst>
          </p:cNvPr>
          <p:cNvSpPr>
            <a:spLocks noGrp="1"/>
          </p:cNvSpPr>
          <p:nvPr>
            <p:ph type="sldNum" sz="quarter" idx="12"/>
          </p:nvPr>
        </p:nvSpPr>
        <p:spPr/>
        <p:txBody>
          <a:bodyPr/>
          <a:lstStyle/>
          <a:p>
            <a:fld id="{D9F085D5-EC86-4F6A-B501-C1359CB39116}" type="slidenum">
              <a:rPr lang="en-GB" smtClean="0"/>
              <a:t>67</a:t>
            </a:fld>
            <a:endParaRPr lang="en-GB"/>
          </a:p>
        </p:txBody>
      </p:sp>
      <p:pic>
        <p:nvPicPr>
          <p:cNvPr id="5" name="Picture 4">
            <a:extLst>
              <a:ext uri="{FF2B5EF4-FFF2-40B4-BE49-F238E27FC236}">
                <a16:creationId xmlns:a16="http://schemas.microsoft.com/office/drawing/2014/main" id="{E67693EF-BA56-A347-8902-15357ADABEEE}"/>
              </a:ext>
            </a:extLst>
          </p:cNvPr>
          <p:cNvPicPr>
            <a:picLocks noChangeAspect="1"/>
          </p:cNvPicPr>
          <p:nvPr/>
        </p:nvPicPr>
        <p:blipFill>
          <a:blip r:embed="rId2"/>
          <a:stretch>
            <a:fillRect/>
          </a:stretch>
        </p:blipFill>
        <p:spPr>
          <a:xfrm>
            <a:off x="2566524" y="866502"/>
            <a:ext cx="6973887" cy="5363724"/>
          </a:xfrm>
          <a:prstGeom prst="rect">
            <a:avLst/>
          </a:prstGeom>
        </p:spPr>
      </p:pic>
      <p:sp>
        <p:nvSpPr>
          <p:cNvPr id="6" name="TextBox 5">
            <a:extLst>
              <a:ext uri="{FF2B5EF4-FFF2-40B4-BE49-F238E27FC236}">
                <a16:creationId xmlns:a16="http://schemas.microsoft.com/office/drawing/2014/main" id="{89AC1F4B-3498-774C-BA7A-15B9E2513159}"/>
              </a:ext>
            </a:extLst>
          </p:cNvPr>
          <p:cNvSpPr txBox="1"/>
          <p:nvPr/>
        </p:nvSpPr>
        <p:spPr>
          <a:xfrm>
            <a:off x="4691285" y="6456851"/>
            <a:ext cx="6934784" cy="276999"/>
          </a:xfrm>
          <a:prstGeom prst="rect">
            <a:avLst/>
          </a:prstGeom>
          <a:noFill/>
        </p:spPr>
        <p:txBody>
          <a:bodyPr wrap="none" rtlCol="0">
            <a:spAutoFit/>
          </a:bodyPr>
          <a:lstStyle/>
          <a:p>
            <a:r>
              <a:rPr lang="en-US" sz="1200" dirty="0"/>
              <a:t>Source: https://</a:t>
            </a:r>
            <a:r>
              <a:rPr lang="en-US" sz="1200" dirty="0" err="1"/>
              <a:t>www.carbonbrief.org</a:t>
            </a:r>
            <a:r>
              <a:rPr lang="en-US" sz="1200" dirty="0"/>
              <a:t>/analysis-why-scientists-think-100-of-global-warming-is-due-to-humans</a:t>
            </a:r>
          </a:p>
        </p:txBody>
      </p:sp>
    </p:spTree>
    <p:extLst>
      <p:ext uri="{BB962C8B-B14F-4D97-AF65-F5344CB8AC3E}">
        <p14:creationId xmlns:p14="http://schemas.microsoft.com/office/powerpoint/2010/main" val="1462768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DB41-7661-604B-B883-F2879D6682FD}"/>
              </a:ext>
            </a:extLst>
          </p:cNvPr>
          <p:cNvSpPr>
            <a:spLocks noGrp="1"/>
          </p:cNvSpPr>
          <p:nvPr>
            <p:ph type="title"/>
          </p:nvPr>
        </p:nvSpPr>
        <p:spPr>
          <a:xfrm>
            <a:off x="795668" y="0"/>
            <a:ext cx="10515600" cy="1325563"/>
          </a:xfrm>
        </p:spPr>
        <p:txBody>
          <a:bodyPr/>
          <a:lstStyle/>
          <a:p>
            <a:r>
              <a:rPr lang="en-US" dirty="0">
                <a:solidFill>
                  <a:schemeClr val="bg1"/>
                </a:solidFill>
              </a:rPr>
              <a:t>Glo</a:t>
            </a:r>
            <a:r>
              <a:rPr lang="en-US" dirty="0"/>
              <a:t>bal Temps: Forecast</a:t>
            </a:r>
          </a:p>
        </p:txBody>
      </p:sp>
      <p:sp>
        <p:nvSpPr>
          <p:cNvPr id="4" name="Slide Number Placeholder 3">
            <a:extLst>
              <a:ext uri="{FF2B5EF4-FFF2-40B4-BE49-F238E27FC236}">
                <a16:creationId xmlns:a16="http://schemas.microsoft.com/office/drawing/2014/main" id="{B5245B37-574F-7143-849E-8C3925C64886}"/>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5" name="Picture 4">
            <a:extLst>
              <a:ext uri="{FF2B5EF4-FFF2-40B4-BE49-F238E27FC236}">
                <a16:creationId xmlns:a16="http://schemas.microsoft.com/office/drawing/2014/main" id="{41295EF2-E771-A34E-AEE9-14A4B08CEC75}"/>
              </a:ext>
            </a:extLst>
          </p:cNvPr>
          <p:cNvPicPr>
            <a:picLocks noChangeAspect="1"/>
          </p:cNvPicPr>
          <p:nvPr/>
        </p:nvPicPr>
        <p:blipFill>
          <a:blip r:embed="rId2"/>
          <a:stretch>
            <a:fillRect/>
          </a:stretch>
        </p:blipFill>
        <p:spPr>
          <a:xfrm>
            <a:off x="2735262" y="983205"/>
            <a:ext cx="6721475" cy="5247021"/>
          </a:xfrm>
          <a:prstGeom prst="rect">
            <a:avLst/>
          </a:prstGeom>
        </p:spPr>
      </p:pic>
      <p:sp>
        <p:nvSpPr>
          <p:cNvPr id="7" name="TextBox 6">
            <a:extLst>
              <a:ext uri="{FF2B5EF4-FFF2-40B4-BE49-F238E27FC236}">
                <a16:creationId xmlns:a16="http://schemas.microsoft.com/office/drawing/2014/main" id="{076851A6-A934-564A-9773-1E23E1C0617D}"/>
              </a:ext>
            </a:extLst>
          </p:cNvPr>
          <p:cNvSpPr txBox="1"/>
          <p:nvPr/>
        </p:nvSpPr>
        <p:spPr>
          <a:xfrm>
            <a:off x="4691285" y="6456851"/>
            <a:ext cx="6934784" cy="276999"/>
          </a:xfrm>
          <a:prstGeom prst="rect">
            <a:avLst/>
          </a:prstGeom>
          <a:noFill/>
        </p:spPr>
        <p:txBody>
          <a:bodyPr wrap="none" rtlCol="0">
            <a:spAutoFit/>
          </a:bodyPr>
          <a:lstStyle/>
          <a:p>
            <a:r>
              <a:rPr lang="en-US" sz="1200" dirty="0"/>
              <a:t>Source: https://</a:t>
            </a:r>
            <a:r>
              <a:rPr lang="en-US" sz="1200" dirty="0" err="1"/>
              <a:t>www.carbonbrief.org</a:t>
            </a:r>
            <a:r>
              <a:rPr lang="en-US" sz="1200" dirty="0"/>
              <a:t>/analysis-why-scientists-think-100-of-global-warming-is-due-to-humans</a:t>
            </a:r>
          </a:p>
        </p:txBody>
      </p:sp>
    </p:spTree>
    <p:extLst>
      <p:ext uri="{BB962C8B-B14F-4D97-AF65-F5344CB8AC3E}">
        <p14:creationId xmlns:p14="http://schemas.microsoft.com/office/powerpoint/2010/main" val="166495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752E-1CF3-BD48-970D-E7ED0729AE5C}"/>
              </a:ext>
            </a:extLst>
          </p:cNvPr>
          <p:cNvSpPr>
            <a:spLocks noGrp="1"/>
          </p:cNvSpPr>
          <p:nvPr>
            <p:ph type="title"/>
          </p:nvPr>
        </p:nvSpPr>
        <p:spPr>
          <a:xfrm>
            <a:off x="947059" y="0"/>
            <a:ext cx="10515600" cy="1325563"/>
          </a:xfrm>
        </p:spPr>
        <p:txBody>
          <a:bodyPr>
            <a:normAutofit/>
          </a:bodyPr>
          <a:lstStyle/>
          <a:p>
            <a:r>
              <a:rPr lang="en-US" sz="4000" dirty="0">
                <a:solidFill>
                  <a:schemeClr val="bg1"/>
                </a:solidFill>
              </a:rPr>
              <a:t>Int</a:t>
            </a:r>
            <a:r>
              <a:rPr lang="en-US" sz="4000" dirty="0"/>
              <a:t>ernational Climate Policy Goals</a:t>
            </a:r>
          </a:p>
        </p:txBody>
      </p:sp>
      <p:sp>
        <p:nvSpPr>
          <p:cNvPr id="3" name="Content Placeholder 2">
            <a:extLst>
              <a:ext uri="{FF2B5EF4-FFF2-40B4-BE49-F238E27FC236}">
                <a16:creationId xmlns:a16="http://schemas.microsoft.com/office/drawing/2014/main" id="{15FB7290-C3B7-F34A-831D-5FA2009A5D96}"/>
              </a:ext>
            </a:extLst>
          </p:cNvPr>
          <p:cNvSpPr>
            <a:spLocks noGrp="1"/>
          </p:cNvSpPr>
          <p:nvPr>
            <p:ph idx="1"/>
          </p:nvPr>
        </p:nvSpPr>
        <p:spPr>
          <a:xfrm>
            <a:off x="838200" y="1293793"/>
            <a:ext cx="10515600" cy="4866376"/>
          </a:xfrm>
        </p:spPr>
        <p:txBody>
          <a:bodyPr>
            <a:normAutofit lnSpcReduction="10000"/>
          </a:bodyPr>
          <a:lstStyle/>
          <a:p>
            <a:r>
              <a:rPr lang="en-US" dirty="0"/>
              <a:t>Intergovernmental Panel on Climate Change (IPCC)</a:t>
            </a:r>
          </a:p>
          <a:p>
            <a:pPr lvl="1"/>
            <a:r>
              <a:rPr lang="en-US" dirty="0"/>
              <a:t>Global effort to fight climate change</a:t>
            </a:r>
          </a:p>
          <a:p>
            <a:pPr lvl="1"/>
            <a:r>
              <a:rPr lang="en-US" dirty="0"/>
              <a:t>Reports on consensus of climate science, including economics</a:t>
            </a:r>
          </a:p>
          <a:p>
            <a:r>
              <a:rPr lang="en-US" dirty="0"/>
              <a:t>IPCC report in 2007:</a:t>
            </a:r>
          </a:p>
          <a:p>
            <a:pPr lvl="1"/>
            <a:r>
              <a:rPr lang="en-US" dirty="0"/>
              <a:t>Recommended goal: &lt; 2 degrees C (3.6 degrees F)</a:t>
            </a:r>
          </a:p>
          <a:p>
            <a:pPr lvl="1"/>
            <a:r>
              <a:rPr lang="en-US" dirty="0"/>
              <a:t>Industrialized countries should reduce GHG emissions between 25% and 40% below 1990 levels by 2020. </a:t>
            </a:r>
          </a:p>
          <a:p>
            <a:r>
              <a:rPr lang="en-US" dirty="0"/>
              <a:t>2016 Paris Agreement:</a:t>
            </a:r>
          </a:p>
          <a:p>
            <a:pPr lvl="1"/>
            <a:r>
              <a:rPr lang="en-US" dirty="0"/>
              <a:t>Basic goal of 2 degrees C: requires 40-70% GHG reduction 2010 </a:t>
            </a:r>
            <a:r>
              <a:rPr lang="en-US" dirty="0">
                <a:sym typeface="Wingdings" panose="05000000000000000000" pitchFamily="2" charset="2"/>
              </a:rPr>
              <a:t> 2050</a:t>
            </a:r>
            <a:endParaRPr lang="en-US" dirty="0"/>
          </a:p>
          <a:p>
            <a:pPr lvl="1"/>
            <a:r>
              <a:rPr lang="en-US" dirty="0"/>
              <a:t>Reach goal of 1.5 degrees C: requires 70-95% GHG reduction 2010 </a:t>
            </a:r>
            <a:r>
              <a:rPr lang="en-US" dirty="0">
                <a:sym typeface="Wingdings" panose="05000000000000000000" pitchFamily="2" charset="2"/>
              </a:rPr>
              <a:t> 2050</a:t>
            </a:r>
          </a:p>
          <a:p>
            <a:r>
              <a:rPr lang="en-US" dirty="0"/>
              <a:t>IPCC report in 2018:</a:t>
            </a:r>
          </a:p>
          <a:p>
            <a:pPr lvl="1"/>
            <a:r>
              <a:rPr lang="en-US" dirty="0"/>
              <a:t>Temperature has already increased by 1.0 degrees C - Recommended: &lt; 1.5 C</a:t>
            </a:r>
          </a:p>
        </p:txBody>
      </p:sp>
    </p:spTree>
    <p:extLst>
      <p:ext uri="{BB962C8B-B14F-4D97-AF65-F5344CB8AC3E}">
        <p14:creationId xmlns:p14="http://schemas.microsoft.com/office/powerpoint/2010/main" val="12400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50"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2626272" y="1325563"/>
            <a:ext cx="6939455" cy="4351338"/>
          </a:xfrm>
        </p:spPr>
        <p:txBody>
          <a:bodyPr/>
          <a:lstStyle/>
          <a:p>
            <a:r>
              <a:rPr lang="en-US" dirty="0"/>
              <a:t>Climate change science</a:t>
            </a:r>
          </a:p>
          <a:p>
            <a:r>
              <a:rPr lang="en-US" dirty="0"/>
              <a:t>Impacts of climate change</a:t>
            </a:r>
          </a:p>
          <a:p>
            <a:r>
              <a:rPr lang="en-US" dirty="0"/>
              <a:t>Economics of responding to climate change</a:t>
            </a:r>
          </a:p>
          <a:p>
            <a:r>
              <a:rPr lang="en-US" dirty="0"/>
              <a:t>Addressing the sources of our emissions</a:t>
            </a:r>
          </a:p>
          <a:p>
            <a:r>
              <a:rPr lang="en-US" dirty="0"/>
              <a:t>Climate change policy</a:t>
            </a:r>
          </a:p>
          <a:p>
            <a:r>
              <a:rPr lang="en-US" dirty="0"/>
              <a:t>Policy in action</a:t>
            </a:r>
          </a:p>
        </p:txBody>
      </p:sp>
    </p:spTree>
    <p:extLst>
      <p:ext uri="{BB962C8B-B14F-4D97-AF65-F5344CB8AC3E}">
        <p14:creationId xmlns:p14="http://schemas.microsoft.com/office/powerpoint/2010/main" val="86710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4" y="0"/>
            <a:ext cx="10515600" cy="1325563"/>
          </a:xfrm>
        </p:spPr>
        <p:txBody>
          <a:bodyPr/>
          <a:lstStyle/>
          <a:p>
            <a:r>
              <a:rPr lang="en-US" dirty="0">
                <a:solidFill>
                  <a:schemeClr val="bg1"/>
                </a:solidFill>
              </a:rPr>
              <a:t>Rec</a:t>
            </a:r>
            <a:r>
              <a:rPr lang="en-US" dirty="0"/>
              <a:t>ent Progress on Climate Goals</a:t>
            </a:r>
          </a:p>
        </p:txBody>
      </p:sp>
      <p:sp>
        <p:nvSpPr>
          <p:cNvPr id="3" name="Content Placeholder 2"/>
          <p:cNvSpPr>
            <a:spLocks noGrp="1"/>
          </p:cNvSpPr>
          <p:nvPr>
            <p:ph idx="1"/>
          </p:nvPr>
        </p:nvSpPr>
        <p:spPr>
          <a:xfrm>
            <a:off x="838200" y="1717157"/>
            <a:ext cx="5386137" cy="4351338"/>
          </a:xfrm>
        </p:spPr>
        <p:txBody>
          <a:bodyPr/>
          <a:lstStyle/>
          <a:p>
            <a:r>
              <a:rPr lang="en-US" dirty="0"/>
              <a:t>IPCC’s Fifth Assessment Report (2014) </a:t>
            </a:r>
          </a:p>
          <a:p>
            <a:pPr lvl="1"/>
            <a:r>
              <a:rPr lang="en-US" dirty="0"/>
              <a:t>Goals from previous report (2007) were met!</a:t>
            </a:r>
          </a:p>
          <a:p>
            <a:pPr lvl="1"/>
            <a:r>
              <a:rPr lang="en-US" dirty="0"/>
              <a:t>… but mainly because of the Great Recession…</a:t>
            </a:r>
          </a:p>
          <a:p>
            <a:pPr lvl="1"/>
            <a:r>
              <a:rPr lang="en-US" dirty="0"/>
              <a:t>… which is not the preferred method of reducing emissions.</a:t>
            </a:r>
          </a:p>
          <a:p>
            <a:endParaRPr lang="en-US" dirty="0"/>
          </a:p>
        </p:txBody>
      </p:sp>
      <p:pic>
        <p:nvPicPr>
          <p:cNvPr id="1026" name="Picture 2" descr="http://www.energytrendsinsider.com/wp-content/uploads/2012/07/Global-CO2-1024x697.png?00cfb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551" y="1876626"/>
            <a:ext cx="5535067" cy="376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Oval 4"/>
          <p:cNvSpPr/>
          <p:nvPr/>
        </p:nvSpPr>
        <p:spPr>
          <a:xfrm>
            <a:off x="10968792" y="2369562"/>
            <a:ext cx="369627" cy="245660"/>
          </a:xfrm>
          <a:prstGeom prst="ellipse">
            <a:avLst/>
          </a:prstGeom>
          <a:noFill/>
          <a:ln w="15875">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EB02A4-6B33-D54A-959C-8B7F92463C67}"/>
              </a:ext>
            </a:extLst>
          </p:cNvPr>
          <p:cNvCxnSpPr>
            <a:cxnSpLocks/>
          </p:cNvCxnSpPr>
          <p:nvPr/>
        </p:nvCxnSpPr>
        <p:spPr>
          <a:xfrm>
            <a:off x="10276647" y="1016040"/>
            <a:ext cx="756313" cy="1337480"/>
          </a:xfrm>
          <a:prstGeom prst="straightConnector1">
            <a:avLst/>
          </a:prstGeom>
          <a:ln w="63500">
            <a:solidFill>
              <a:srgbClr val="0C4C88"/>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236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Ele</a:t>
            </a:r>
            <a:r>
              <a:rPr lang="en-US" dirty="0"/>
              <a:t>ctricity Is Different From Oranges</a:t>
            </a:r>
          </a:p>
        </p:txBody>
      </p:sp>
      <p:pic>
        <p:nvPicPr>
          <p:cNvPr id="6" name="Picture 5">
            <a:extLst>
              <a:ext uri="{FF2B5EF4-FFF2-40B4-BE49-F238E27FC236}">
                <a16:creationId xmlns:a16="http://schemas.microsoft.com/office/drawing/2014/main" id="{6240F12F-47C3-4E1A-8FA1-F5E0B0A35175}"/>
              </a:ext>
            </a:extLst>
          </p:cNvPr>
          <p:cNvPicPr>
            <a:picLocks noChangeAspect="1"/>
          </p:cNvPicPr>
          <p:nvPr/>
        </p:nvPicPr>
        <p:blipFill>
          <a:blip r:embed="rId2"/>
          <a:stretch>
            <a:fillRect/>
          </a:stretch>
        </p:blipFill>
        <p:spPr>
          <a:xfrm>
            <a:off x="6066194" y="1989223"/>
            <a:ext cx="5865122" cy="2921855"/>
          </a:xfrm>
          <a:prstGeom prst="rect">
            <a:avLst/>
          </a:prstGeom>
        </p:spPr>
      </p:pic>
      <p:sp>
        <p:nvSpPr>
          <p:cNvPr id="3" name="Content Placeholder 2"/>
          <p:cNvSpPr>
            <a:spLocks noGrp="1"/>
          </p:cNvSpPr>
          <p:nvPr>
            <p:ph idx="1"/>
          </p:nvPr>
        </p:nvSpPr>
        <p:spPr>
          <a:xfrm>
            <a:off x="822158" y="1353372"/>
            <a:ext cx="6027821" cy="5227782"/>
          </a:xfrm>
        </p:spPr>
        <p:txBody>
          <a:bodyPr>
            <a:noAutofit/>
          </a:bodyPr>
          <a:lstStyle/>
          <a:p>
            <a:r>
              <a:rPr lang="en-US" sz="2300" dirty="0"/>
              <a:t>Many sources of electricity generate pollution.</a:t>
            </a:r>
          </a:p>
          <a:p>
            <a:pPr marL="0" indent="0">
              <a:buNone/>
            </a:pPr>
            <a:endParaRPr lang="en-US" sz="2300" dirty="0"/>
          </a:p>
          <a:p>
            <a:r>
              <a:rPr lang="en-US" sz="2300" dirty="0"/>
              <a:t>Pollution is an EXTERNALITY: </a:t>
            </a:r>
          </a:p>
          <a:p>
            <a:pPr lvl="1"/>
            <a:r>
              <a:rPr lang="en-US" sz="1900" dirty="0"/>
              <a:t>a side effect (cost or benefit) that affects someone </a:t>
            </a:r>
            <a:br>
              <a:rPr lang="en-US" sz="1900" dirty="0"/>
            </a:br>
            <a:r>
              <a:rPr lang="en-US" sz="1900" dirty="0"/>
              <a:t>else when something is bought or sold.</a:t>
            </a:r>
          </a:p>
          <a:p>
            <a:pPr lvl="1"/>
            <a:r>
              <a:rPr lang="en-US" sz="1900" dirty="0">
                <a:sym typeface="Wingdings" panose="05000000000000000000" pitchFamily="2" charset="2"/>
              </a:rPr>
              <a:t>This is a </a:t>
            </a:r>
            <a:r>
              <a:rPr lang="en-US" sz="1900" b="1" i="1" dirty="0">
                <a:sym typeface="Wingdings" panose="05000000000000000000" pitchFamily="2" charset="2"/>
              </a:rPr>
              <a:t>market failure.</a:t>
            </a:r>
          </a:p>
          <a:p>
            <a:pPr marL="457200" lvl="1" indent="0">
              <a:buNone/>
            </a:pPr>
            <a:endParaRPr lang="en-US" sz="1900" b="1" i="1" dirty="0">
              <a:sym typeface="Wingdings" panose="05000000000000000000" pitchFamily="2" charset="2"/>
            </a:endParaRPr>
          </a:p>
          <a:p>
            <a:r>
              <a:rPr lang="en-US" sz="2300" dirty="0">
                <a:sym typeface="Wingdings" panose="05000000000000000000" pitchFamily="2" charset="2"/>
              </a:rPr>
              <a:t>The price of electricity does not reflect all of the costs.</a:t>
            </a:r>
          </a:p>
          <a:p>
            <a:pPr lvl="1"/>
            <a:r>
              <a:rPr lang="en-US" sz="1900" dirty="0">
                <a:sym typeface="Wingdings" panose="05000000000000000000" pitchFamily="2" charset="2"/>
              </a:rPr>
              <a:t>Electricity is too cheap. </a:t>
            </a:r>
          </a:p>
          <a:p>
            <a:pPr lvl="1"/>
            <a:r>
              <a:rPr lang="en-US" sz="1900" dirty="0">
                <a:sym typeface="Wingdings" panose="05000000000000000000" pitchFamily="2" charset="2"/>
              </a:rPr>
              <a:t>There is too much pollution.</a:t>
            </a:r>
          </a:p>
          <a:p>
            <a:pPr lvl="1"/>
            <a:endParaRPr lang="en-US" sz="1900" dirty="0">
              <a:sym typeface="Wingdings" panose="05000000000000000000" pitchFamily="2" charset="2"/>
            </a:endParaRPr>
          </a:p>
          <a:p>
            <a:endParaRPr lang="en-US" sz="2300" dirty="0"/>
          </a:p>
        </p:txBody>
      </p:sp>
    </p:spTree>
    <p:extLst>
      <p:ext uri="{BB962C8B-B14F-4D97-AF65-F5344CB8AC3E}">
        <p14:creationId xmlns:p14="http://schemas.microsoft.com/office/powerpoint/2010/main" val="3796544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30D7-77CD-E841-B140-0D37228ABC4B}"/>
              </a:ext>
            </a:extLst>
          </p:cNvPr>
          <p:cNvSpPr>
            <a:spLocks noGrp="1"/>
          </p:cNvSpPr>
          <p:nvPr>
            <p:ph type="title"/>
          </p:nvPr>
        </p:nvSpPr>
        <p:spPr/>
        <p:txBody>
          <a:bodyPr>
            <a:normAutofit/>
          </a:bodyPr>
          <a:lstStyle/>
          <a:p>
            <a:r>
              <a:rPr lang="en-US" dirty="0">
                <a:solidFill>
                  <a:schemeClr val="bg1"/>
                </a:solidFill>
              </a:rPr>
              <a:t> Ho</a:t>
            </a:r>
            <a:r>
              <a:rPr lang="en-US" dirty="0"/>
              <a:t>w Economists Decide How Much to Fight </a:t>
            </a:r>
            <a:br>
              <a:rPr lang="en-US" dirty="0"/>
            </a:br>
            <a:r>
              <a:rPr lang="en-US" dirty="0"/>
              <a:t>Climate Change</a:t>
            </a:r>
          </a:p>
        </p:txBody>
      </p:sp>
      <p:sp>
        <p:nvSpPr>
          <p:cNvPr id="3" name="Content Placeholder 2">
            <a:extLst>
              <a:ext uri="{FF2B5EF4-FFF2-40B4-BE49-F238E27FC236}">
                <a16:creationId xmlns:a16="http://schemas.microsoft.com/office/drawing/2014/main" id="{C6E62CC4-E270-3C4A-948E-4CD48D957044}"/>
              </a:ext>
            </a:extLst>
          </p:cNvPr>
          <p:cNvSpPr>
            <a:spLocks noGrp="1"/>
          </p:cNvSpPr>
          <p:nvPr>
            <p:ph idx="1"/>
          </p:nvPr>
        </p:nvSpPr>
        <p:spPr>
          <a:xfrm>
            <a:off x="838200" y="2101082"/>
            <a:ext cx="6396789" cy="946919"/>
          </a:xfrm>
        </p:spPr>
        <p:txBody>
          <a:bodyPr/>
          <a:lstStyle/>
          <a:p>
            <a:r>
              <a:rPr lang="en-US" dirty="0"/>
              <a:t>Cost Benefit Analysis</a:t>
            </a:r>
          </a:p>
        </p:txBody>
      </p:sp>
      <p:pic>
        <p:nvPicPr>
          <p:cNvPr id="10" name="Picture 9">
            <a:extLst>
              <a:ext uri="{FF2B5EF4-FFF2-40B4-BE49-F238E27FC236}">
                <a16:creationId xmlns:a16="http://schemas.microsoft.com/office/drawing/2014/main" id="{D84C5734-1366-4356-81D6-B5211BCD9C76}"/>
              </a:ext>
            </a:extLst>
          </p:cNvPr>
          <p:cNvPicPr>
            <a:picLocks noChangeAspect="1"/>
          </p:cNvPicPr>
          <p:nvPr/>
        </p:nvPicPr>
        <p:blipFill>
          <a:blip r:embed="rId3"/>
          <a:stretch>
            <a:fillRect/>
          </a:stretch>
        </p:blipFill>
        <p:spPr>
          <a:xfrm>
            <a:off x="4472990" y="878788"/>
            <a:ext cx="6668455" cy="5083100"/>
          </a:xfrm>
          <a:prstGeom prst="rect">
            <a:avLst/>
          </a:prstGeom>
        </p:spPr>
      </p:pic>
      <p:sp>
        <p:nvSpPr>
          <p:cNvPr id="8" name="TextBox 7">
            <a:extLst>
              <a:ext uri="{FF2B5EF4-FFF2-40B4-BE49-F238E27FC236}">
                <a16:creationId xmlns:a16="http://schemas.microsoft.com/office/drawing/2014/main" id="{A466197C-CEC5-4C84-A597-72F941587593}"/>
              </a:ext>
            </a:extLst>
          </p:cNvPr>
          <p:cNvSpPr txBox="1"/>
          <p:nvPr/>
        </p:nvSpPr>
        <p:spPr>
          <a:xfrm>
            <a:off x="4745516" y="2836719"/>
            <a:ext cx="2357304" cy="1107996"/>
          </a:xfrm>
          <a:prstGeom prst="rect">
            <a:avLst/>
          </a:prstGeom>
          <a:noFill/>
        </p:spPr>
        <p:txBody>
          <a:bodyPr wrap="square" rtlCol="0">
            <a:spAutoFit/>
          </a:bodyPr>
          <a:lstStyle/>
          <a:p>
            <a:pPr algn="ctr"/>
            <a:r>
              <a:rPr lang="en-US" sz="2200" b="1" dirty="0"/>
              <a:t>Expected costs of reducing emissions </a:t>
            </a:r>
            <a:endParaRPr lang="en-GB" sz="2200" b="1" dirty="0"/>
          </a:p>
        </p:txBody>
      </p:sp>
      <p:sp>
        <p:nvSpPr>
          <p:cNvPr id="9" name="TextBox 8">
            <a:extLst>
              <a:ext uri="{FF2B5EF4-FFF2-40B4-BE49-F238E27FC236}">
                <a16:creationId xmlns:a16="http://schemas.microsoft.com/office/drawing/2014/main" id="{A119E848-526D-41B3-A776-71ACF7D1B1F5}"/>
              </a:ext>
            </a:extLst>
          </p:cNvPr>
          <p:cNvSpPr txBox="1"/>
          <p:nvPr/>
        </p:nvSpPr>
        <p:spPr>
          <a:xfrm>
            <a:off x="8512475" y="3425177"/>
            <a:ext cx="2357304" cy="1107996"/>
          </a:xfrm>
          <a:prstGeom prst="rect">
            <a:avLst/>
          </a:prstGeom>
          <a:noFill/>
        </p:spPr>
        <p:txBody>
          <a:bodyPr wrap="square" rtlCol="0">
            <a:spAutoFit/>
          </a:bodyPr>
          <a:lstStyle/>
          <a:p>
            <a:pPr algn="ctr"/>
            <a:r>
              <a:rPr lang="en-US" sz="2200" b="1" dirty="0"/>
              <a:t>Expected damages from allowing climate change</a:t>
            </a:r>
          </a:p>
        </p:txBody>
      </p:sp>
      <p:sp>
        <p:nvSpPr>
          <p:cNvPr id="11" name="Content Placeholder 2">
            <a:extLst>
              <a:ext uri="{FF2B5EF4-FFF2-40B4-BE49-F238E27FC236}">
                <a16:creationId xmlns:a16="http://schemas.microsoft.com/office/drawing/2014/main" id="{23A6A63B-6CB9-9C46-B61F-48DB71442E4D}"/>
              </a:ext>
            </a:extLst>
          </p:cNvPr>
          <p:cNvSpPr txBox="1">
            <a:spLocks/>
          </p:cNvSpPr>
          <p:nvPr/>
        </p:nvSpPr>
        <p:spPr>
          <a:xfrm>
            <a:off x="838200" y="3132701"/>
            <a:ext cx="6396789" cy="946918"/>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dirty="0"/>
              <a:t>Weigh:</a:t>
            </a:r>
          </a:p>
        </p:txBody>
      </p:sp>
    </p:spTree>
    <p:extLst>
      <p:ext uri="{BB962C8B-B14F-4D97-AF65-F5344CB8AC3E}">
        <p14:creationId xmlns:p14="http://schemas.microsoft.com/office/powerpoint/2010/main" val="386663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Cos</a:t>
            </a:r>
            <a:r>
              <a:rPr lang="en-US" dirty="0"/>
              <a:t>t-Benefit Analysis of Fighting Climate </a:t>
            </a:r>
            <a:br>
              <a:rPr lang="en-US" dirty="0"/>
            </a:br>
            <a:r>
              <a:rPr lang="en-US" dirty="0"/>
              <a:t>Change</a:t>
            </a:r>
          </a:p>
        </p:txBody>
      </p:sp>
      <p:sp>
        <p:nvSpPr>
          <p:cNvPr id="3" name="Content Placeholder 2"/>
          <p:cNvSpPr>
            <a:spLocks noGrp="1"/>
          </p:cNvSpPr>
          <p:nvPr>
            <p:ph idx="1"/>
          </p:nvPr>
        </p:nvSpPr>
        <p:spPr/>
        <p:txBody>
          <a:bodyPr/>
          <a:lstStyle/>
          <a:p>
            <a:r>
              <a:rPr lang="en-US" dirty="0"/>
              <a:t>Most economic models suggest the costs of keeping warming below 2°C are relatively small.</a:t>
            </a:r>
          </a:p>
          <a:p>
            <a:pPr lvl="1"/>
            <a:r>
              <a:rPr lang="en-US" dirty="0"/>
              <a:t>Costs amount to </a:t>
            </a:r>
            <a:r>
              <a:rPr lang="en-US" b="1" dirty="0">
                <a:solidFill>
                  <a:srgbClr val="C00000"/>
                </a:solidFill>
              </a:rPr>
              <a:t>1 - 4% of global GDP by 2030</a:t>
            </a:r>
            <a:r>
              <a:rPr lang="en-US" dirty="0">
                <a:solidFill>
                  <a:srgbClr val="C00000"/>
                </a:solidFill>
              </a:rPr>
              <a:t>.</a:t>
            </a:r>
          </a:p>
          <a:p>
            <a:r>
              <a:rPr lang="en-US" dirty="0"/>
              <a:t>Costs of acting to keep warming below 2°C are almost certainly less than future economic damages they would avoid.</a:t>
            </a:r>
          </a:p>
          <a:p>
            <a:pPr lvl="1"/>
            <a:r>
              <a:rPr lang="en-US" dirty="0"/>
              <a:t>Damages estimated to be between: </a:t>
            </a:r>
            <a:r>
              <a:rPr lang="en-US" b="1" dirty="0">
                <a:solidFill>
                  <a:srgbClr val="C00000"/>
                </a:solidFill>
              </a:rPr>
              <a:t>7 - 20% of worldwide GDP</a:t>
            </a:r>
            <a:r>
              <a:rPr lang="en-US" dirty="0"/>
              <a:t>.</a:t>
            </a:r>
          </a:p>
          <a:p>
            <a:r>
              <a:rPr lang="en-US" dirty="0"/>
              <a:t>Caveats: </a:t>
            </a:r>
          </a:p>
          <a:p>
            <a:pPr lvl="1"/>
            <a:r>
              <a:rPr lang="en-US" dirty="0"/>
              <a:t>Putting a monetary value on priceless things</a:t>
            </a:r>
          </a:p>
          <a:p>
            <a:pPr lvl="1"/>
            <a:r>
              <a:rPr lang="en-US" dirty="0"/>
              <a:t>Inequality</a:t>
            </a:r>
          </a:p>
          <a:p>
            <a:pPr lvl="1"/>
            <a:r>
              <a:rPr lang="en-US" dirty="0"/>
              <a:t>Uncertainty and risk </a:t>
            </a:r>
          </a:p>
        </p:txBody>
      </p:sp>
    </p:spTree>
    <p:extLst>
      <p:ext uri="{BB962C8B-B14F-4D97-AF65-F5344CB8AC3E}">
        <p14:creationId xmlns:p14="http://schemas.microsoft.com/office/powerpoint/2010/main" val="131559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2271" y="933064"/>
            <a:ext cx="9149144" cy="5670515"/>
          </a:xfrm>
          <a:prstGeom prst="rect">
            <a:avLst/>
          </a:prstGeom>
        </p:spPr>
      </p:pic>
      <p:sp>
        <p:nvSpPr>
          <p:cNvPr id="5" name="Rectangle 4"/>
          <p:cNvSpPr/>
          <p:nvPr/>
        </p:nvSpPr>
        <p:spPr>
          <a:xfrm>
            <a:off x="1109709" y="563730"/>
            <a:ext cx="4584717" cy="369332"/>
          </a:xfrm>
          <a:prstGeom prst="rect">
            <a:avLst/>
          </a:prstGeom>
        </p:spPr>
        <p:txBody>
          <a:bodyPr wrap="none">
            <a:spAutoFit/>
          </a:bodyPr>
          <a:lstStyle/>
          <a:p>
            <a:r>
              <a:rPr lang="en-US" b="1" i="0" u="none" strike="noStrike" baseline="0" dirty="0">
                <a:solidFill>
                  <a:srgbClr val="CC0000"/>
                </a:solidFill>
                <a:latin typeface="Calibri" panose="020F0502020204030204" pitchFamily="34" charset="0"/>
              </a:rPr>
              <a:t>Present Value of a Future $100 Cost or Benefit</a:t>
            </a:r>
            <a:endParaRPr lang="en-US" dirty="0">
              <a:solidFill>
                <a:srgbClr val="CC0000"/>
              </a:solidFill>
              <a:latin typeface="Calibri" panose="020F0502020204030204" pitchFamily="34" charset="0"/>
            </a:endParaRPr>
          </a:p>
        </p:txBody>
      </p:sp>
      <p:pic>
        <p:nvPicPr>
          <p:cNvPr id="6" name="Picture 5">
            <a:extLst>
              <a:ext uri="{FF2B5EF4-FFF2-40B4-BE49-F238E27FC236}">
                <a16:creationId xmlns:a16="http://schemas.microsoft.com/office/drawing/2014/main" id="{B8D72E60-89FA-4571-8280-E6BB6DB1647D}"/>
              </a:ext>
            </a:extLst>
          </p:cNvPr>
          <p:cNvPicPr>
            <a:picLocks noChangeAspect="1"/>
          </p:cNvPicPr>
          <p:nvPr/>
        </p:nvPicPr>
        <p:blipFill>
          <a:blip r:embed="rId4"/>
          <a:stretch>
            <a:fillRect/>
          </a:stretch>
        </p:blipFill>
        <p:spPr>
          <a:xfrm>
            <a:off x="0" y="10824"/>
            <a:ext cx="12192000" cy="6858000"/>
          </a:xfrm>
          <a:prstGeom prst="rect">
            <a:avLst/>
          </a:prstGeom>
        </p:spPr>
      </p:pic>
      <p:grpSp>
        <p:nvGrpSpPr>
          <p:cNvPr id="12" name="Group 11">
            <a:extLst>
              <a:ext uri="{FF2B5EF4-FFF2-40B4-BE49-F238E27FC236}">
                <a16:creationId xmlns:a16="http://schemas.microsoft.com/office/drawing/2014/main" id="{E6A9EA36-33FC-4C09-A76D-DBD404B6A16C}"/>
              </a:ext>
            </a:extLst>
          </p:cNvPr>
          <p:cNvGrpSpPr/>
          <p:nvPr/>
        </p:nvGrpSpPr>
        <p:grpSpPr>
          <a:xfrm>
            <a:off x="1258445" y="4172462"/>
            <a:ext cx="9169542" cy="2575081"/>
            <a:chOff x="1258445" y="2038859"/>
            <a:chExt cx="9169542" cy="2575081"/>
          </a:xfrm>
        </p:grpSpPr>
        <p:sp>
          <p:nvSpPr>
            <p:cNvPr id="9" name="TextBox 8">
              <a:extLst>
                <a:ext uri="{FF2B5EF4-FFF2-40B4-BE49-F238E27FC236}">
                  <a16:creationId xmlns:a16="http://schemas.microsoft.com/office/drawing/2014/main" id="{9FC07B61-D39E-4E06-8B98-C45A786C1866}"/>
                </a:ext>
              </a:extLst>
            </p:cNvPr>
            <p:cNvSpPr txBox="1">
              <a:spLocks/>
            </p:cNvSpPr>
            <p:nvPr/>
          </p:nvSpPr>
          <p:spPr>
            <a:xfrm>
              <a:off x="1764012" y="2244060"/>
              <a:ext cx="8663975" cy="2369880"/>
            </a:xfrm>
            <a:prstGeom prst="rect">
              <a:avLst/>
            </a:prstGeom>
            <a:noFill/>
          </p:spPr>
          <p:txBody>
            <a:bodyPr wrap="none" rtlCol="0">
              <a:spAutoFit/>
            </a:bodyPr>
            <a:lstStyle/>
            <a:p>
              <a:pPr algn="ctr"/>
              <a:r>
                <a:rPr lang="en-GB" sz="5400" b="1" dirty="0">
                  <a:solidFill>
                    <a:schemeClr val="bg1"/>
                  </a:solidFill>
                </a:rPr>
                <a:t>It is better to be roughly right</a:t>
              </a:r>
            </a:p>
            <a:p>
              <a:pPr algn="ctr"/>
              <a:r>
                <a:rPr lang="en-GB" sz="5400" b="1" dirty="0">
                  <a:solidFill>
                    <a:schemeClr val="bg1"/>
                  </a:solidFill>
                </a:rPr>
                <a:t>than precisely wrong.</a:t>
              </a:r>
            </a:p>
            <a:p>
              <a:pPr algn="ctr"/>
              <a:r>
                <a:rPr lang="en-GB" sz="4000" dirty="0">
                  <a:solidFill>
                    <a:schemeClr val="bg1"/>
                  </a:solidFill>
                </a:rPr>
                <a:t>- John Maynard Keynes</a:t>
              </a:r>
            </a:p>
          </p:txBody>
        </p:sp>
        <p:sp>
          <p:nvSpPr>
            <p:cNvPr id="10" name="Rectangle 9">
              <a:extLst>
                <a:ext uri="{FF2B5EF4-FFF2-40B4-BE49-F238E27FC236}">
                  <a16:creationId xmlns:a16="http://schemas.microsoft.com/office/drawing/2014/main" id="{C927AFA3-313F-4A08-9D4D-8F67DB582215}"/>
                </a:ext>
              </a:extLst>
            </p:cNvPr>
            <p:cNvSpPr/>
            <p:nvPr/>
          </p:nvSpPr>
          <p:spPr>
            <a:xfrm>
              <a:off x="1258445" y="2038859"/>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sp>
          <p:nvSpPr>
            <p:cNvPr id="11" name="Rectangle 10">
              <a:extLst>
                <a:ext uri="{FF2B5EF4-FFF2-40B4-BE49-F238E27FC236}">
                  <a16:creationId xmlns:a16="http://schemas.microsoft.com/office/drawing/2014/main" id="{C51C6AC0-D7B4-43A6-8806-9B97F9D46689}"/>
                </a:ext>
              </a:extLst>
            </p:cNvPr>
            <p:cNvSpPr/>
            <p:nvPr/>
          </p:nvSpPr>
          <p:spPr>
            <a:xfrm rot="10800000">
              <a:off x="8903310" y="2516743"/>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grpSp>
    </p:spTree>
    <p:extLst>
      <p:ext uri="{BB962C8B-B14F-4D97-AF65-F5344CB8AC3E}">
        <p14:creationId xmlns:p14="http://schemas.microsoft.com/office/powerpoint/2010/main" val="2933472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F7BF-E0E6-FA4C-B410-686B9CA2C19A}"/>
              </a:ext>
            </a:extLst>
          </p:cNvPr>
          <p:cNvSpPr>
            <a:spLocks noGrp="1"/>
          </p:cNvSpPr>
          <p:nvPr>
            <p:ph type="title"/>
          </p:nvPr>
        </p:nvSpPr>
        <p:spPr/>
        <p:txBody>
          <a:bodyPr/>
          <a:lstStyle/>
          <a:p>
            <a:r>
              <a:rPr lang="en-US" dirty="0">
                <a:solidFill>
                  <a:schemeClr val="bg1"/>
                </a:solidFill>
              </a:rPr>
              <a:t>Thi</a:t>
            </a:r>
            <a:r>
              <a:rPr lang="en-US" dirty="0"/>
              <a:t>s is What Precisely Wrong Looks Like</a:t>
            </a:r>
          </a:p>
        </p:txBody>
      </p:sp>
      <p:sp>
        <p:nvSpPr>
          <p:cNvPr id="4" name="Slide Number Placeholder 3">
            <a:extLst>
              <a:ext uri="{FF2B5EF4-FFF2-40B4-BE49-F238E27FC236}">
                <a16:creationId xmlns:a16="http://schemas.microsoft.com/office/drawing/2014/main" id="{AB84CA68-1BE9-D24C-B052-995B91837D1C}"/>
              </a:ext>
            </a:extLst>
          </p:cNvPr>
          <p:cNvSpPr>
            <a:spLocks noGrp="1"/>
          </p:cNvSpPr>
          <p:nvPr>
            <p:ph type="sldNum" sz="quarter" idx="12"/>
          </p:nvPr>
        </p:nvSpPr>
        <p:spPr/>
        <p:txBody>
          <a:bodyPr/>
          <a:lstStyle/>
          <a:p>
            <a:fld id="{D9F085D5-EC86-4F6A-B501-C1359CB39116}" type="slidenum">
              <a:rPr lang="en-GB" smtClean="0"/>
              <a:t>75</a:t>
            </a:fld>
            <a:endParaRPr lang="en-GB"/>
          </a:p>
        </p:txBody>
      </p:sp>
      <p:grpSp>
        <p:nvGrpSpPr>
          <p:cNvPr id="8" name="Group 7">
            <a:extLst>
              <a:ext uri="{FF2B5EF4-FFF2-40B4-BE49-F238E27FC236}">
                <a16:creationId xmlns:a16="http://schemas.microsoft.com/office/drawing/2014/main" id="{5327D0F2-1A91-834B-84D8-BEAE0E209171}"/>
              </a:ext>
            </a:extLst>
          </p:cNvPr>
          <p:cNvGrpSpPr/>
          <p:nvPr/>
        </p:nvGrpSpPr>
        <p:grpSpPr>
          <a:xfrm>
            <a:off x="1520042" y="1094730"/>
            <a:ext cx="9833757" cy="5294374"/>
            <a:chOff x="2654291" y="3119243"/>
            <a:chExt cx="7035818" cy="3269861"/>
          </a:xfrm>
        </p:grpSpPr>
        <p:pic>
          <p:nvPicPr>
            <p:cNvPr id="6" name="Picture 1" descr="https://cms.qz.com/wp-content/uploads/2017/10/wine-growing-regions-europe-usa.png?w=940&amp;strip=all&amp;quality=75">
              <a:extLst>
                <a:ext uri="{FF2B5EF4-FFF2-40B4-BE49-F238E27FC236}">
                  <a16:creationId xmlns:a16="http://schemas.microsoft.com/office/drawing/2014/main" id="{48A8B438-65EB-8647-8C66-EB3D413E869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8C0B086C-8030-B445-B744-D0F76D51E0CF}"/>
                </a:ext>
              </a:extLst>
            </p:cNvPr>
            <p:cNvSpPr txBox="1"/>
            <p:nvPr/>
          </p:nvSpPr>
          <p:spPr>
            <a:xfrm>
              <a:off x="3486112" y="3119243"/>
              <a:ext cx="5065123" cy="285129"/>
            </a:xfrm>
            <a:prstGeom prst="rect">
              <a:avLst/>
            </a:prstGeom>
            <a:noFill/>
          </p:spPr>
          <p:txBody>
            <a:bodyPr wrap="none" rtlCol="0">
              <a:spAutoFit/>
            </a:bodyPr>
            <a:lstStyle/>
            <a:p>
              <a:pPr algn="ctr"/>
              <a:r>
                <a:rPr lang="en-US" sz="2400" dirty="0">
                  <a:highlight>
                    <a:srgbClr val="FFFFFF"/>
                  </a:highlight>
                </a:rPr>
                <a:t>The changing map of the world’s wine-growing regions.</a:t>
              </a:r>
            </a:p>
          </p:txBody>
        </p:sp>
      </p:grpSp>
    </p:spTree>
    <p:extLst>
      <p:ext uri="{BB962C8B-B14F-4D97-AF65-F5344CB8AC3E}">
        <p14:creationId xmlns:p14="http://schemas.microsoft.com/office/powerpoint/2010/main" val="42542858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E781-AA7B-A346-9A32-0BD41E41A1F8}"/>
              </a:ext>
            </a:extLst>
          </p:cNvPr>
          <p:cNvSpPr>
            <a:spLocks noGrp="1"/>
          </p:cNvSpPr>
          <p:nvPr>
            <p:ph type="title"/>
          </p:nvPr>
        </p:nvSpPr>
        <p:spPr/>
        <p:txBody>
          <a:bodyPr/>
          <a:lstStyle/>
          <a:p>
            <a:r>
              <a:rPr lang="en-US" dirty="0">
                <a:solidFill>
                  <a:schemeClr val="bg1"/>
                </a:solidFill>
              </a:rPr>
              <a:t>Air</a:t>
            </a:r>
            <a:r>
              <a:rPr lang="en-US" dirty="0"/>
              <a:t> Travel</a:t>
            </a:r>
          </a:p>
        </p:txBody>
      </p:sp>
      <p:sp>
        <p:nvSpPr>
          <p:cNvPr id="3" name="Content Placeholder 2">
            <a:extLst>
              <a:ext uri="{FF2B5EF4-FFF2-40B4-BE49-F238E27FC236}">
                <a16:creationId xmlns:a16="http://schemas.microsoft.com/office/drawing/2014/main" id="{0086AC78-10C0-6D48-9BA5-B14D96066886}"/>
              </a:ext>
            </a:extLst>
          </p:cNvPr>
          <p:cNvSpPr>
            <a:spLocks noGrp="1"/>
          </p:cNvSpPr>
          <p:nvPr>
            <p:ph idx="1"/>
          </p:nvPr>
        </p:nvSpPr>
        <p:spPr>
          <a:xfrm>
            <a:off x="838200" y="1055914"/>
            <a:ext cx="10515600" cy="5029199"/>
          </a:xfrm>
        </p:spPr>
        <p:txBody>
          <a:bodyPr>
            <a:normAutofit lnSpcReduction="10000"/>
          </a:bodyPr>
          <a:lstStyle/>
          <a:p>
            <a:r>
              <a:rPr lang="en-US" dirty="0"/>
              <a:t>Warmer weather makes air travel more difficult and more costly.</a:t>
            </a:r>
          </a:p>
          <a:p>
            <a:pPr lvl="1"/>
            <a:r>
              <a:rPr lang="en-US" dirty="0"/>
              <a:t>Warmer weather means that:</a:t>
            </a:r>
          </a:p>
          <a:p>
            <a:pPr lvl="2"/>
            <a:r>
              <a:rPr lang="en-US" dirty="0"/>
              <a:t>Planes need to be lighter.</a:t>
            </a:r>
          </a:p>
          <a:p>
            <a:pPr lvl="2"/>
            <a:r>
              <a:rPr lang="en-US" dirty="0"/>
              <a:t>Runways need to be longer.</a:t>
            </a:r>
          </a:p>
          <a:p>
            <a:pPr lvl="2"/>
            <a:r>
              <a:rPr lang="en-US" dirty="0"/>
              <a:t>Schedules may need to be adjusted to earlier and later in the day.</a:t>
            </a:r>
          </a:p>
          <a:p>
            <a:pPr lvl="1"/>
            <a:r>
              <a:rPr lang="en-US" dirty="0"/>
              <a:t>Specific events:</a:t>
            </a:r>
          </a:p>
          <a:p>
            <a:pPr lvl="2"/>
            <a:r>
              <a:rPr lang="en-US" dirty="0"/>
              <a:t>June 2021 – Heat Dome – Seattle/Portland</a:t>
            </a:r>
          </a:p>
          <a:p>
            <a:pPr lvl="3"/>
            <a:r>
              <a:rPr lang="en-US" dirty="0"/>
              <a:t>Flights cancelled and delayed, ramp employees can’t work.</a:t>
            </a:r>
          </a:p>
          <a:p>
            <a:pPr lvl="2"/>
            <a:r>
              <a:rPr lang="en-US" dirty="0"/>
              <a:t>2018 – London – many flights cancelled.</a:t>
            </a:r>
          </a:p>
          <a:p>
            <a:pPr lvl="2"/>
            <a:r>
              <a:rPr lang="en-US" dirty="0"/>
              <a:t>2017 – Phoenix – many flights cancelled.</a:t>
            </a:r>
          </a:p>
          <a:p>
            <a:pPr lvl="1"/>
            <a:r>
              <a:rPr lang="en-US" dirty="0"/>
              <a:t>It’s not just the Middle East anymore.</a:t>
            </a:r>
          </a:p>
          <a:p>
            <a:pPr lvl="1"/>
            <a:r>
              <a:rPr lang="en-US" dirty="0"/>
              <a:t>Spillover effects onto the rest of the economy.</a:t>
            </a:r>
          </a:p>
          <a:p>
            <a:pPr lvl="2"/>
            <a:r>
              <a:rPr lang="en-US" dirty="0"/>
              <a:t>Business travel as well as shipping of goods.</a:t>
            </a:r>
          </a:p>
        </p:txBody>
      </p:sp>
      <p:sp>
        <p:nvSpPr>
          <p:cNvPr id="4" name="Slide Number Placeholder 3">
            <a:extLst>
              <a:ext uri="{FF2B5EF4-FFF2-40B4-BE49-F238E27FC236}">
                <a16:creationId xmlns:a16="http://schemas.microsoft.com/office/drawing/2014/main" id="{E8230DFB-AC2E-A14C-B439-3234400D8B77}"/>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6068675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ED0E-EB98-4043-9760-5748697B4D7D}"/>
              </a:ext>
            </a:extLst>
          </p:cNvPr>
          <p:cNvSpPr>
            <a:spLocks noGrp="1"/>
          </p:cNvSpPr>
          <p:nvPr>
            <p:ph type="title"/>
          </p:nvPr>
        </p:nvSpPr>
        <p:spPr>
          <a:xfrm>
            <a:off x="859972" y="0"/>
            <a:ext cx="10515600" cy="1325563"/>
          </a:xfrm>
        </p:spPr>
        <p:txBody>
          <a:bodyPr/>
          <a:lstStyle/>
          <a:p>
            <a:r>
              <a:rPr lang="en-US" dirty="0">
                <a:solidFill>
                  <a:schemeClr val="bg1"/>
                </a:solidFill>
              </a:rPr>
              <a:t>Ext</a:t>
            </a:r>
            <a:r>
              <a:rPr lang="en-US" dirty="0"/>
              <a:t>reme Heat Events</a:t>
            </a:r>
          </a:p>
        </p:txBody>
      </p:sp>
      <p:graphicFrame>
        <p:nvGraphicFramePr>
          <p:cNvPr id="5" name="Table 5">
            <a:extLst>
              <a:ext uri="{FF2B5EF4-FFF2-40B4-BE49-F238E27FC236}">
                <a16:creationId xmlns:a16="http://schemas.microsoft.com/office/drawing/2014/main" id="{C8DE5E27-FB78-8547-8CAF-12AC8804737F}"/>
              </a:ext>
            </a:extLst>
          </p:cNvPr>
          <p:cNvGraphicFramePr>
            <a:graphicFrameLocks noGrp="1"/>
          </p:cNvGraphicFramePr>
          <p:nvPr>
            <p:ph idx="1"/>
          </p:nvPr>
        </p:nvGraphicFramePr>
        <p:xfrm>
          <a:off x="2240582" y="1602694"/>
          <a:ext cx="7010398" cy="2512106"/>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71344524"/>
                    </a:ext>
                  </a:extLst>
                </a:gridCol>
                <a:gridCol w="3505199">
                  <a:extLst>
                    <a:ext uri="{9D8B030D-6E8A-4147-A177-3AD203B41FA5}">
                      <a16:colId xmlns:a16="http://schemas.microsoft.com/office/drawing/2014/main" val="4136004846"/>
                    </a:ext>
                  </a:extLst>
                </a:gridCol>
              </a:tblGrid>
              <a:tr h="460763">
                <a:tc>
                  <a:txBody>
                    <a:bodyPr/>
                    <a:lstStyle/>
                    <a:p>
                      <a:pPr algn="ctr"/>
                      <a:r>
                        <a:rPr lang="en-US" dirty="0"/>
                        <a:t>1960s</a:t>
                      </a:r>
                    </a:p>
                  </a:txBody>
                  <a:tcPr/>
                </a:tc>
                <a:tc>
                  <a:txBody>
                    <a:bodyPr/>
                    <a:lstStyle/>
                    <a:p>
                      <a:pPr algn="ctr"/>
                      <a:r>
                        <a:rPr lang="en-US" dirty="0"/>
                        <a:t>2010s</a:t>
                      </a:r>
                    </a:p>
                  </a:txBody>
                  <a:tcPr/>
                </a:tc>
                <a:extLst>
                  <a:ext uri="{0D108BD9-81ED-4DB2-BD59-A6C34878D82A}">
                    <a16:rowId xmlns:a16="http://schemas.microsoft.com/office/drawing/2014/main" val="1446492952"/>
                  </a:ext>
                </a:extLst>
              </a:tr>
              <a:tr h="460763">
                <a:tc>
                  <a:txBody>
                    <a:bodyPr/>
                    <a:lstStyle/>
                    <a:p>
                      <a:pPr algn="ctr"/>
                      <a:r>
                        <a:rPr lang="en-US" dirty="0"/>
                        <a:t>Average 2/year</a:t>
                      </a:r>
                    </a:p>
                  </a:txBody>
                  <a:tcPr/>
                </a:tc>
                <a:tc>
                  <a:txBody>
                    <a:bodyPr/>
                    <a:lstStyle/>
                    <a:p>
                      <a:r>
                        <a:rPr lang="en-US" dirty="0"/>
                        <a:t>Averaged 6/year</a:t>
                      </a:r>
                    </a:p>
                  </a:txBody>
                  <a:tcPr/>
                </a:tc>
                <a:extLst>
                  <a:ext uri="{0D108BD9-81ED-4DB2-BD59-A6C34878D82A}">
                    <a16:rowId xmlns:a16="http://schemas.microsoft.com/office/drawing/2014/main" val="2465281714"/>
                  </a:ext>
                </a:extLst>
              </a:tr>
              <a:tr h="795290">
                <a:tc>
                  <a:txBody>
                    <a:bodyPr/>
                    <a:lstStyle/>
                    <a:p>
                      <a:endParaRPr lang="en-US" dirty="0"/>
                    </a:p>
                  </a:txBody>
                  <a:tcPr/>
                </a:tc>
                <a:tc>
                  <a:txBody>
                    <a:bodyPr/>
                    <a:lstStyle/>
                    <a:p>
                      <a:r>
                        <a:rPr lang="en-US" dirty="0"/>
                        <a:t>- On average one day longer than in the 1960s.</a:t>
                      </a:r>
                    </a:p>
                  </a:txBody>
                  <a:tcPr/>
                </a:tc>
                <a:extLst>
                  <a:ext uri="{0D108BD9-81ED-4DB2-BD59-A6C34878D82A}">
                    <a16:rowId xmlns:a16="http://schemas.microsoft.com/office/drawing/2014/main" val="3489562015"/>
                  </a:ext>
                </a:extLst>
              </a:tr>
              <a:tr h="795290">
                <a:tc>
                  <a:txBody>
                    <a:bodyPr/>
                    <a:lstStyle/>
                    <a:p>
                      <a:endParaRPr lang="en-US"/>
                    </a:p>
                  </a:txBody>
                  <a:tcPr/>
                </a:tc>
                <a:tc>
                  <a:txBody>
                    <a:bodyPr/>
                    <a:lstStyle/>
                    <a:p>
                      <a:r>
                        <a:rPr lang="en-US" dirty="0"/>
                        <a:t>- Season for heat waves more than 47 days longer.</a:t>
                      </a:r>
                    </a:p>
                  </a:txBody>
                  <a:tcPr/>
                </a:tc>
                <a:extLst>
                  <a:ext uri="{0D108BD9-81ED-4DB2-BD59-A6C34878D82A}">
                    <a16:rowId xmlns:a16="http://schemas.microsoft.com/office/drawing/2014/main" val="2731052459"/>
                  </a:ext>
                </a:extLst>
              </a:tr>
            </a:tbl>
          </a:graphicData>
        </a:graphic>
      </p:graphicFrame>
      <p:sp>
        <p:nvSpPr>
          <p:cNvPr id="4" name="Slide Number Placeholder 3">
            <a:extLst>
              <a:ext uri="{FF2B5EF4-FFF2-40B4-BE49-F238E27FC236}">
                <a16:creationId xmlns:a16="http://schemas.microsoft.com/office/drawing/2014/main" id="{A4DCB229-B779-2944-8655-A499984D6E69}"/>
              </a:ext>
            </a:extLst>
          </p:cNvPr>
          <p:cNvSpPr>
            <a:spLocks noGrp="1"/>
          </p:cNvSpPr>
          <p:nvPr>
            <p:ph type="sldNum" sz="quarter" idx="12"/>
          </p:nvPr>
        </p:nvSpPr>
        <p:spPr/>
        <p:txBody>
          <a:bodyPr/>
          <a:lstStyle/>
          <a:p>
            <a:fld id="{D9F085D5-EC86-4F6A-B501-C1359CB39116}" type="slidenum">
              <a:rPr lang="en-GB" smtClean="0"/>
              <a:t>77</a:t>
            </a:fld>
            <a:endParaRPr lang="en-GB"/>
          </a:p>
        </p:txBody>
      </p:sp>
      <p:sp>
        <p:nvSpPr>
          <p:cNvPr id="6" name="TextBox 5">
            <a:extLst>
              <a:ext uri="{FF2B5EF4-FFF2-40B4-BE49-F238E27FC236}">
                <a16:creationId xmlns:a16="http://schemas.microsoft.com/office/drawing/2014/main" id="{924E0244-83AA-2343-B49F-7056476E0693}"/>
              </a:ext>
            </a:extLst>
          </p:cNvPr>
          <p:cNvSpPr txBox="1"/>
          <p:nvPr/>
        </p:nvSpPr>
        <p:spPr>
          <a:xfrm>
            <a:off x="3755572" y="4669972"/>
            <a:ext cx="4405950" cy="369332"/>
          </a:xfrm>
          <a:prstGeom prst="rect">
            <a:avLst/>
          </a:prstGeom>
          <a:noFill/>
        </p:spPr>
        <p:txBody>
          <a:bodyPr wrap="none" rtlCol="0">
            <a:spAutoFit/>
          </a:bodyPr>
          <a:lstStyle/>
          <a:p>
            <a:r>
              <a:rPr lang="en-US" dirty="0"/>
              <a:t>And more intense heat waves are on the way.</a:t>
            </a:r>
          </a:p>
        </p:txBody>
      </p:sp>
    </p:spTree>
    <p:extLst>
      <p:ext uri="{BB962C8B-B14F-4D97-AF65-F5344CB8AC3E}">
        <p14:creationId xmlns:p14="http://schemas.microsoft.com/office/powerpoint/2010/main" val="323420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A063-A4E0-C14E-8B53-C09D50D93A59}"/>
              </a:ext>
            </a:extLst>
          </p:cNvPr>
          <p:cNvSpPr>
            <a:spLocks noGrp="1"/>
          </p:cNvSpPr>
          <p:nvPr>
            <p:ph type="title"/>
          </p:nvPr>
        </p:nvSpPr>
        <p:spPr>
          <a:xfrm>
            <a:off x="774700" y="0"/>
            <a:ext cx="10515600" cy="1325563"/>
          </a:xfrm>
        </p:spPr>
        <p:txBody>
          <a:bodyPr/>
          <a:lstStyle/>
          <a:p>
            <a:r>
              <a:rPr lang="en-US" dirty="0">
                <a:solidFill>
                  <a:schemeClr val="bg1"/>
                </a:solidFill>
              </a:rPr>
              <a:t>Sea</a:t>
            </a:r>
            <a:r>
              <a:rPr lang="en-US" dirty="0"/>
              <a:t> Level Rise – to 2050</a:t>
            </a:r>
          </a:p>
        </p:txBody>
      </p:sp>
      <p:sp>
        <p:nvSpPr>
          <p:cNvPr id="4" name="Slide Number Placeholder 3">
            <a:extLst>
              <a:ext uri="{FF2B5EF4-FFF2-40B4-BE49-F238E27FC236}">
                <a16:creationId xmlns:a16="http://schemas.microsoft.com/office/drawing/2014/main" id="{A0FA88BC-086A-894B-BE42-BDD5BB9F7DDC}"/>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5" name="Picture 4">
            <a:extLst>
              <a:ext uri="{FF2B5EF4-FFF2-40B4-BE49-F238E27FC236}">
                <a16:creationId xmlns:a16="http://schemas.microsoft.com/office/drawing/2014/main" id="{7A321B1F-C5F9-2F44-8D30-D793433A6F8A}"/>
              </a:ext>
            </a:extLst>
          </p:cNvPr>
          <p:cNvPicPr>
            <a:picLocks noChangeAspect="1"/>
          </p:cNvPicPr>
          <p:nvPr/>
        </p:nvPicPr>
        <p:blipFill>
          <a:blip r:embed="rId3"/>
          <a:stretch>
            <a:fillRect/>
          </a:stretch>
        </p:blipFill>
        <p:spPr>
          <a:xfrm>
            <a:off x="1174750" y="997061"/>
            <a:ext cx="9937750" cy="5195065"/>
          </a:xfrm>
          <a:prstGeom prst="rect">
            <a:avLst/>
          </a:prstGeom>
        </p:spPr>
      </p:pic>
      <p:sp>
        <p:nvSpPr>
          <p:cNvPr id="6" name="TextBox 5">
            <a:extLst>
              <a:ext uri="{FF2B5EF4-FFF2-40B4-BE49-F238E27FC236}">
                <a16:creationId xmlns:a16="http://schemas.microsoft.com/office/drawing/2014/main" id="{554DE20D-9FBA-384D-96CE-2A3B0C9B75DE}"/>
              </a:ext>
            </a:extLst>
          </p:cNvPr>
          <p:cNvSpPr txBox="1"/>
          <p:nvPr/>
        </p:nvSpPr>
        <p:spPr>
          <a:xfrm>
            <a:off x="5422900" y="1562100"/>
            <a:ext cx="938270" cy="369332"/>
          </a:xfrm>
          <a:prstGeom prst="rect">
            <a:avLst/>
          </a:prstGeom>
          <a:noFill/>
        </p:spPr>
        <p:txBody>
          <a:bodyPr wrap="none" rtlCol="0">
            <a:spAutoFit/>
          </a:bodyPr>
          <a:lstStyle/>
          <a:p>
            <a:r>
              <a:rPr lang="en-US" dirty="0"/>
              <a:t>1.9 Feet</a:t>
            </a:r>
          </a:p>
        </p:txBody>
      </p:sp>
      <p:sp>
        <p:nvSpPr>
          <p:cNvPr id="7" name="TextBox 6">
            <a:extLst>
              <a:ext uri="{FF2B5EF4-FFF2-40B4-BE49-F238E27FC236}">
                <a16:creationId xmlns:a16="http://schemas.microsoft.com/office/drawing/2014/main" id="{9A33B421-5D88-8D47-9FBA-ED2775DC9D61}"/>
              </a:ext>
            </a:extLst>
          </p:cNvPr>
          <p:cNvSpPr txBox="1"/>
          <p:nvPr/>
        </p:nvSpPr>
        <p:spPr>
          <a:xfrm>
            <a:off x="9499600" y="1562100"/>
            <a:ext cx="938270" cy="369332"/>
          </a:xfrm>
          <a:prstGeom prst="rect">
            <a:avLst/>
          </a:prstGeom>
          <a:noFill/>
        </p:spPr>
        <p:txBody>
          <a:bodyPr wrap="none" rtlCol="0">
            <a:spAutoFit/>
          </a:bodyPr>
          <a:lstStyle/>
          <a:p>
            <a:r>
              <a:rPr lang="en-US" dirty="0"/>
              <a:t>2.2 Feet</a:t>
            </a:r>
          </a:p>
        </p:txBody>
      </p:sp>
      <p:sp>
        <p:nvSpPr>
          <p:cNvPr id="3" name="TextBox 2">
            <a:extLst>
              <a:ext uri="{FF2B5EF4-FFF2-40B4-BE49-F238E27FC236}">
                <a16:creationId xmlns:a16="http://schemas.microsoft.com/office/drawing/2014/main" id="{E1C2AD99-EB74-B546-8B18-FA48402636A5}"/>
              </a:ext>
            </a:extLst>
          </p:cNvPr>
          <p:cNvSpPr txBox="1"/>
          <p:nvPr/>
        </p:nvSpPr>
        <p:spPr>
          <a:xfrm>
            <a:off x="3221665" y="6494951"/>
            <a:ext cx="8661474" cy="276999"/>
          </a:xfrm>
          <a:prstGeom prst="rect">
            <a:avLst/>
          </a:prstGeom>
          <a:noFill/>
        </p:spPr>
        <p:txBody>
          <a:bodyPr wrap="none" rtlCol="0">
            <a:spAutoFit/>
          </a:bodyPr>
          <a:lstStyle/>
          <a:p>
            <a:r>
              <a:rPr lang="en-US" sz="1200" dirty="0"/>
              <a:t>Source: https://</a:t>
            </a:r>
            <a:r>
              <a:rPr lang="en-US" sz="1200" dirty="0" err="1"/>
              <a:t>aambpublicoceanservice.blob.core.windows.net</a:t>
            </a:r>
            <a:r>
              <a:rPr lang="en-US" sz="1200" dirty="0"/>
              <a:t>/</a:t>
            </a:r>
            <a:r>
              <a:rPr lang="en-US" sz="1200" dirty="0" err="1"/>
              <a:t>oceanserviceprod</a:t>
            </a:r>
            <a:r>
              <a:rPr lang="en-US" sz="1200" dirty="0"/>
              <a:t>/hazards/</a:t>
            </a:r>
            <a:r>
              <a:rPr lang="en-US" sz="1200" dirty="0" err="1"/>
              <a:t>sealevelrise</a:t>
            </a:r>
            <a:r>
              <a:rPr lang="en-US" sz="1200" dirty="0"/>
              <a:t>/2.0-Future-Mean-Sea-Level.pdf</a:t>
            </a:r>
          </a:p>
        </p:txBody>
      </p:sp>
    </p:spTree>
    <p:extLst>
      <p:ext uri="{BB962C8B-B14F-4D97-AF65-F5344CB8AC3E}">
        <p14:creationId xmlns:p14="http://schemas.microsoft.com/office/powerpoint/2010/main" val="39330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A063-A4E0-C14E-8B53-C09D50D93A59}"/>
              </a:ext>
            </a:extLst>
          </p:cNvPr>
          <p:cNvSpPr>
            <a:spLocks noGrp="1"/>
          </p:cNvSpPr>
          <p:nvPr>
            <p:ph type="title"/>
          </p:nvPr>
        </p:nvSpPr>
        <p:spPr>
          <a:xfrm>
            <a:off x="774700" y="0"/>
            <a:ext cx="10515600" cy="1325563"/>
          </a:xfrm>
        </p:spPr>
        <p:txBody>
          <a:bodyPr/>
          <a:lstStyle/>
          <a:p>
            <a:r>
              <a:rPr lang="en-US" dirty="0">
                <a:solidFill>
                  <a:schemeClr val="bg1"/>
                </a:solidFill>
              </a:rPr>
              <a:t>Sea</a:t>
            </a:r>
            <a:r>
              <a:rPr lang="en-US" dirty="0"/>
              <a:t> Level Rise – to 2100</a:t>
            </a:r>
          </a:p>
        </p:txBody>
      </p:sp>
      <p:sp>
        <p:nvSpPr>
          <p:cNvPr id="4" name="Slide Number Placeholder 3">
            <a:extLst>
              <a:ext uri="{FF2B5EF4-FFF2-40B4-BE49-F238E27FC236}">
                <a16:creationId xmlns:a16="http://schemas.microsoft.com/office/drawing/2014/main" id="{A0FA88BC-086A-894B-BE42-BDD5BB9F7DDC}"/>
              </a:ext>
            </a:extLst>
          </p:cNvPr>
          <p:cNvSpPr>
            <a:spLocks noGrp="1"/>
          </p:cNvSpPr>
          <p:nvPr>
            <p:ph type="sldNum" sz="quarter" idx="12"/>
          </p:nvPr>
        </p:nvSpPr>
        <p:spPr/>
        <p:txBody>
          <a:bodyPr/>
          <a:lstStyle/>
          <a:p>
            <a:fld id="{D9F085D5-EC86-4F6A-B501-C1359CB39116}" type="slidenum">
              <a:rPr lang="en-GB" smtClean="0"/>
              <a:t>79</a:t>
            </a:fld>
            <a:endParaRPr lang="en-GB"/>
          </a:p>
        </p:txBody>
      </p:sp>
      <p:pic>
        <p:nvPicPr>
          <p:cNvPr id="3" name="Picture 2">
            <a:extLst>
              <a:ext uri="{FF2B5EF4-FFF2-40B4-BE49-F238E27FC236}">
                <a16:creationId xmlns:a16="http://schemas.microsoft.com/office/drawing/2014/main" id="{AB9248C0-7583-704D-A670-4130423737FC}"/>
              </a:ext>
            </a:extLst>
          </p:cNvPr>
          <p:cNvPicPr>
            <a:picLocks noChangeAspect="1"/>
          </p:cNvPicPr>
          <p:nvPr/>
        </p:nvPicPr>
        <p:blipFill>
          <a:blip r:embed="rId3"/>
          <a:stretch>
            <a:fillRect/>
          </a:stretch>
        </p:blipFill>
        <p:spPr>
          <a:xfrm>
            <a:off x="1198604" y="1181101"/>
            <a:ext cx="9888496" cy="5049126"/>
          </a:xfrm>
          <a:prstGeom prst="rect">
            <a:avLst/>
          </a:prstGeom>
        </p:spPr>
      </p:pic>
      <p:sp>
        <p:nvSpPr>
          <p:cNvPr id="6" name="TextBox 5">
            <a:extLst>
              <a:ext uri="{FF2B5EF4-FFF2-40B4-BE49-F238E27FC236}">
                <a16:creationId xmlns:a16="http://schemas.microsoft.com/office/drawing/2014/main" id="{1E6329AD-DB1C-1D45-AA28-F01D2B0BA7F7}"/>
              </a:ext>
            </a:extLst>
          </p:cNvPr>
          <p:cNvSpPr txBox="1"/>
          <p:nvPr/>
        </p:nvSpPr>
        <p:spPr>
          <a:xfrm>
            <a:off x="4851400" y="1816100"/>
            <a:ext cx="938270" cy="369332"/>
          </a:xfrm>
          <a:prstGeom prst="rect">
            <a:avLst/>
          </a:prstGeom>
          <a:noFill/>
        </p:spPr>
        <p:txBody>
          <a:bodyPr wrap="none" rtlCol="0">
            <a:spAutoFit/>
          </a:bodyPr>
          <a:lstStyle/>
          <a:p>
            <a:r>
              <a:rPr lang="en-US" dirty="0"/>
              <a:t>6.5 Feet</a:t>
            </a:r>
          </a:p>
        </p:txBody>
      </p:sp>
      <p:sp>
        <p:nvSpPr>
          <p:cNvPr id="7" name="TextBox 6">
            <a:extLst>
              <a:ext uri="{FF2B5EF4-FFF2-40B4-BE49-F238E27FC236}">
                <a16:creationId xmlns:a16="http://schemas.microsoft.com/office/drawing/2014/main" id="{0B256D63-532C-E641-B43D-BC69413CDE88}"/>
              </a:ext>
            </a:extLst>
          </p:cNvPr>
          <p:cNvSpPr txBox="1"/>
          <p:nvPr/>
        </p:nvSpPr>
        <p:spPr>
          <a:xfrm>
            <a:off x="3221665" y="6494951"/>
            <a:ext cx="8661474" cy="276999"/>
          </a:xfrm>
          <a:prstGeom prst="rect">
            <a:avLst/>
          </a:prstGeom>
          <a:noFill/>
        </p:spPr>
        <p:txBody>
          <a:bodyPr wrap="none" rtlCol="0">
            <a:spAutoFit/>
          </a:bodyPr>
          <a:lstStyle/>
          <a:p>
            <a:r>
              <a:rPr lang="en-US" sz="1200" dirty="0"/>
              <a:t>Source: https://</a:t>
            </a:r>
            <a:r>
              <a:rPr lang="en-US" sz="1200" dirty="0" err="1"/>
              <a:t>aambpublicoceanservice.blob.core.windows.net</a:t>
            </a:r>
            <a:r>
              <a:rPr lang="en-US" sz="1200" dirty="0"/>
              <a:t>/</a:t>
            </a:r>
            <a:r>
              <a:rPr lang="en-US" sz="1200" dirty="0" err="1"/>
              <a:t>oceanserviceprod</a:t>
            </a:r>
            <a:r>
              <a:rPr lang="en-US" sz="1200" dirty="0"/>
              <a:t>/hazards/</a:t>
            </a:r>
            <a:r>
              <a:rPr lang="en-US" sz="1200" dirty="0" err="1"/>
              <a:t>sealevelrise</a:t>
            </a:r>
            <a:r>
              <a:rPr lang="en-US" sz="1200" dirty="0"/>
              <a:t>/2.0-Future-Mean-Sea-Level.pdf</a:t>
            </a:r>
          </a:p>
        </p:txBody>
      </p:sp>
    </p:spTree>
    <p:extLst>
      <p:ext uri="{BB962C8B-B14F-4D97-AF65-F5344CB8AC3E}">
        <p14:creationId xmlns:p14="http://schemas.microsoft.com/office/powerpoint/2010/main" val="128118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1491-A065-8F43-B7D3-1C4E3D10A284}"/>
              </a:ext>
            </a:extLst>
          </p:cNvPr>
          <p:cNvSpPr>
            <a:spLocks noGrp="1"/>
          </p:cNvSpPr>
          <p:nvPr>
            <p:ph type="title"/>
          </p:nvPr>
        </p:nvSpPr>
        <p:spPr>
          <a:xfrm>
            <a:off x="802575" y="0"/>
            <a:ext cx="10515600" cy="1325563"/>
          </a:xfrm>
        </p:spPr>
        <p:txBody>
          <a:bodyPr/>
          <a:lstStyle/>
          <a:p>
            <a:r>
              <a:rPr lang="en-US" dirty="0">
                <a:solidFill>
                  <a:schemeClr val="bg1"/>
                </a:solidFill>
              </a:rPr>
              <a:t>Eco</a:t>
            </a:r>
            <a:r>
              <a:rPr lang="en-US" dirty="0"/>
              <a:t>nomics Informs Almost Everything</a:t>
            </a:r>
          </a:p>
        </p:txBody>
      </p:sp>
      <p:sp>
        <p:nvSpPr>
          <p:cNvPr id="3" name="Content Placeholder 2">
            <a:extLst>
              <a:ext uri="{FF2B5EF4-FFF2-40B4-BE49-F238E27FC236}">
                <a16:creationId xmlns:a16="http://schemas.microsoft.com/office/drawing/2014/main" id="{8B07C1F1-EC19-CF4B-A854-6492D05C7FD3}"/>
              </a:ext>
            </a:extLst>
          </p:cNvPr>
          <p:cNvSpPr>
            <a:spLocks noGrp="1"/>
          </p:cNvSpPr>
          <p:nvPr>
            <p:ph sz="half" idx="1"/>
          </p:nvPr>
        </p:nvSpPr>
        <p:spPr/>
        <p:txBody>
          <a:bodyPr/>
          <a:lstStyle/>
          <a:p>
            <a:r>
              <a:rPr lang="en-US" dirty="0"/>
              <a:t>Prices</a:t>
            </a:r>
          </a:p>
          <a:p>
            <a:r>
              <a:rPr lang="en-US" dirty="0"/>
              <a:t>Incentives</a:t>
            </a:r>
          </a:p>
          <a:p>
            <a:r>
              <a:rPr lang="en-US" dirty="0"/>
              <a:t>Externalities</a:t>
            </a:r>
          </a:p>
          <a:p>
            <a:r>
              <a:rPr lang="en-US" dirty="0"/>
              <a:t>Cost-Benefit Analysis</a:t>
            </a:r>
          </a:p>
          <a:p>
            <a:r>
              <a:rPr lang="en-US" dirty="0"/>
              <a:t>Growth</a:t>
            </a:r>
          </a:p>
          <a:p>
            <a:r>
              <a:rPr lang="en-US" dirty="0"/>
              <a:t>Inflation</a:t>
            </a:r>
          </a:p>
          <a:p>
            <a:r>
              <a:rPr lang="en-US" dirty="0"/>
              <a:t>Interest Rates</a:t>
            </a:r>
          </a:p>
        </p:txBody>
      </p:sp>
      <p:sp>
        <p:nvSpPr>
          <p:cNvPr id="4" name="Content Placeholder 3">
            <a:extLst>
              <a:ext uri="{FF2B5EF4-FFF2-40B4-BE49-F238E27FC236}">
                <a16:creationId xmlns:a16="http://schemas.microsoft.com/office/drawing/2014/main" id="{917C6483-6A50-044A-87CB-E37C358CB00C}"/>
              </a:ext>
            </a:extLst>
          </p:cNvPr>
          <p:cNvSpPr>
            <a:spLocks noGrp="1"/>
          </p:cNvSpPr>
          <p:nvPr>
            <p:ph sz="half" idx="2"/>
          </p:nvPr>
        </p:nvSpPr>
        <p:spPr/>
        <p:txBody>
          <a:bodyPr/>
          <a:lstStyle/>
          <a:p>
            <a:r>
              <a:rPr lang="en-US" dirty="0"/>
              <a:t>Climate Change</a:t>
            </a:r>
          </a:p>
          <a:p>
            <a:r>
              <a:rPr lang="en-US" dirty="0"/>
              <a:t>International Trade</a:t>
            </a:r>
          </a:p>
          <a:p>
            <a:r>
              <a:rPr lang="en-US" dirty="0"/>
              <a:t>Immigration</a:t>
            </a:r>
          </a:p>
          <a:p>
            <a:r>
              <a:rPr lang="en-US" dirty="0"/>
              <a:t>Housing</a:t>
            </a:r>
          </a:p>
          <a:p>
            <a:r>
              <a:rPr lang="en-US" dirty="0"/>
              <a:t>Education</a:t>
            </a:r>
          </a:p>
          <a:p>
            <a:r>
              <a:rPr lang="en-US" dirty="0"/>
              <a:t>Health Care</a:t>
            </a:r>
          </a:p>
          <a:p>
            <a:r>
              <a:rPr lang="en-US" dirty="0"/>
              <a:t>Gun Control</a:t>
            </a:r>
          </a:p>
        </p:txBody>
      </p:sp>
      <p:sp>
        <p:nvSpPr>
          <p:cNvPr id="5" name="Slide Number Placeholder 4">
            <a:extLst>
              <a:ext uri="{FF2B5EF4-FFF2-40B4-BE49-F238E27FC236}">
                <a16:creationId xmlns:a16="http://schemas.microsoft.com/office/drawing/2014/main" id="{3D7B41C4-9500-274A-89E2-427769BDE9C4}"/>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2496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6464-8019-A547-9C36-3A96991BFD2B}"/>
              </a:ext>
            </a:extLst>
          </p:cNvPr>
          <p:cNvSpPr>
            <a:spLocks noGrp="1"/>
          </p:cNvSpPr>
          <p:nvPr>
            <p:ph type="title"/>
          </p:nvPr>
        </p:nvSpPr>
        <p:spPr>
          <a:xfrm>
            <a:off x="914400" y="0"/>
            <a:ext cx="10515600" cy="1325563"/>
          </a:xfrm>
        </p:spPr>
        <p:txBody>
          <a:bodyPr/>
          <a:lstStyle/>
          <a:p>
            <a:r>
              <a:rPr lang="en-US" dirty="0">
                <a:solidFill>
                  <a:schemeClr val="bg1"/>
                </a:solidFill>
              </a:rPr>
              <a:t>Sili</a:t>
            </a:r>
            <a:r>
              <a:rPr lang="en-US" dirty="0"/>
              <a:t>con Valley is Vulnerable</a:t>
            </a:r>
          </a:p>
        </p:txBody>
      </p:sp>
      <p:sp>
        <p:nvSpPr>
          <p:cNvPr id="4" name="Slide Number Placeholder 3">
            <a:extLst>
              <a:ext uri="{FF2B5EF4-FFF2-40B4-BE49-F238E27FC236}">
                <a16:creationId xmlns:a16="http://schemas.microsoft.com/office/drawing/2014/main" id="{46EB9815-18AA-7747-AFD6-A5482A3DD9CB}"/>
              </a:ext>
            </a:extLst>
          </p:cNvPr>
          <p:cNvSpPr>
            <a:spLocks noGrp="1"/>
          </p:cNvSpPr>
          <p:nvPr>
            <p:ph type="sldNum" sz="quarter" idx="12"/>
          </p:nvPr>
        </p:nvSpPr>
        <p:spPr/>
        <p:txBody>
          <a:bodyPr/>
          <a:lstStyle/>
          <a:p>
            <a:fld id="{D9F085D5-EC86-4F6A-B501-C1359CB39116}" type="slidenum">
              <a:rPr lang="en-GB" smtClean="0"/>
              <a:t>80</a:t>
            </a:fld>
            <a:endParaRPr lang="en-GB"/>
          </a:p>
        </p:txBody>
      </p:sp>
      <p:pic>
        <p:nvPicPr>
          <p:cNvPr id="5" name="Picture 4">
            <a:extLst>
              <a:ext uri="{FF2B5EF4-FFF2-40B4-BE49-F238E27FC236}">
                <a16:creationId xmlns:a16="http://schemas.microsoft.com/office/drawing/2014/main" id="{53CFEDD4-3972-FE4D-9E1B-4B1566836ADA}"/>
              </a:ext>
            </a:extLst>
          </p:cNvPr>
          <p:cNvPicPr>
            <a:picLocks noChangeAspect="1"/>
          </p:cNvPicPr>
          <p:nvPr/>
        </p:nvPicPr>
        <p:blipFill>
          <a:blip r:embed="rId2"/>
          <a:stretch>
            <a:fillRect/>
          </a:stretch>
        </p:blipFill>
        <p:spPr>
          <a:xfrm>
            <a:off x="1723339" y="973876"/>
            <a:ext cx="8745322" cy="5256350"/>
          </a:xfrm>
          <a:prstGeom prst="rect">
            <a:avLst/>
          </a:prstGeom>
        </p:spPr>
      </p:pic>
    </p:spTree>
    <p:extLst>
      <p:ext uri="{BB962C8B-B14F-4D97-AF65-F5344CB8AC3E}">
        <p14:creationId xmlns:p14="http://schemas.microsoft.com/office/powerpoint/2010/main" val="23398977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09B0-A8FB-2544-B182-13A6EC0C15E5}"/>
              </a:ext>
            </a:extLst>
          </p:cNvPr>
          <p:cNvSpPr>
            <a:spLocks noGrp="1"/>
          </p:cNvSpPr>
          <p:nvPr>
            <p:ph type="title"/>
          </p:nvPr>
        </p:nvSpPr>
        <p:spPr>
          <a:xfrm>
            <a:off x="892630" y="0"/>
            <a:ext cx="10515600" cy="1325563"/>
          </a:xfrm>
        </p:spPr>
        <p:txBody>
          <a:bodyPr/>
          <a:lstStyle/>
          <a:p>
            <a:r>
              <a:rPr lang="en-US" dirty="0">
                <a:solidFill>
                  <a:schemeClr val="bg1"/>
                </a:solidFill>
              </a:rPr>
              <a:t>Sili</a:t>
            </a:r>
            <a:r>
              <a:rPr lang="en-US" dirty="0"/>
              <a:t>con Valley: Facebook’s Vulnerability</a:t>
            </a:r>
          </a:p>
        </p:txBody>
      </p:sp>
      <p:sp>
        <p:nvSpPr>
          <p:cNvPr id="3" name="Content Placeholder 2">
            <a:extLst>
              <a:ext uri="{FF2B5EF4-FFF2-40B4-BE49-F238E27FC236}">
                <a16:creationId xmlns:a16="http://schemas.microsoft.com/office/drawing/2014/main" id="{5AABBF50-C6DE-0D45-8C40-F27E3AF832F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63A1B56-4654-4C42-A7BA-3C8932C578E0}"/>
              </a:ext>
            </a:extLst>
          </p:cNvPr>
          <p:cNvSpPr>
            <a:spLocks noGrp="1"/>
          </p:cNvSpPr>
          <p:nvPr>
            <p:ph type="sldNum" sz="quarter" idx="12"/>
          </p:nvPr>
        </p:nvSpPr>
        <p:spPr/>
        <p:txBody>
          <a:bodyPr/>
          <a:lstStyle/>
          <a:p>
            <a:fld id="{D9F085D5-EC86-4F6A-B501-C1359CB39116}" type="slidenum">
              <a:rPr lang="en-GB" smtClean="0"/>
              <a:t>81</a:t>
            </a:fld>
            <a:endParaRPr lang="en-GB"/>
          </a:p>
        </p:txBody>
      </p:sp>
      <p:pic>
        <p:nvPicPr>
          <p:cNvPr id="6" name="Picture 5">
            <a:extLst>
              <a:ext uri="{FF2B5EF4-FFF2-40B4-BE49-F238E27FC236}">
                <a16:creationId xmlns:a16="http://schemas.microsoft.com/office/drawing/2014/main" id="{9AB46773-3C68-CF48-8DF5-C59F5731E5F5}"/>
              </a:ext>
            </a:extLst>
          </p:cNvPr>
          <p:cNvPicPr>
            <a:picLocks noChangeAspect="1"/>
          </p:cNvPicPr>
          <p:nvPr/>
        </p:nvPicPr>
        <p:blipFill>
          <a:blip r:embed="rId3"/>
          <a:stretch>
            <a:fillRect/>
          </a:stretch>
        </p:blipFill>
        <p:spPr>
          <a:xfrm>
            <a:off x="1664169" y="1045578"/>
            <a:ext cx="9744061" cy="5184648"/>
          </a:xfrm>
          <a:prstGeom prst="rect">
            <a:avLst/>
          </a:prstGeom>
        </p:spPr>
      </p:pic>
      <p:sp>
        <p:nvSpPr>
          <p:cNvPr id="7" name="TextBox 6">
            <a:extLst>
              <a:ext uri="{FF2B5EF4-FFF2-40B4-BE49-F238E27FC236}">
                <a16:creationId xmlns:a16="http://schemas.microsoft.com/office/drawing/2014/main" id="{460C741F-E799-674B-A9AE-341E2138463C}"/>
              </a:ext>
            </a:extLst>
          </p:cNvPr>
          <p:cNvSpPr txBox="1"/>
          <p:nvPr/>
        </p:nvSpPr>
        <p:spPr>
          <a:xfrm>
            <a:off x="4114800" y="1570730"/>
            <a:ext cx="1077731" cy="369332"/>
          </a:xfrm>
          <a:prstGeom prst="rect">
            <a:avLst/>
          </a:prstGeom>
          <a:solidFill>
            <a:schemeClr val="bg1"/>
          </a:solidFill>
        </p:spPr>
        <p:txBody>
          <a:bodyPr wrap="none" rtlCol="0">
            <a:spAutoFit/>
          </a:bodyPr>
          <a:lstStyle/>
          <a:p>
            <a:r>
              <a:rPr lang="en-US" dirty="0"/>
              <a:t>Facebook</a:t>
            </a:r>
          </a:p>
        </p:txBody>
      </p:sp>
    </p:spTree>
    <p:extLst>
      <p:ext uri="{BB962C8B-B14F-4D97-AF65-F5344CB8AC3E}">
        <p14:creationId xmlns:p14="http://schemas.microsoft.com/office/powerpoint/2010/main" val="11793933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BDC75C-267B-A746-857F-3EDC117624AA}"/>
              </a:ext>
            </a:extLst>
          </p:cNvPr>
          <p:cNvPicPr>
            <a:picLocks noChangeAspect="1"/>
          </p:cNvPicPr>
          <p:nvPr/>
        </p:nvPicPr>
        <p:blipFill>
          <a:blip r:embed="rId2"/>
          <a:stretch>
            <a:fillRect/>
          </a:stretch>
        </p:blipFill>
        <p:spPr>
          <a:xfrm>
            <a:off x="1473200" y="1042911"/>
            <a:ext cx="9880600" cy="5187315"/>
          </a:xfrm>
          <a:prstGeom prst="rect">
            <a:avLst/>
          </a:prstGeom>
        </p:spPr>
      </p:pic>
      <p:sp>
        <p:nvSpPr>
          <p:cNvPr id="2" name="Title 1">
            <a:extLst>
              <a:ext uri="{FF2B5EF4-FFF2-40B4-BE49-F238E27FC236}">
                <a16:creationId xmlns:a16="http://schemas.microsoft.com/office/drawing/2014/main" id="{7D1709B0-A8FB-2544-B182-13A6EC0C15E5}"/>
              </a:ext>
            </a:extLst>
          </p:cNvPr>
          <p:cNvSpPr>
            <a:spLocks noGrp="1"/>
          </p:cNvSpPr>
          <p:nvPr>
            <p:ph type="title"/>
          </p:nvPr>
        </p:nvSpPr>
        <p:spPr>
          <a:xfrm>
            <a:off x="892630" y="0"/>
            <a:ext cx="10515600" cy="1325563"/>
          </a:xfrm>
        </p:spPr>
        <p:txBody>
          <a:bodyPr/>
          <a:lstStyle/>
          <a:p>
            <a:r>
              <a:rPr lang="en-US" dirty="0">
                <a:solidFill>
                  <a:schemeClr val="bg1"/>
                </a:solidFill>
              </a:rPr>
              <a:t>Sili</a:t>
            </a:r>
            <a:r>
              <a:rPr lang="en-US" dirty="0"/>
              <a:t>con Valley: In Just A Couple of Decades</a:t>
            </a:r>
          </a:p>
        </p:txBody>
      </p:sp>
      <p:sp>
        <p:nvSpPr>
          <p:cNvPr id="4" name="Slide Number Placeholder 3">
            <a:extLst>
              <a:ext uri="{FF2B5EF4-FFF2-40B4-BE49-F238E27FC236}">
                <a16:creationId xmlns:a16="http://schemas.microsoft.com/office/drawing/2014/main" id="{663A1B56-4654-4C42-A7BA-3C8932C578E0}"/>
              </a:ext>
            </a:extLst>
          </p:cNvPr>
          <p:cNvSpPr>
            <a:spLocks noGrp="1"/>
          </p:cNvSpPr>
          <p:nvPr>
            <p:ph type="sldNum" sz="quarter" idx="12"/>
          </p:nvPr>
        </p:nvSpPr>
        <p:spPr/>
        <p:txBody>
          <a:bodyPr/>
          <a:lstStyle/>
          <a:p>
            <a:fld id="{D9F085D5-EC86-4F6A-B501-C1359CB39116}" type="slidenum">
              <a:rPr lang="en-GB" smtClean="0"/>
              <a:t>82</a:t>
            </a:fld>
            <a:endParaRPr lang="en-GB"/>
          </a:p>
        </p:txBody>
      </p:sp>
      <p:sp>
        <p:nvSpPr>
          <p:cNvPr id="7" name="TextBox 6">
            <a:extLst>
              <a:ext uri="{FF2B5EF4-FFF2-40B4-BE49-F238E27FC236}">
                <a16:creationId xmlns:a16="http://schemas.microsoft.com/office/drawing/2014/main" id="{460C741F-E799-674B-A9AE-341E2138463C}"/>
              </a:ext>
            </a:extLst>
          </p:cNvPr>
          <p:cNvSpPr txBox="1"/>
          <p:nvPr/>
        </p:nvSpPr>
        <p:spPr>
          <a:xfrm>
            <a:off x="4114800" y="1570730"/>
            <a:ext cx="1077731" cy="369332"/>
          </a:xfrm>
          <a:prstGeom prst="rect">
            <a:avLst/>
          </a:prstGeom>
          <a:solidFill>
            <a:schemeClr val="bg1"/>
          </a:solidFill>
        </p:spPr>
        <p:txBody>
          <a:bodyPr wrap="none" rtlCol="0">
            <a:spAutoFit/>
          </a:bodyPr>
          <a:lstStyle/>
          <a:p>
            <a:r>
              <a:rPr lang="en-US" dirty="0"/>
              <a:t>Facebook</a:t>
            </a:r>
          </a:p>
        </p:txBody>
      </p:sp>
    </p:spTree>
    <p:extLst>
      <p:ext uri="{BB962C8B-B14F-4D97-AF65-F5344CB8AC3E}">
        <p14:creationId xmlns:p14="http://schemas.microsoft.com/office/powerpoint/2010/main" val="7481055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7A0A1-4B13-204A-8DC5-CDC8FACEFAC1}"/>
              </a:ext>
            </a:extLst>
          </p:cNvPr>
          <p:cNvPicPr>
            <a:picLocks noChangeAspect="1"/>
          </p:cNvPicPr>
          <p:nvPr/>
        </p:nvPicPr>
        <p:blipFill>
          <a:blip r:embed="rId2"/>
          <a:stretch>
            <a:fillRect/>
          </a:stretch>
        </p:blipFill>
        <p:spPr>
          <a:xfrm>
            <a:off x="1426030" y="1045578"/>
            <a:ext cx="9728184" cy="5184648"/>
          </a:xfrm>
          <a:prstGeom prst="rect">
            <a:avLst/>
          </a:prstGeom>
        </p:spPr>
      </p:pic>
      <p:sp>
        <p:nvSpPr>
          <p:cNvPr id="2" name="Title 1">
            <a:extLst>
              <a:ext uri="{FF2B5EF4-FFF2-40B4-BE49-F238E27FC236}">
                <a16:creationId xmlns:a16="http://schemas.microsoft.com/office/drawing/2014/main" id="{7D1709B0-A8FB-2544-B182-13A6EC0C15E5}"/>
              </a:ext>
            </a:extLst>
          </p:cNvPr>
          <p:cNvSpPr>
            <a:spLocks noGrp="1"/>
          </p:cNvSpPr>
          <p:nvPr>
            <p:ph type="title"/>
          </p:nvPr>
        </p:nvSpPr>
        <p:spPr>
          <a:xfrm>
            <a:off x="892630" y="0"/>
            <a:ext cx="10515600" cy="1325563"/>
          </a:xfrm>
        </p:spPr>
        <p:txBody>
          <a:bodyPr/>
          <a:lstStyle/>
          <a:p>
            <a:r>
              <a:rPr lang="en-US" dirty="0">
                <a:solidFill>
                  <a:schemeClr val="bg1"/>
                </a:solidFill>
              </a:rPr>
              <a:t>Sili</a:t>
            </a:r>
            <a:r>
              <a:rPr lang="en-US" dirty="0"/>
              <a:t>con Valley: End of the Century</a:t>
            </a:r>
          </a:p>
        </p:txBody>
      </p:sp>
      <p:sp>
        <p:nvSpPr>
          <p:cNvPr id="4" name="Slide Number Placeholder 3">
            <a:extLst>
              <a:ext uri="{FF2B5EF4-FFF2-40B4-BE49-F238E27FC236}">
                <a16:creationId xmlns:a16="http://schemas.microsoft.com/office/drawing/2014/main" id="{663A1B56-4654-4C42-A7BA-3C8932C578E0}"/>
              </a:ext>
            </a:extLst>
          </p:cNvPr>
          <p:cNvSpPr>
            <a:spLocks noGrp="1"/>
          </p:cNvSpPr>
          <p:nvPr>
            <p:ph type="sldNum" sz="quarter" idx="12"/>
          </p:nvPr>
        </p:nvSpPr>
        <p:spPr/>
        <p:txBody>
          <a:bodyPr/>
          <a:lstStyle/>
          <a:p>
            <a:fld id="{D9F085D5-EC86-4F6A-B501-C1359CB39116}" type="slidenum">
              <a:rPr lang="en-GB" smtClean="0"/>
              <a:t>83</a:t>
            </a:fld>
            <a:endParaRPr lang="en-GB"/>
          </a:p>
        </p:txBody>
      </p:sp>
      <p:sp>
        <p:nvSpPr>
          <p:cNvPr id="7" name="TextBox 6">
            <a:extLst>
              <a:ext uri="{FF2B5EF4-FFF2-40B4-BE49-F238E27FC236}">
                <a16:creationId xmlns:a16="http://schemas.microsoft.com/office/drawing/2014/main" id="{460C741F-E799-674B-A9AE-341E2138463C}"/>
              </a:ext>
            </a:extLst>
          </p:cNvPr>
          <p:cNvSpPr txBox="1"/>
          <p:nvPr/>
        </p:nvSpPr>
        <p:spPr>
          <a:xfrm>
            <a:off x="4114800" y="1570730"/>
            <a:ext cx="1077731" cy="369332"/>
          </a:xfrm>
          <a:prstGeom prst="rect">
            <a:avLst/>
          </a:prstGeom>
          <a:solidFill>
            <a:schemeClr val="bg1"/>
          </a:solidFill>
        </p:spPr>
        <p:txBody>
          <a:bodyPr wrap="none" rtlCol="0">
            <a:spAutoFit/>
          </a:bodyPr>
          <a:lstStyle/>
          <a:p>
            <a:r>
              <a:rPr lang="en-US" dirty="0"/>
              <a:t>Facebook</a:t>
            </a:r>
          </a:p>
        </p:txBody>
      </p:sp>
    </p:spTree>
    <p:extLst>
      <p:ext uri="{BB962C8B-B14F-4D97-AF65-F5344CB8AC3E}">
        <p14:creationId xmlns:p14="http://schemas.microsoft.com/office/powerpoint/2010/main" val="801166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F7BF-E0E6-FA4C-B410-686B9CA2C19A}"/>
              </a:ext>
            </a:extLst>
          </p:cNvPr>
          <p:cNvSpPr>
            <a:spLocks noGrp="1"/>
          </p:cNvSpPr>
          <p:nvPr>
            <p:ph type="title"/>
          </p:nvPr>
        </p:nvSpPr>
        <p:spPr>
          <a:xfrm>
            <a:off x="863600" y="0"/>
            <a:ext cx="10515600" cy="1325563"/>
          </a:xfrm>
        </p:spPr>
        <p:txBody>
          <a:bodyPr/>
          <a:lstStyle/>
          <a:p>
            <a:r>
              <a:rPr lang="en-US" dirty="0">
                <a:solidFill>
                  <a:schemeClr val="bg1"/>
                </a:solidFill>
              </a:rPr>
              <a:t>Lot</a:t>
            </a:r>
            <a:r>
              <a:rPr lang="en-US" dirty="0"/>
              <a:t>s of Infrastructure is Vulnerable</a:t>
            </a:r>
          </a:p>
        </p:txBody>
      </p:sp>
      <p:sp>
        <p:nvSpPr>
          <p:cNvPr id="4" name="Slide Number Placeholder 3">
            <a:extLst>
              <a:ext uri="{FF2B5EF4-FFF2-40B4-BE49-F238E27FC236}">
                <a16:creationId xmlns:a16="http://schemas.microsoft.com/office/drawing/2014/main" id="{AB84CA68-1BE9-D24C-B052-995B91837D1C}"/>
              </a:ext>
            </a:extLst>
          </p:cNvPr>
          <p:cNvSpPr>
            <a:spLocks noGrp="1"/>
          </p:cNvSpPr>
          <p:nvPr>
            <p:ph type="sldNum" sz="quarter" idx="12"/>
          </p:nvPr>
        </p:nvSpPr>
        <p:spPr/>
        <p:txBody>
          <a:bodyPr/>
          <a:lstStyle/>
          <a:p>
            <a:fld id="{D9F085D5-EC86-4F6A-B501-C1359CB39116}" type="slidenum">
              <a:rPr lang="en-GB" smtClean="0"/>
              <a:t>84</a:t>
            </a:fld>
            <a:endParaRPr lang="en-GB"/>
          </a:p>
        </p:txBody>
      </p:sp>
      <p:pic>
        <p:nvPicPr>
          <p:cNvPr id="5" name="Picture 4" descr="A picture containing map&#10;&#10;Description automatically generated">
            <a:extLst>
              <a:ext uri="{FF2B5EF4-FFF2-40B4-BE49-F238E27FC236}">
                <a16:creationId xmlns:a16="http://schemas.microsoft.com/office/drawing/2014/main" id="{C62DC22E-A19E-284E-98C1-D370A8AD85B6}"/>
              </a:ext>
            </a:extLst>
          </p:cNvPr>
          <p:cNvPicPr>
            <a:picLocks noChangeAspect="1"/>
          </p:cNvPicPr>
          <p:nvPr/>
        </p:nvPicPr>
        <p:blipFill>
          <a:blip r:embed="rId2"/>
          <a:stretch>
            <a:fillRect/>
          </a:stretch>
        </p:blipFill>
        <p:spPr>
          <a:xfrm>
            <a:off x="1437761" y="1219200"/>
            <a:ext cx="9316477" cy="5011026"/>
          </a:xfrm>
          <a:prstGeom prst="rect">
            <a:avLst/>
          </a:prstGeom>
        </p:spPr>
      </p:pic>
    </p:spTree>
    <p:extLst>
      <p:ext uri="{BB962C8B-B14F-4D97-AF65-F5344CB8AC3E}">
        <p14:creationId xmlns:p14="http://schemas.microsoft.com/office/powerpoint/2010/main" val="9154159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BEE1-2FBB-F046-AD55-A05B6C6F0161}"/>
              </a:ext>
            </a:extLst>
          </p:cNvPr>
          <p:cNvSpPr>
            <a:spLocks noGrp="1"/>
          </p:cNvSpPr>
          <p:nvPr>
            <p:ph type="title"/>
          </p:nvPr>
        </p:nvSpPr>
        <p:spPr>
          <a:xfrm>
            <a:off x="939800" y="0"/>
            <a:ext cx="10515600" cy="1325563"/>
          </a:xfrm>
        </p:spPr>
        <p:txBody>
          <a:bodyPr/>
          <a:lstStyle/>
          <a:p>
            <a:r>
              <a:rPr lang="en-US" dirty="0">
                <a:solidFill>
                  <a:schemeClr val="bg1"/>
                </a:solidFill>
              </a:rPr>
              <a:t>Do</a:t>
            </a:r>
            <a:r>
              <a:rPr lang="en-US" dirty="0"/>
              <a:t>wnhill Skiing: Sierra </a:t>
            </a:r>
            <a:r>
              <a:rPr lang="en-US" dirty="0" err="1"/>
              <a:t>Nevadas</a:t>
            </a:r>
            <a:endParaRPr lang="en-US" dirty="0"/>
          </a:p>
        </p:txBody>
      </p:sp>
      <p:sp>
        <p:nvSpPr>
          <p:cNvPr id="3" name="Content Placeholder 2">
            <a:extLst>
              <a:ext uri="{FF2B5EF4-FFF2-40B4-BE49-F238E27FC236}">
                <a16:creationId xmlns:a16="http://schemas.microsoft.com/office/drawing/2014/main" id="{F0758C5F-8D0A-994A-B2D1-A07B1971E795}"/>
              </a:ext>
            </a:extLst>
          </p:cNvPr>
          <p:cNvSpPr>
            <a:spLocks noGrp="1"/>
          </p:cNvSpPr>
          <p:nvPr>
            <p:ph idx="1"/>
          </p:nvPr>
        </p:nvSpPr>
        <p:spPr/>
        <p:txBody>
          <a:bodyPr/>
          <a:lstStyle/>
          <a:p>
            <a:r>
              <a:rPr lang="en-US" dirty="0"/>
              <a:t>By the end of the century:</a:t>
            </a:r>
          </a:p>
          <a:p>
            <a:pPr lvl="1"/>
            <a:r>
              <a:rPr lang="en-US" dirty="0"/>
              <a:t>Temperatures will likely rise 6-9 degrees F.</a:t>
            </a:r>
          </a:p>
          <a:p>
            <a:pPr lvl="1"/>
            <a:r>
              <a:rPr lang="en-US" dirty="0"/>
              <a:t>Rain-to-snow transition will rise by 1,500 to 3,000 feet.</a:t>
            </a:r>
          </a:p>
          <a:p>
            <a:pPr lvl="2"/>
            <a:r>
              <a:rPr lang="en-US" dirty="0"/>
              <a:t>No snowpack below 6,000 feet.</a:t>
            </a:r>
          </a:p>
          <a:p>
            <a:pPr lvl="1"/>
            <a:r>
              <a:rPr lang="en-US" dirty="0"/>
              <a:t>60% reduction of the snowpack.</a:t>
            </a:r>
          </a:p>
          <a:p>
            <a:pPr lvl="1"/>
            <a:endParaRPr lang="en-US" dirty="0"/>
          </a:p>
          <a:p>
            <a:r>
              <a:rPr lang="en-US" dirty="0"/>
              <a:t>Implications not only for the ski industry, but for water in the Bay Area.</a:t>
            </a:r>
          </a:p>
          <a:p>
            <a:pPr lvl="1"/>
            <a:r>
              <a:rPr lang="en-US" dirty="0"/>
              <a:t>The Sierras are (as of now) a massive water reservoir.</a:t>
            </a:r>
          </a:p>
        </p:txBody>
      </p:sp>
      <p:sp>
        <p:nvSpPr>
          <p:cNvPr id="4" name="Slide Number Placeholder 3">
            <a:extLst>
              <a:ext uri="{FF2B5EF4-FFF2-40B4-BE49-F238E27FC236}">
                <a16:creationId xmlns:a16="http://schemas.microsoft.com/office/drawing/2014/main" id="{B662C9DC-88AB-3049-87A3-32A7634BA73E}"/>
              </a:ext>
            </a:extLst>
          </p:cNvPr>
          <p:cNvSpPr>
            <a:spLocks noGrp="1"/>
          </p:cNvSpPr>
          <p:nvPr>
            <p:ph type="sldNum" sz="quarter" idx="12"/>
          </p:nvPr>
        </p:nvSpPr>
        <p:spPr/>
        <p:txBody>
          <a:bodyPr/>
          <a:lstStyle/>
          <a:p>
            <a:fld id="{D9F085D5-EC86-4F6A-B501-C1359CB39116}" type="slidenum">
              <a:rPr lang="en-GB" smtClean="0"/>
              <a:t>85</a:t>
            </a:fld>
            <a:endParaRPr lang="en-GB"/>
          </a:p>
        </p:txBody>
      </p:sp>
    </p:spTree>
    <p:extLst>
      <p:ext uri="{BB962C8B-B14F-4D97-AF65-F5344CB8AC3E}">
        <p14:creationId xmlns:p14="http://schemas.microsoft.com/office/powerpoint/2010/main" val="27704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231D-E09A-3E47-A32B-9DDC530EA384}"/>
              </a:ext>
            </a:extLst>
          </p:cNvPr>
          <p:cNvSpPr>
            <a:spLocks noGrp="1"/>
          </p:cNvSpPr>
          <p:nvPr>
            <p:ph type="title"/>
          </p:nvPr>
        </p:nvSpPr>
        <p:spPr>
          <a:xfrm>
            <a:off x="761998" y="0"/>
            <a:ext cx="10515600" cy="1325563"/>
          </a:xfrm>
        </p:spPr>
        <p:txBody>
          <a:bodyPr/>
          <a:lstStyle/>
          <a:p>
            <a:r>
              <a:rPr lang="en-US" dirty="0">
                <a:solidFill>
                  <a:schemeClr val="bg1"/>
                </a:solidFill>
              </a:rPr>
              <a:t>Foo</a:t>
            </a:r>
            <a:r>
              <a:rPr lang="en-US" dirty="0"/>
              <a:t>d Insecurity</a:t>
            </a:r>
          </a:p>
        </p:txBody>
      </p:sp>
      <p:sp>
        <p:nvSpPr>
          <p:cNvPr id="4" name="Slide Number Placeholder 3">
            <a:extLst>
              <a:ext uri="{FF2B5EF4-FFF2-40B4-BE49-F238E27FC236}">
                <a16:creationId xmlns:a16="http://schemas.microsoft.com/office/drawing/2014/main" id="{6A997CF5-9F45-0F4C-AF2B-39A7827002C0}"/>
              </a:ext>
            </a:extLst>
          </p:cNvPr>
          <p:cNvSpPr>
            <a:spLocks noGrp="1"/>
          </p:cNvSpPr>
          <p:nvPr>
            <p:ph type="sldNum" sz="quarter" idx="12"/>
          </p:nvPr>
        </p:nvSpPr>
        <p:spPr/>
        <p:txBody>
          <a:bodyPr/>
          <a:lstStyle/>
          <a:p>
            <a:fld id="{D9F085D5-EC86-4F6A-B501-C1359CB39116}" type="slidenum">
              <a:rPr lang="en-GB" smtClean="0"/>
              <a:t>86</a:t>
            </a:fld>
            <a:endParaRPr lang="en-GB"/>
          </a:p>
        </p:txBody>
      </p:sp>
      <p:pic>
        <p:nvPicPr>
          <p:cNvPr id="5" name="Picture 4">
            <a:extLst>
              <a:ext uri="{FF2B5EF4-FFF2-40B4-BE49-F238E27FC236}">
                <a16:creationId xmlns:a16="http://schemas.microsoft.com/office/drawing/2014/main" id="{B7AD7492-8232-2648-8A9A-5C16E690423B}"/>
              </a:ext>
            </a:extLst>
          </p:cNvPr>
          <p:cNvPicPr>
            <a:picLocks noChangeAspect="1"/>
          </p:cNvPicPr>
          <p:nvPr/>
        </p:nvPicPr>
        <p:blipFill>
          <a:blip r:embed="rId3"/>
          <a:stretch>
            <a:fillRect/>
          </a:stretch>
        </p:blipFill>
        <p:spPr>
          <a:xfrm>
            <a:off x="1968500" y="935932"/>
            <a:ext cx="8255000" cy="5305120"/>
          </a:xfrm>
          <a:prstGeom prst="rect">
            <a:avLst/>
          </a:prstGeom>
        </p:spPr>
      </p:pic>
      <p:sp>
        <p:nvSpPr>
          <p:cNvPr id="6" name="TextBox 5">
            <a:extLst>
              <a:ext uri="{FF2B5EF4-FFF2-40B4-BE49-F238E27FC236}">
                <a16:creationId xmlns:a16="http://schemas.microsoft.com/office/drawing/2014/main" id="{C609CFE1-B6FD-5440-B57B-318978E2A8BC}"/>
              </a:ext>
            </a:extLst>
          </p:cNvPr>
          <p:cNvSpPr txBox="1"/>
          <p:nvPr/>
        </p:nvSpPr>
        <p:spPr>
          <a:xfrm>
            <a:off x="9005378" y="6456851"/>
            <a:ext cx="2436244" cy="276999"/>
          </a:xfrm>
          <a:prstGeom prst="rect">
            <a:avLst/>
          </a:prstGeom>
          <a:noFill/>
        </p:spPr>
        <p:txBody>
          <a:bodyPr wrap="none" rtlCol="0">
            <a:spAutoFit/>
          </a:bodyPr>
          <a:lstStyle/>
          <a:p>
            <a:r>
              <a:rPr lang="en-US" sz="1200" dirty="0"/>
              <a:t>Source: National Institute for Health</a:t>
            </a:r>
          </a:p>
        </p:txBody>
      </p:sp>
    </p:spTree>
    <p:extLst>
      <p:ext uri="{BB962C8B-B14F-4D97-AF65-F5344CB8AC3E}">
        <p14:creationId xmlns:p14="http://schemas.microsoft.com/office/powerpoint/2010/main" val="12186468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E32C0E-62F1-CA48-AF5D-5EFABF21016C}"/>
              </a:ext>
            </a:extLst>
          </p:cNvPr>
          <p:cNvSpPr>
            <a:spLocks noGrp="1"/>
          </p:cNvSpPr>
          <p:nvPr>
            <p:ph type="sldNum" sz="quarter" idx="12"/>
          </p:nvPr>
        </p:nvSpPr>
        <p:spPr/>
        <p:txBody>
          <a:bodyPr/>
          <a:lstStyle/>
          <a:p>
            <a:fld id="{D9F085D5-EC86-4F6A-B501-C1359CB39116}" type="slidenum">
              <a:rPr lang="en-GB" smtClean="0"/>
              <a:t>87</a:t>
            </a:fld>
            <a:endParaRPr lang="en-GB"/>
          </a:p>
        </p:txBody>
      </p:sp>
      <p:pic>
        <p:nvPicPr>
          <p:cNvPr id="3" name="Picture 2">
            <a:extLst>
              <a:ext uri="{FF2B5EF4-FFF2-40B4-BE49-F238E27FC236}">
                <a16:creationId xmlns:a16="http://schemas.microsoft.com/office/drawing/2014/main" id="{5D7A199A-6A1C-3843-95A0-2F15F87E4A83}"/>
              </a:ext>
            </a:extLst>
          </p:cNvPr>
          <p:cNvPicPr>
            <a:picLocks noChangeAspect="1"/>
          </p:cNvPicPr>
          <p:nvPr/>
        </p:nvPicPr>
        <p:blipFill>
          <a:blip r:embed="rId3"/>
          <a:stretch>
            <a:fillRect/>
          </a:stretch>
        </p:blipFill>
        <p:spPr>
          <a:xfrm>
            <a:off x="914400" y="457200"/>
            <a:ext cx="10363200" cy="5943600"/>
          </a:xfrm>
          <a:prstGeom prst="rect">
            <a:avLst/>
          </a:prstGeom>
        </p:spPr>
      </p:pic>
      <p:sp>
        <p:nvSpPr>
          <p:cNvPr id="4" name="TextBox 3">
            <a:extLst>
              <a:ext uri="{FF2B5EF4-FFF2-40B4-BE49-F238E27FC236}">
                <a16:creationId xmlns:a16="http://schemas.microsoft.com/office/drawing/2014/main" id="{F9EE090A-8525-8848-9922-6DE5F5A6E0B2}"/>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11414692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CC75-9B55-0940-A81D-AD3FC9DB21B1}"/>
              </a:ext>
            </a:extLst>
          </p:cNvPr>
          <p:cNvSpPr>
            <a:spLocks noGrp="1"/>
          </p:cNvSpPr>
          <p:nvPr>
            <p:ph type="title"/>
          </p:nvPr>
        </p:nvSpPr>
        <p:spPr>
          <a:xfrm>
            <a:off x="914402" y="0"/>
            <a:ext cx="10515600" cy="1325563"/>
          </a:xfrm>
        </p:spPr>
        <p:txBody>
          <a:bodyPr/>
          <a:lstStyle/>
          <a:p>
            <a:r>
              <a:rPr lang="en-US" dirty="0">
                <a:solidFill>
                  <a:schemeClr val="bg1"/>
                </a:solidFill>
              </a:rPr>
              <a:t>On</a:t>
            </a:r>
            <a:r>
              <a:rPr lang="en-US" dirty="0"/>
              <a:t>e Estimate of Costs and Benefits</a:t>
            </a:r>
          </a:p>
        </p:txBody>
      </p:sp>
      <p:sp>
        <p:nvSpPr>
          <p:cNvPr id="3" name="Content Placeholder 2">
            <a:extLst>
              <a:ext uri="{FF2B5EF4-FFF2-40B4-BE49-F238E27FC236}">
                <a16:creationId xmlns:a16="http://schemas.microsoft.com/office/drawing/2014/main" id="{D1CB7C36-7B80-3042-9CAE-E5CCD4CE00C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474F6EE-CA35-274E-B1EC-D110E0C4BF59}"/>
              </a:ext>
            </a:extLst>
          </p:cNvPr>
          <p:cNvSpPr>
            <a:spLocks noGrp="1"/>
          </p:cNvSpPr>
          <p:nvPr>
            <p:ph type="sldNum" sz="quarter" idx="12"/>
          </p:nvPr>
        </p:nvSpPr>
        <p:spPr/>
        <p:txBody>
          <a:bodyPr/>
          <a:lstStyle/>
          <a:p>
            <a:fld id="{D9F085D5-EC86-4F6A-B501-C1359CB39116}" type="slidenum">
              <a:rPr lang="en-GB" smtClean="0"/>
              <a:t>88</a:t>
            </a:fld>
            <a:endParaRPr lang="en-GB"/>
          </a:p>
        </p:txBody>
      </p:sp>
      <p:pic>
        <p:nvPicPr>
          <p:cNvPr id="5" name="Picture 4">
            <a:extLst>
              <a:ext uri="{FF2B5EF4-FFF2-40B4-BE49-F238E27FC236}">
                <a16:creationId xmlns:a16="http://schemas.microsoft.com/office/drawing/2014/main" id="{89F449DD-84CB-C846-A8DF-057358E32046}"/>
              </a:ext>
            </a:extLst>
          </p:cNvPr>
          <p:cNvPicPr>
            <a:picLocks noChangeAspect="1"/>
          </p:cNvPicPr>
          <p:nvPr/>
        </p:nvPicPr>
        <p:blipFill>
          <a:blip r:embed="rId2"/>
          <a:stretch>
            <a:fillRect/>
          </a:stretch>
        </p:blipFill>
        <p:spPr>
          <a:xfrm>
            <a:off x="1455847" y="1299268"/>
            <a:ext cx="3903134" cy="4622800"/>
          </a:xfrm>
          <a:prstGeom prst="rect">
            <a:avLst/>
          </a:prstGeom>
        </p:spPr>
      </p:pic>
      <p:pic>
        <p:nvPicPr>
          <p:cNvPr id="6" name="Picture 5">
            <a:extLst>
              <a:ext uri="{FF2B5EF4-FFF2-40B4-BE49-F238E27FC236}">
                <a16:creationId xmlns:a16="http://schemas.microsoft.com/office/drawing/2014/main" id="{BA48E752-E605-7B4F-9EB8-455726969958}"/>
              </a:ext>
            </a:extLst>
          </p:cNvPr>
          <p:cNvPicPr>
            <a:picLocks noChangeAspect="1"/>
          </p:cNvPicPr>
          <p:nvPr/>
        </p:nvPicPr>
        <p:blipFill>
          <a:blip r:embed="rId3"/>
          <a:stretch>
            <a:fillRect/>
          </a:stretch>
        </p:blipFill>
        <p:spPr>
          <a:xfrm>
            <a:off x="6096000" y="1299268"/>
            <a:ext cx="5130506" cy="4622800"/>
          </a:xfrm>
          <a:prstGeom prst="rect">
            <a:avLst/>
          </a:prstGeom>
        </p:spPr>
      </p:pic>
      <p:pic>
        <p:nvPicPr>
          <p:cNvPr id="7" name="Picture 6">
            <a:extLst>
              <a:ext uri="{FF2B5EF4-FFF2-40B4-BE49-F238E27FC236}">
                <a16:creationId xmlns:a16="http://schemas.microsoft.com/office/drawing/2014/main" id="{EB5DC019-AADE-BB4C-8D83-9C68AAAA8F93}"/>
              </a:ext>
            </a:extLst>
          </p:cNvPr>
          <p:cNvPicPr>
            <a:picLocks noChangeAspect="1"/>
          </p:cNvPicPr>
          <p:nvPr/>
        </p:nvPicPr>
        <p:blipFill>
          <a:blip r:embed="rId4"/>
          <a:stretch>
            <a:fillRect/>
          </a:stretch>
        </p:blipFill>
        <p:spPr>
          <a:xfrm>
            <a:off x="4140200" y="6103735"/>
            <a:ext cx="3657600" cy="596900"/>
          </a:xfrm>
          <a:prstGeom prst="rect">
            <a:avLst/>
          </a:prstGeom>
        </p:spPr>
      </p:pic>
    </p:spTree>
    <p:extLst>
      <p:ext uri="{BB962C8B-B14F-4D97-AF65-F5344CB8AC3E}">
        <p14:creationId xmlns:p14="http://schemas.microsoft.com/office/powerpoint/2010/main" val="35142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459A-79B6-7544-AD40-ABD593A39966}"/>
              </a:ext>
            </a:extLst>
          </p:cNvPr>
          <p:cNvSpPr>
            <a:spLocks noGrp="1"/>
          </p:cNvSpPr>
          <p:nvPr>
            <p:ph type="title"/>
          </p:nvPr>
        </p:nvSpPr>
        <p:spPr>
          <a:xfrm>
            <a:off x="805542" y="0"/>
            <a:ext cx="10515600" cy="1325563"/>
          </a:xfrm>
        </p:spPr>
        <p:txBody>
          <a:bodyPr/>
          <a:lstStyle/>
          <a:p>
            <a:r>
              <a:rPr lang="en-US" dirty="0">
                <a:solidFill>
                  <a:schemeClr val="bg1"/>
                </a:solidFill>
              </a:rPr>
              <a:t>Wh</a:t>
            </a:r>
            <a:r>
              <a:rPr lang="en-US" dirty="0"/>
              <a:t>ere do the Benefits Accrue?</a:t>
            </a:r>
          </a:p>
        </p:txBody>
      </p:sp>
      <p:sp>
        <p:nvSpPr>
          <p:cNvPr id="3" name="Content Placeholder 2">
            <a:extLst>
              <a:ext uri="{FF2B5EF4-FFF2-40B4-BE49-F238E27FC236}">
                <a16:creationId xmlns:a16="http://schemas.microsoft.com/office/drawing/2014/main" id="{05698852-A524-8D46-90B7-C0E671DE9DD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28C5DD8-EF21-C642-A168-721847E3144D}"/>
              </a:ext>
            </a:extLst>
          </p:cNvPr>
          <p:cNvSpPr>
            <a:spLocks noGrp="1"/>
          </p:cNvSpPr>
          <p:nvPr>
            <p:ph type="sldNum" sz="quarter" idx="12"/>
          </p:nvPr>
        </p:nvSpPr>
        <p:spPr/>
        <p:txBody>
          <a:bodyPr/>
          <a:lstStyle/>
          <a:p>
            <a:fld id="{D9F085D5-EC86-4F6A-B501-C1359CB39116}" type="slidenum">
              <a:rPr lang="en-GB" smtClean="0"/>
              <a:t>89</a:t>
            </a:fld>
            <a:endParaRPr lang="en-GB"/>
          </a:p>
        </p:txBody>
      </p:sp>
      <p:pic>
        <p:nvPicPr>
          <p:cNvPr id="5" name="Picture 4">
            <a:extLst>
              <a:ext uri="{FF2B5EF4-FFF2-40B4-BE49-F238E27FC236}">
                <a16:creationId xmlns:a16="http://schemas.microsoft.com/office/drawing/2014/main" id="{5651F95D-13AF-9649-9FD7-8E2F010EDF83}"/>
              </a:ext>
            </a:extLst>
          </p:cNvPr>
          <p:cNvPicPr>
            <a:picLocks noChangeAspect="1"/>
          </p:cNvPicPr>
          <p:nvPr/>
        </p:nvPicPr>
        <p:blipFill>
          <a:blip r:embed="rId2"/>
          <a:stretch>
            <a:fillRect/>
          </a:stretch>
        </p:blipFill>
        <p:spPr>
          <a:xfrm>
            <a:off x="971550" y="1013136"/>
            <a:ext cx="10248900" cy="5217090"/>
          </a:xfrm>
          <a:prstGeom prst="rect">
            <a:avLst/>
          </a:prstGeom>
        </p:spPr>
      </p:pic>
    </p:spTree>
    <p:extLst>
      <p:ext uri="{BB962C8B-B14F-4D97-AF65-F5344CB8AC3E}">
        <p14:creationId xmlns:p14="http://schemas.microsoft.com/office/powerpoint/2010/main" val="417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Ho</a:t>
            </a:r>
            <a:r>
              <a:rPr lang="en-US" dirty="0"/>
              <a:t>w Can Economists Contribute to </a:t>
            </a:r>
            <a:br>
              <a:rPr lang="en-US" dirty="0"/>
            </a:br>
            <a:r>
              <a:rPr lang="en-US" dirty="0"/>
              <a:t>Thinking about Climate Change?</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lstStyle/>
          <a:p>
            <a:pPr>
              <a:spcAft>
                <a:spcPts val="1000"/>
              </a:spcAft>
            </a:pPr>
            <a:r>
              <a:rPr lang="en-US" dirty="0"/>
              <a:t>By assessing behavioral reactions to climate change.</a:t>
            </a:r>
          </a:p>
          <a:p>
            <a:pPr>
              <a:spcAft>
                <a:spcPts val="1000"/>
              </a:spcAft>
            </a:pPr>
            <a:r>
              <a:rPr lang="en-US" dirty="0"/>
              <a:t>By measuring the damage and estimating the economic costs of fighting climate change.</a:t>
            </a:r>
          </a:p>
          <a:p>
            <a:r>
              <a:rPr lang="en-US" dirty="0"/>
              <a:t>By designing smart policies that minimize costs.</a:t>
            </a:r>
          </a:p>
          <a:p>
            <a:pPr lvl="1"/>
            <a:r>
              <a:rPr lang="en-US" dirty="0"/>
              <a:t>Balance economic growth with GHG emission mitigation.</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36713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279-7E80-0248-91C3-AAAD9E6C29FE}"/>
              </a:ext>
            </a:extLst>
          </p:cNvPr>
          <p:cNvSpPr>
            <a:spLocks noGrp="1"/>
          </p:cNvSpPr>
          <p:nvPr>
            <p:ph type="title"/>
          </p:nvPr>
        </p:nvSpPr>
        <p:spPr/>
        <p:txBody>
          <a:bodyPr>
            <a:normAutofit/>
          </a:bodyPr>
          <a:lstStyle/>
          <a:p>
            <a:r>
              <a:rPr lang="en-US" dirty="0">
                <a:solidFill>
                  <a:schemeClr val="bg1"/>
                </a:solidFill>
              </a:rPr>
              <a:t>Eco</a:t>
            </a:r>
            <a:r>
              <a:rPr lang="en-US" dirty="0"/>
              <a:t>nomic Growth and Climate Change Action </a:t>
            </a:r>
            <a:br>
              <a:rPr lang="en-US" dirty="0"/>
            </a:br>
            <a:r>
              <a:rPr lang="en-US" dirty="0"/>
              <a:t>Are Compatible 		</a:t>
            </a:r>
          </a:p>
        </p:txBody>
      </p:sp>
      <p:sp>
        <p:nvSpPr>
          <p:cNvPr id="3" name="Content Placeholder 2">
            <a:extLst>
              <a:ext uri="{FF2B5EF4-FFF2-40B4-BE49-F238E27FC236}">
                <a16:creationId xmlns:a16="http://schemas.microsoft.com/office/drawing/2014/main" id="{E736A537-3AF2-E344-8EC8-B1D226C2BF2C}"/>
              </a:ext>
            </a:extLst>
          </p:cNvPr>
          <p:cNvSpPr>
            <a:spLocks noGrp="1"/>
          </p:cNvSpPr>
          <p:nvPr>
            <p:ph idx="1"/>
          </p:nvPr>
        </p:nvSpPr>
        <p:spPr>
          <a:xfrm>
            <a:off x="838200" y="1541570"/>
            <a:ext cx="10515600" cy="4351338"/>
          </a:xfrm>
        </p:spPr>
        <p:txBody>
          <a:bodyPr/>
          <a:lstStyle/>
          <a:p>
            <a:r>
              <a:rPr lang="en-US" dirty="0"/>
              <a:t>Abating greenhouse gas emissions is costly… </a:t>
            </a:r>
          </a:p>
          <a:p>
            <a:pPr marL="0" indent="0">
              <a:spcAft>
                <a:spcPts val="1000"/>
              </a:spcAft>
              <a:buNone/>
            </a:pPr>
            <a:r>
              <a:rPr lang="en-US" dirty="0"/>
              <a:t>	… but climate change damages are even more costly.</a:t>
            </a:r>
          </a:p>
          <a:p>
            <a:pPr>
              <a:spcAft>
                <a:spcPts val="1000"/>
              </a:spcAft>
            </a:pPr>
            <a:r>
              <a:rPr lang="en-US" dirty="0"/>
              <a:t>Economic growth comes with consequences that we have to deal with, including climate consequences. </a:t>
            </a:r>
          </a:p>
          <a:p>
            <a:pPr>
              <a:spcAft>
                <a:spcPts val="1000"/>
              </a:spcAft>
            </a:pPr>
            <a:r>
              <a:rPr lang="en-US" dirty="0"/>
              <a:t>Economies with environmental regulations can still be dynamic.</a:t>
            </a:r>
          </a:p>
          <a:p>
            <a:pPr>
              <a:spcAft>
                <a:spcPts val="1000"/>
              </a:spcAft>
            </a:pPr>
            <a:r>
              <a:rPr lang="en-US" dirty="0"/>
              <a:t>Goal: design policies that reach climate goals at the least possible cost.</a:t>
            </a:r>
          </a:p>
        </p:txBody>
      </p:sp>
    </p:spTree>
    <p:extLst>
      <p:ext uri="{BB962C8B-B14F-4D97-AF65-F5344CB8AC3E}">
        <p14:creationId xmlns:p14="http://schemas.microsoft.com/office/powerpoint/2010/main" val="296256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Reducing Emissions:</a:t>
            </a:r>
            <a:br>
              <a:rPr lang="en-US" dirty="0"/>
            </a:br>
            <a:r>
              <a:rPr lang="en-US" dirty="0"/>
              <a:t>Policy Focused on Mitigation</a:t>
            </a:r>
          </a:p>
        </p:txBody>
      </p:sp>
    </p:spTree>
    <p:extLst>
      <p:ext uri="{BB962C8B-B14F-4D97-AF65-F5344CB8AC3E}">
        <p14:creationId xmlns:p14="http://schemas.microsoft.com/office/powerpoint/2010/main" val="3810138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46" y="216007"/>
            <a:ext cx="10587182" cy="1569250"/>
          </a:xfrm>
        </p:spPr>
        <p:txBody>
          <a:bodyPr>
            <a:normAutofit/>
          </a:bodyPr>
          <a:lstStyle/>
          <a:p>
            <a:r>
              <a:rPr lang="en-US" u="sng" dirty="0">
                <a:solidFill>
                  <a:schemeClr val="bg1"/>
                </a:solidFill>
              </a:rPr>
              <a:t>Glo</a:t>
            </a:r>
            <a:r>
              <a:rPr lang="en-US" u="sng" dirty="0"/>
              <a:t>bal Net Emissions</a:t>
            </a:r>
            <a:r>
              <a:rPr lang="en-US" dirty="0"/>
              <a:t> </a:t>
            </a:r>
            <a:br>
              <a:rPr lang="en-US" dirty="0"/>
            </a:br>
            <a:r>
              <a:rPr lang="en-US" dirty="0"/>
              <a:t>Are What We Care About</a:t>
            </a:r>
          </a:p>
        </p:txBody>
      </p:sp>
      <p:sp>
        <p:nvSpPr>
          <p:cNvPr id="3" name="Content Placeholder 2"/>
          <p:cNvSpPr>
            <a:spLocks noGrp="1"/>
          </p:cNvSpPr>
          <p:nvPr>
            <p:ph idx="1"/>
          </p:nvPr>
        </p:nvSpPr>
        <p:spPr>
          <a:xfrm>
            <a:off x="838200" y="1541570"/>
            <a:ext cx="10515600" cy="4748394"/>
          </a:xfrm>
        </p:spPr>
        <p:txBody>
          <a:bodyPr>
            <a:normAutofit/>
          </a:bodyPr>
          <a:lstStyle/>
          <a:p>
            <a:r>
              <a:rPr lang="en-US" sz="3200" dirty="0"/>
              <a:t>For climate impacts, we don’t care where they are emitted, only how much</a:t>
            </a:r>
          </a:p>
          <a:p>
            <a:pPr lvl="1"/>
            <a:r>
              <a:rPr lang="en-US" sz="2800" dirty="0"/>
              <a:t>There may be other local impacts</a:t>
            </a:r>
          </a:p>
          <a:p>
            <a:r>
              <a:rPr lang="en-US" sz="3200" dirty="0"/>
              <a:t>Gross emissions (greenhouse gas sources): how much greenhouse gases (including CO2) we put out</a:t>
            </a:r>
          </a:p>
          <a:p>
            <a:r>
              <a:rPr lang="en-US" sz="3200" dirty="0"/>
              <a:t>Greenhouse gas sinks: ways to pull CO2 out of the air</a:t>
            </a:r>
          </a:p>
          <a:p>
            <a:pPr lvl="1"/>
            <a:r>
              <a:rPr lang="en-US" sz="2800" dirty="0"/>
              <a:t>Existing: oceans, forests</a:t>
            </a:r>
          </a:p>
          <a:p>
            <a:pPr lvl="1"/>
            <a:r>
              <a:rPr lang="en-US" sz="2800" dirty="0"/>
              <a:t>Increase </a:t>
            </a:r>
            <a:r>
              <a:rPr lang="en-US" sz="2800" dirty="0" err="1"/>
              <a:t>sinkage</a:t>
            </a:r>
            <a:r>
              <a:rPr lang="en-US" sz="2800" dirty="0"/>
              <a:t> by planting trees, or other measures</a:t>
            </a:r>
          </a:p>
        </p:txBody>
      </p:sp>
    </p:spTree>
    <p:extLst>
      <p:ext uri="{BB962C8B-B14F-4D97-AF65-F5344CB8AC3E}">
        <p14:creationId xmlns:p14="http://schemas.microsoft.com/office/powerpoint/2010/main" val="24345868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Ele</a:t>
            </a:r>
            <a:r>
              <a:rPr lang="en-US" dirty="0"/>
              <a:t>ctricity Is Different From Oranges</a:t>
            </a:r>
          </a:p>
        </p:txBody>
      </p:sp>
      <p:pic>
        <p:nvPicPr>
          <p:cNvPr id="6" name="Picture 5">
            <a:extLst>
              <a:ext uri="{FF2B5EF4-FFF2-40B4-BE49-F238E27FC236}">
                <a16:creationId xmlns:a16="http://schemas.microsoft.com/office/drawing/2014/main" id="{6240F12F-47C3-4E1A-8FA1-F5E0B0A35175}"/>
              </a:ext>
            </a:extLst>
          </p:cNvPr>
          <p:cNvPicPr>
            <a:picLocks noChangeAspect="1"/>
          </p:cNvPicPr>
          <p:nvPr/>
        </p:nvPicPr>
        <p:blipFill>
          <a:blip r:embed="rId2"/>
          <a:stretch>
            <a:fillRect/>
          </a:stretch>
        </p:blipFill>
        <p:spPr>
          <a:xfrm>
            <a:off x="6066194" y="1989223"/>
            <a:ext cx="5865122" cy="2921855"/>
          </a:xfrm>
          <a:prstGeom prst="rect">
            <a:avLst/>
          </a:prstGeom>
        </p:spPr>
      </p:pic>
      <p:sp>
        <p:nvSpPr>
          <p:cNvPr id="3" name="Content Placeholder 2"/>
          <p:cNvSpPr>
            <a:spLocks noGrp="1"/>
          </p:cNvSpPr>
          <p:nvPr>
            <p:ph idx="1"/>
          </p:nvPr>
        </p:nvSpPr>
        <p:spPr>
          <a:xfrm>
            <a:off x="822158" y="1353372"/>
            <a:ext cx="6027821" cy="5227782"/>
          </a:xfrm>
        </p:spPr>
        <p:txBody>
          <a:bodyPr>
            <a:noAutofit/>
          </a:bodyPr>
          <a:lstStyle/>
          <a:p>
            <a:r>
              <a:rPr lang="en-US" sz="2300" dirty="0"/>
              <a:t>Many sources of electricity generate pollution.</a:t>
            </a:r>
          </a:p>
          <a:p>
            <a:pPr marL="0" indent="0">
              <a:buNone/>
            </a:pPr>
            <a:endParaRPr lang="en-US" sz="2300" dirty="0"/>
          </a:p>
          <a:p>
            <a:r>
              <a:rPr lang="en-US" sz="2300" dirty="0"/>
              <a:t>Pollution is an EXTERNALITY: </a:t>
            </a:r>
          </a:p>
          <a:p>
            <a:pPr lvl="1"/>
            <a:r>
              <a:rPr lang="en-US" sz="1900" dirty="0"/>
              <a:t>a side effect (cost or benefit) that affects someone </a:t>
            </a:r>
            <a:br>
              <a:rPr lang="en-US" sz="1900" dirty="0"/>
            </a:br>
            <a:r>
              <a:rPr lang="en-US" sz="1900" dirty="0"/>
              <a:t>else when something is bought or sold.</a:t>
            </a:r>
          </a:p>
          <a:p>
            <a:pPr lvl="1"/>
            <a:r>
              <a:rPr lang="en-US" sz="1900" dirty="0">
                <a:sym typeface="Wingdings" panose="05000000000000000000" pitchFamily="2" charset="2"/>
              </a:rPr>
              <a:t>This is a </a:t>
            </a:r>
            <a:r>
              <a:rPr lang="en-US" sz="1900" b="1" i="1" dirty="0">
                <a:sym typeface="Wingdings" panose="05000000000000000000" pitchFamily="2" charset="2"/>
              </a:rPr>
              <a:t>market failure.</a:t>
            </a:r>
          </a:p>
          <a:p>
            <a:pPr marL="457200" lvl="1" indent="0">
              <a:buNone/>
            </a:pPr>
            <a:endParaRPr lang="en-US" sz="1900" b="1" i="1" dirty="0">
              <a:sym typeface="Wingdings" panose="05000000000000000000" pitchFamily="2" charset="2"/>
            </a:endParaRPr>
          </a:p>
          <a:p>
            <a:r>
              <a:rPr lang="en-US" sz="2300" dirty="0">
                <a:sym typeface="Wingdings" panose="05000000000000000000" pitchFamily="2" charset="2"/>
              </a:rPr>
              <a:t>The price of electricity does not reflect all of the costs.</a:t>
            </a:r>
          </a:p>
          <a:p>
            <a:pPr lvl="1"/>
            <a:r>
              <a:rPr lang="en-US" sz="1900" dirty="0">
                <a:sym typeface="Wingdings" panose="05000000000000000000" pitchFamily="2" charset="2"/>
              </a:rPr>
              <a:t>Electricity is too cheap. </a:t>
            </a:r>
          </a:p>
          <a:p>
            <a:pPr lvl="1"/>
            <a:r>
              <a:rPr lang="en-US" sz="1900" dirty="0">
                <a:sym typeface="Wingdings" panose="05000000000000000000" pitchFamily="2" charset="2"/>
              </a:rPr>
              <a:t>There is too much pollution.</a:t>
            </a:r>
          </a:p>
          <a:p>
            <a:pPr lvl="1"/>
            <a:endParaRPr lang="en-US" sz="1900" dirty="0">
              <a:sym typeface="Wingdings" panose="05000000000000000000" pitchFamily="2" charset="2"/>
            </a:endParaRPr>
          </a:p>
          <a:p>
            <a:endParaRPr lang="en-US" sz="2300" dirty="0"/>
          </a:p>
        </p:txBody>
      </p:sp>
    </p:spTree>
    <p:extLst>
      <p:ext uri="{BB962C8B-B14F-4D97-AF65-F5344CB8AC3E}">
        <p14:creationId xmlns:p14="http://schemas.microsoft.com/office/powerpoint/2010/main" val="15040912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a:xfrm>
            <a:off x="867228" y="216007"/>
            <a:ext cx="10515600" cy="1540222"/>
          </a:xfrm>
        </p:spPr>
        <p:txBody>
          <a:bodyPr>
            <a:normAutofit/>
          </a:bodyPr>
          <a:lstStyle/>
          <a:p>
            <a:r>
              <a:rPr lang="en-GB" dirty="0">
                <a:solidFill>
                  <a:schemeClr val="bg1"/>
                </a:solidFill>
              </a:rPr>
              <a:t>Tot</a:t>
            </a:r>
            <a:r>
              <a:rPr lang="en-GB" dirty="0"/>
              <a:t>al U.S. Greenhouse Gas Emissions </a:t>
            </a:r>
            <a:br>
              <a:rPr lang="en-GB" dirty="0"/>
            </a:br>
            <a:r>
              <a:rPr lang="en-GB" dirty="0"/>
              <a:t>by Economic Sector in 2020</a:t>
            </a:r>
          </a:p>
        </p:txBody>
      </p:sp>
      <p:pic>
        <p:nvPicPr>
          <p:cNvPr id="5" name="Picture 4">
            <a:extLst>
              <a:ext uri="{FF2B5EF4-FFF2-40B4-BE49-F238E27FC236}">
                <a16:creationId xmlns:a16="http://schemas.microsoft.com/office/drawing/2014/main" id="{AF834996-3947-4284-AD0C-CCDAAE30CC37}"/>
              </a:ext>
            </a:extLst>
          </p:cNvPr>
          <p:cNvPicPr>
            <a:picLocks noChangeAspect="1"/>
          </p:cNvPicPr>
          <p:nvPr/>
        </p:nvPicPr>
        <p:blipFill>
          <a:blip r:embed="rId3"/>
          <a:stretch>
            <a:fillRect/>
          </a:stretch>
        </p:blipFill>
        <p:spPr>
          <a:xfrm>
            <a:off x="3706906" y="1529143"/>
            <a:ext cx="4778188" cy="5225114"/>
          </a:xfrm>
          <a:prstGeom prst="rect">
            <a:avLst/>
          </a:prstGeom>
        </p:spPr>
      </p:pic>
    </p:spTree>
    <p:extLst>
      <p:ext uri="{BB962C8B-B14F-4D97-AF65-F5344CB8AC3E}">
        <p14:creationId xmlns:p14="http://schemas.microsoft.com/office/powerpoint/2010/main" val="26143439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46" y="275382"/>
            <a:ext cx="10587182" cy="1569250"/>
          </a:xfrm>
        </p:spPr>
        <p:txBody>
          <a:bodyPr>
            <a:normAutofit/>
          </a:bodyPr>
          <a:lstStyle/>
          <a:p>
            <a:r>
              <a:rPr lang="en-US" dirty="0">
                <a:solidFill>
                  <a:schemeClr val="bg1"/>
                </a:solidFill>
              </a:rPr>
              <a:t>Wh</a:t>
            </a:r>
            <a:r>
              <a:rPr lang="en-US" dirty="0"/>
              <a:t>ich Emissions Should We Cut?</a:t>
            </a:r>
          </a:p>
        </p:txBody>
      </p:sp>
      <p:sp>
        <p:nvSpPr>
          <p:cNvPr id="3" name="Content Placeholder 2"/>
          <p:cNvSpPr>
            <a:spLocks noGrp="1"/>
          </p:cNvSpPr>
          <p:nvPr>
            <p:ph idx="1"/>
          </p:nvPr>
        </p:nvSpPr>
        <p:spPr>
          <a:xfrm>
            <a:off x="579120" y="1541570"/>
            <a:ext cx="11033760" cy="4748394"/>
          </a:xfrm>
        </p:spPr>
        <p:txBody>
          <a:bodyPr>
            <a:normAutofit/>
          </a:bodyPr>
          <a:lstStyle/>
          <a:p>
            <a:r>
              <a:rPr lang="en-US" sz="3200" dirty="0"/>
              <a:t>List all possible ways to reduce emissions</a:t>
            </a:r>
          </a:p>
          <a:p>
            <a:r>
              <a:rPr lang="en-US" sz="3200" dirty="0"/>
              <a:t>Figure out how much each can reduce in total</a:t>
            </a:r>
          </a:p>
          <a:p>
            <a:r>
              <a:rPr lang="en-US" sz="3200" dirty="0"/>
              <a:t>Figure out how much each costs per unit of emissions reduced</a:t>
            </a:r>
          </a:p>
          <a:p>
            <a:r>
              <a:rPr lang="en-US" sz="3200" dirty="0"/>
              <a:t>Line them up in order: cheapest to costliest (“marginal abatement cost curve”)</a:t>
            </a:r>
          </a:p>
          <a:p>
            <a:pPr lvl="1"/>
            <a:r>
              <a:rPr lang="en-US" sz="2800" dirty="0">
                <a:sym typeface="Wingdings" panose="05000000000000000000" pitchFamily="2" charset="2"/>
              </a:rPr>
              <a:t> Tackle first the cheapest ones!</a:t>
            </a:r>
            <a:endParaRPr lang="en-US" sz="2800" dirty="0"/>
          </a:p>
        </p:txBody>
      </p:sp>
    </p:spTree>
    <p:extLst>
      <p:ext uri="{BB962C8B-B14F-4D97-AF65-F5344CB8AC3E}">
        <p14:creationId xmlns:p14="http://schemas.microsoft.com/office/powerpoint/2010/main" val="6776730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32C34-67CD-234A-8DE4-85E5C4B0C60E}"/>
              </a:ext>
            </a:extLst>
          </p:cNvPr>
          <p:cNvPicPr>
            <a:picLocks noChangeAspect="1"/>
          </p:cNvPicPr>
          <p:nvPr/>
        </p:nvPicPr>
        <p:blipFill>
          <a:blip r:embed="rId3"/>
          <a:stretch>
            <a:fillRect/>
          </a:stretch>
        </p:blipFill>
        <p:spPr>
          <a:xfrm>
            <a:off x="797442" y="163286"/>
            <a:ext cx="11394558" cy="6104228"/>
          </a:xfrm>
          <a:prstGeom prst="rect">
            <a:avLst/>
          </a:prstGeom>
        </p:spPr>
      </p:pic>
      <p:sp>
        <p:nvSpPr>
          <p:cNvPr id="2" name="Slide Number Placeholder 1">
            <a:extLst>
              <a:ext uri="{FF2B5EF4-FFF2-40B4-BE49-F238E27FC236}">
                <a16:creationId xmlns:a16="http://schemas.microsoft.com/office/drawing/2014/main" id="{3AAC3685-D2E6-3E45-B388-C08A9F38BB8D}"/>
              </a:ext>
            </a:extLst>
          </p:cNvPr>
          <p:cNvSpPr>
            <a:spLocks noGrp="1"/>
          </p:cNvSpPr>
          <p:nvPr>
            <p:ph type="sldNum" sz="quarter" idx="12"/>
          </p:nvPr>
        </p:nvSpPr>
        <p:spPr/>
        <p:txBody>
          <a:bodyPr/>
          <a:lstStyle/>
          <a:p>
            <a:fld id="{D9F085D5-EC86-4F6A-B501-C1359CB39116}" type="slidenum">
              <a:rPr lang="en-GB" smtClean="0"/>
              <a:t>96</a:t>
            </a:fld>
            <a:endParaRPr lang="en-GB"/>
          </a:p>
        </p:txBody>
      </p:sp>
      <p:sp>
        <p:nvSpPr>
          <p:cNvPr id="4" name="TextBox 3">
            <a:extLst>
              <a:ext uri="{FF2B5EF4-FFF2-40B4-BE49-F238E27FC236}">
                <a16:creationId xmlns:a16="http://schemas.microsoft.com/office/drawing/2014/main" id="{9FED156D-720D-1246-ACA1-4B76DD9284D4}"/>
              </a:ext>
            </a:extLst>
          </p:cNvPr>
          <p:cNvSpPr txBox="1"/>
          <p:nvPr/>
        </p:nvSpPr>
        <p:spPr>
          <a:xfrm>
            <a:off x="381000" y="2565400"/>
            <a:ext cx="1136017" cy="923330"/>
          </a:xfrm>
          <a:prstGeom prst="rect">
            <a:avLst/>
          </a:prstGeom>
          <a:noFill/>
        </p:spPr>
        <p:txBody>
          <a:bodyPr wrap="none" rtlCol="0">
            <a:spAutoFit/>
          </a:bodyPr>
          <a:lstStyle/>
          <a:p>
            <a:r>
              <a:rPr lang="en-US" dirty="0"/>
              <a:t>$/Ton of</a:t>
            </a:r>
          </a:p>
          <a:p>
            <a:r>
              <a:rPr lang="en-US" dirty="0"/>
              <a:t>Emissions</a:t>
            </a:r>
          </a:p>
          <a:p>
            <a:r>
              <a:rPr lang="en-US" dirty="0"/>
              <a:t>Reduction</a:t>
            </a:r>
          </a:p>
        </p:txBody>
      </p:sp>
      <p:sp>
        <p:nvSpPr>
          <p:cNvPr id="5" name="TextBox 4">
            <a:extLst>
              <a:ext uri="{FF2B5EF4-FFF2-40B4-BE49-F238E27FC236}">
                <a16:creationId xmlns:a16="http://schemas.microsoft.com/office/drawing/2014/main" id="{797150AD-BCEA-C747-83C3-5FCFB6B7BCC5}"/>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1331017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06B36-3CB9-43EC-B5E8-8BBDC8781548}"/>
              </a:ext>
            </a:extLst>
          </p:cNvPr>
          <p:cNvSpPr>
            <a:spLocks noGrp="1"/>
          </p:cNvSpPr>
          <p:nvPr>
            <p:ph type="title"/>
          </p:nvPr>
        </p:nvSpPr>
        <p:spPr>
          <a:xfrm>
            <a:off x="790700" y="216007"/>
            <a:ext cx="10515600" cy="1325563"/>
          </a:xfrm>
        </p:spPr>
        <p:txBody>
          <a:bodyPr>
            <a:normAutofit/>
          </a:bodyPr>
          <a:lstStyle/>
          <a:p>
            <a:r>
              <a:rPr lang="en-GB" dirty="0">
                <a:solidFill>
                  <a:schemeClr val="bg1"/>
                </a:solidFill>
              </a:rPr>
              <a:t>Glo</a:t>
            </a:r>
            <a:r>
              <a:rPr lang="en-GB" dirty="0"/>
              <a:t>bal GHG Abatement Cost Curve</a:t>
            </a:r>
          </a:p>
        </p:txBody>
      </p:sp>
      <p:pic>
        <p:nvPicPr>
          <p:cNvPr id="7" name="Picture 6" descr="A close up of a map&#10;&#10;Description automatically generated">
            <a:extLst>
              <a:ext uri="{FF2B5EF4-FFF2-40B4-BE49-F238E27FC236}">
                <a16:creationId xmlns:a16="http://schemas.microsoft.com/office/drawing/2014/main" id="{5A1D3460-E4DE-DA4D-897A-FBDE4AA925D3}"/>
              </a:ext>
            </a:extLst>
          </p:cNvPr>
          <p:cNvPicPr>
            <a:picLocks noChangeAspect="1"/>
          </p:cNvPicPr>
          <p:nvPr/>
        </p:nvPicPr>
        <p:blipFill>
          <a:blip r:embed="rId3"/>
          <a:stretch>
            <a:fillRect/>
          </a:stretch>
        </p:blipFill>
        <p:spPr>
          <a:xfrm>
            <a:off x="1815778" y="878788"/>
            <a:ext cx="8560443" cy="5325000"/>
          </a:xfrm>
          <a:prstGeom prst="rect">
            <a:avLst/>
          </a:prstGeom>
        </p:spPr>
      </p:pic>
      <p:sp>
        <p:nvSpPr>
          <p:cNvPr id="2" name="TextBox 1">
            <a:extLst>
              <a:ext uri="{FF2B5EF4-FFF2-40B4-BE49-F238E27FC236}">
                <a16:creationId xmlns:a16="http://schemas.microsoft.com/office/drawing/2014/main" id="{3B435CBF-7146-A240-ADB5-2DCE2D23200A}"/>
              </a:ext>
            </a:extLst>
          </p:cNvPr>
          <p:cNvSpPr txBox="1"/>
          <p:nvPr/>
        </p:nvSpPr>
        <p:spPr>
          <a:xfrm>
            <a:off x="314325" y="2543175"/>
            <a:ext cx="1235146" cy="923330"/>
          </a:xfrm>
          <a:prstGeom prst="rect">
            <a:avLst/>
          </a:prstGeom>
          <a:noFill/>
        </p:spPr>
        <p:txBody>
          <a:bodyPr wrap="none" rtlCol="0">
            <a:spAutoFit/>
          </a:bodyPr>
          <a:lstStyle/>
          <a:p>
            <a:r>
              <a:rPr lang="en-US" dirty="0"/>
              <a:t>Lighting</a:t>
            </a:r>
          </a:p>
          <a:p>
            <a:r>
              <a:rPr lang="en-US" dirty="0"/>
              <a:t>Appliances</a:t>
            </a:r>
          </a:p>
          <a:p>
            <a:r>
              <a:rPr lang="en-US" dirty="0"/>
              <a:t>Hybrid cars</a:t>
            </a:r>
          </a:p>
        </p:txBody>
      </p:sp>
    </p:spTree>
    <p:extLst>
      <p:ext uri="{BB962C8B-B14F-4D97-AF65-F5344CB8AC3E}">
        <p14:creationId xmlns:p14="http://schemas.microsoft.com/office/powerpoint/2010/main" val="15091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024" y="248665"/>
            <a:ext cx="10587182" cy="1056533"/>
          </a:xfrm>
        </p:spPr>
        <p:txBody>
          <a:bodyPr>
            <a:normAutofit/>
          </a:bodyPr>
          <a:lstStyle/>
          <a:p>
            <a:r>
              <a:rPr lang="en-US" dirty="0">
                <a:solidFill>
                  <a:schemeClr val="bg1"/>
                </a:solidFill>
              </a:rPr>
              <a:t>But</a:t>
            </a:r>
            <a:r>
              <a:rPr lang="en-US" dirty="0"/>
              <a:t> Are Costs So Easy to Assess?</a:t>
            </a:r>
          </a:p>
        </p:txBody>
      </p:sp>
      <p:sp>
        <p:nvSpPr>
          <p:cNvPr id="3" name="Content Placeholder 2"/>
          <p:cNvSpPr>
            <a:spLocks noGrp="1"/>
          </p:cNvSpPr>
          <p:nvPr>
            <p:ph idx="1"/>
          </p:nvPr>
        </p:nvSpPr>
        <p:spPr>
          <a:xfrm>
            <a:off x="838200" y="1541570"/>
            <a:ext cx="10515600" cy="4748394"/>
          </a:xfrm>
        </p:spPr>
        <p:txBody>
          <a:bodyPr>
            <a:normAutofit/>
          </a:bodyPr>
          <a:lstStyle/>
          <a:p>
            <a:r>
              <a:rPr lang="en-US" sz="3200" dirty="0"/>
              <a:t>Difficult to project future costs for new technology</a:t>
            </a:r>
          </a:p>
          <a:p>
            <a:pPr lvl="1"/>
            <a:r>
              <a:rPr lang="en-US" sz="2800" dirty="0"/>
              <a:t>Costs of renewables have been dropping fast</a:t>
            </a:r>
          </a:p>
          <a:p>
            <a:pPr marL="457200" lvl="1" indent="0">
              <a:buNone/>
            </a:pPr>
            <a:endParaRPr lang="en-US" sz="2800" dirty="0"/>
          </a:p>
          <a:p>
            <a:r>
              <a:rPr lang="en-US" sz="3200" dirty="0"/>
              <a:t>Investments in research and development and infrastructure (e.g., EV charging) can lower future costs</a:t>
            </a:r>
          </a:p>
        </p:txBody>
      </p:sp>
    </p:spTree>
    <p:extLst>
      <p:ext uri="{BB962C8B-B14F-4D97-AF65-F5344CB8AC3E}">
        <p14:creationId xmlns:p14="http://schemas.microsoft.com/office/powerpoint/2010/main" val="22177394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26" b="3488"/>
          <a:stretch/>
        </p:blipFill>
        <p:spPr bwMode="auto">
          <a:xfrm>
            <a:off x="1384664" y="1098615"/>
            <a:ext cx="9009540" cy="49492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a:extLst>
              <a:ext uri="{FF2B5EF4-FFF2-40B4-BE49-F238E27FC236}">
                <a16:creationId xmlns:a16="http://schemas.microsoft.com/office/drawing/2014/main" id="{5C8AF82B-4160-4829-B8C9-70DABF7A85A8}"/>
              </a:ext>
            </a:extLst>
          </p:cNvPr>
          <p:cNvSpPr>
            <a:spLocks noGrp="1"/>
          </p:cNvSpPr>
          <p:nvPr>
            <p:ph type="title"/>
          </p:nvPr>
        </p:nvSpPr>
        <p:spPr/>
        <p:txBody>
          <a:bodyPr/>
          <a:lstStyle/>
          <a:p>
            <a:r>
              <a:rPr lang="en-GB" dirty="0">
                <a:solidFill>
                  <a:schemeClr val="bg1"/>
                </a:solidFill>
              </a:rPr>
              <a:t>Ind</a:t>
            </a:r>
            <a:r>
              <a:rPr lang="en-GB" dirty="0"/>
              <a:t>icative Solar Costs Over Time</a:t>
            </a:r>
          </a:p>
        </p:txBody>
      </p:sp>
    </p:spTree>
    <p:extLst>
      <p:ext uri="{BB962C8B-B14F-4D97-AF65-F5344CB8AC3E}">
        <p14:creationId xmlns:p14="http://schemas.microsoft.com/office/powerpoint/2010/main" val="396473681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13982</TotalTime>
  <Words>6257</Words>
  <Application>Microsoft Macintosh PowerPoint</Application>
  <PresentationFormat>Widescreen</PresentationFormat>
  <Paragraphs>999</Paragraphs>
  <Slides>147</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147</vt:i4>
      </vt:variant>
    </vt:vector>
  </HeadingPairs>
  <TitlesOfParts>
    <vt:vector size="153" baseType="lpstr">
      <vt:lpstr>Arial</vt:lpstr>
      <vt:lpstr>Arial Rounded MT Bold</vt:lpstr>
      <vt:lpstr>Calibri</vt:lpstr>
      <vt:lpstr>Courier New</vt:lpstr>
      <vt:lpstr>Times New Roman</vt:lpstr>
      <vt:lpstr>Custom Design</vt:lpstr>
      <vt:lpstr>PowerPoint Presentation</vt:lpstr>
      <vt:lpstr> National Economic Education Delegation</vt:lpstr>
      <vt:lpstr>Who Are We?</vt:lpstr>
      <vt:lpstr>Where Are We?</vt:lpstr>
      <vt:lpstr> Available NEED Topics Include:</vt:lpstr>
      <vt:lpstr>Credits and Disclaimer</vt:lpstr>
      <vt:lpstr>Outline</vt:lpstr>
      <vt:lpstr>Economics Informs Almost Everything</vt:lpstr>
      <vt:lpstr> How Can Economists Contribute to  Thinking about Climate Change?</vt:lpstr>
      <vt:lpstr>Climate Change: A Little Science</vt:lpstr>
      <vt:lpstr>The Atmospheric Greenhouse Effect</vt:lpstr>
      <vt:lpstr>Uncertainty</vt:lpstr>
      <vt:lpstr> Atmospheric CO2 Concentrations Up To Now</vt:lpstr>
      <vt:lpstr>Emissions Trajectories into the Future</vt:lpstr>
      <vt:lpstr> What Do Greenhouse Gas Emissions  Do to the Planet?</vt:lpstr>
      <vt:lpstr>Icebergs Are Significant Contributors</vt:lpstr>
      <vt:lpstr>The Earth is Clearly Warming</vt:lpstr>
      <vt:lpstr>Impacts of Climate Change</vt:lpstr>
      <vt:lpstr>Global Warming Indicators</vt:lpstr>
      <vt:lpstr>How These Impacts Affect Humans</vt:lpstr>
      <vt:lpstr>How Damages Will Vary Globally: Mortality as an Example</vt:lpstr>
      <vt:lpstr>How Damages Will Vary in the US</vt:lpstr>
      <vt:lpstr>Projected Effects Vary Across the U.S. but Are Estimated at 1.2% of GDP per 1C Increase</vt:lpstr>
      <vt:lpstr>How Damages Will Vary in the US</vt:lpstr>
      <vt:lpstr>Most Vulnerable People and Places</vt:lpstr>
      <vt:lpstr>PowerPoint Presentation</vt:lpstr>
      <vt:lpstr>PowerPoint Presentation</vt:lpstr>
      <vt:lpstr>Economics &amp; Climate Change</vt:lpstr>
      <vt:lpstr>  A  Climate Change Ladder</vt:lpstr>
      <vt:lpstr> Sources of the Global Flow of Emissions</vt:lpstr>
      <vt:lpstr> Sources of the Global Stock of Emissions</vt:lpstr>
      <vt:lpstr> Sources of the Global Stock of Emissions</vt:lpstr>
      <vt:lpstr>PowerPoint Presentation</vt:lpstr>
      <vt:lpstr>Total U.S. Greenhouse Gas Emissions  by Economic Sector in 2020</vt:lpstr>
      <vt:lpstr>Fossil Fuels Dominate U.S. Energy Production</vt:lpstr>
      <vt:lpstr>US Electricity Sources</vt:lpstr>
      <vt:lpstr>  A  Climate Change Ladder</vt:lpstr>
      <vt:lpstr>Mitigation is Crucial</vt:lpstr>
      <vt:lpstr>Econ 101: When Everything Is Simple,  No Regulation Is Needed for Efficiency</vt:lpstr>
      <vt:lpstr> How Much Pollution Does Society Want? Analogy: How Many Oranges Does Society Want?</vt:lpstr>
      <vt:lpstr>The First Theorem of Welfare Economics </vt:lpstr>
      <vt:lpstr>What are “certain conditions”?</vt:lpstr>
      <vt:lpstr>Characteristics of Goods</vt:lpstr>
      <vt:lpstr>Characteristics of Goods &amp; Environmental Economics</vt:lpstr>
      <vt:lpstr>Examples of Externalities</vt:lpstr>
      <vt:lpstr>Pigouvian Taxes</vt:lpstr>
      <vt:lpstr>Marginal Social Cost and Social Benefit?</vt:lpstr>
      <vt:lpstr>How Does A Pigouvian Tax Work?</vt:lpstr>
      <vt:lpstr>How Does A Pigouvian Tax Work?</vt:lpstr>
      <vt:lpstr>How Does A Pigouvian Tax Work?</vt:lpstr>
      <vt:lpstr>Electricity Is Different From Oranges</vt:lpstr>
      <vt:lpstr> Addressing a Negative Externality</vt:lpstr>
      <vt:lpstr>Social Cost of Carbon</vt:lpstr>
      <vt:lpstr>PowerPoint Presentation</vt:lpstr>
      <vt:lpstr>Pros and Cons of A Pigouvian Tax</vt:lpstr>
      <vt:lpstr>Pros and Cons of A Pigouvian Tax</vt:lpstr>
      <vt:lpstr>PowerPoint Presentation</vt:lpstr>
      <vt:lpstr> Available NEED Topics Include:</vt:lpstr>
      <vt:lpstr>Outline</vt:lpstr>
      <vt:lpstr>Climate Change: Week 2</vt:lpstr>
      <vt:lpstr>  A Climate Change Ladder</vt:lpstr>
      <vt:lpstr> Adaptation Reduces Damages</vt:lpstr>
      <vt:lpstr>Individual-Level Adaptation</vt:lpstr>
      <vt:lpstr> Public Adaptation</vt:lpstr>
      <vt:lpstr>Market Based Adaptation</vt:lpstr>
      <vt:lpstr>  A  Climate Change Ladder</vt:lpstr>
      <vt:lpstr>Global Temps: Human and Other Sources</vt:lpstr>
      <vt:lpstr>Global Temps: Forecast</vt:lpstr>
      <vt:lpstr>International Climate Policy Goals</vt:lpstr>
      <vt:lpstr>Recent Progress on Climate Goals</vt:lpstr>
      <vt:lpstr>Electricity Is Different From Oranges</vt:lpstr>
      <vt:lpstr> How Economists Decide How Much to Fight  Climate Change</vt:lpstr>
      <vt:lpstr>Cost-Benefit Analysis of Fighting Climate  Change</vt:lpstr>
      <vt:lpstr>PowerPoint Presentation</vt:lpstr>
      <vt:lpstr>This is What Precisely Wrong Looks Like</vt:lpstr>
      <vt:lpstr>Air Travel</vt:lpstr>
      <vt:lpstr>Extreme Heat Events</vt:lpstr>
      <vt:lpstr>Sea Level Rise – to 2050</vt:lpstr>
      <vt:lpstr>Sea Level Rise – to 2100</vt:lpstr>
      <vt:lpstr>Silicon Valley is Vulnerable</vt:lpstr>
      <vt:lpstr>Silicon Valley: Facebook’s Vulnerability</vt:lpstr>
      <vt:lpstr>Silicon Valley: In Just A Couple of Decades</vt:lpstr>
      <vt:lpstr>Silicon Valley: End of the Century</vt:lpstr>
      <vt:lpstr>Lots of Infrastructure is Vulnerable</vt:lpstr>
      <vt:lpstr>Downhill Skiing: Sierra Nevadas</vt:lpstr>
      <vt:lpstr>Food Insecurity</vt:lpstr>
      <vt:lpstr>PowerPoint Presentation</vt:lpstr>
      <vt:lpstr>One Estimate of Costs and Benefits</vt:lpstr>
      <vt:lpstr>Where do the Benefits Accrue?</vt:lpstr>
      <vt:lpstr>Economic Growth and Climate Change Action  Are Compatible   </vt:lpstr>
      <vt:lpstr>Reducing Emissions: Policy Focused on Mitigation</vt:lpstr>
      <vt:lpstr>Global Net Emissions  Are What We Care About</vt:lpstr>
      <vt:lpstr>Electricity Is Different From Oranges</vt:lpstr>
      <vt:lpstr>Total U.S. Greenhouse Gas Emissions  by Economic Sector in 2020</vt:lpstr>
      <vt:lpstr>Which Emissions Should We Cut?</vt:lpstr>
      <vt:lpstr>PowerPoint Presentation</vt:lpstr>
      <vt:lpstr>Global GHG Abatement Cost Curve</vt:lpstr>
      <vt:lpstr>But Are Costs So Easy to Assess?</vt:lpstr>
      <vt:lpstr>Indicative Solar Costs Over Time</vt:lpstr>
      <vt:lpstr>Wind Turbines Have 100 Times More Power  Generation Capabilities Than 30 Years Ago</vt:lpstr>
      <vt:lpstr>PowerPoint Presentation</vt:lpstr>
      <vt:lpstr>Challenges with Renewable Energy</vt:lpstr>
      <vt:lpstr>Climate Change Policy</vt:lpstr>
      <vt:lpstr>Policies That Reduce Emissions: Directly</vt:lpstr>
      <vt:lpstr>How Does a Carbon Tax Work?</vt:lpstr>
      <vt:lpstr>How Does Cap and Trade Work?</vt:lpstr>
      <vt:lpstr>Putting a Price on Carbon</vt:lpstr>
      <vt:lpstr>Carbon Prices: the Good and Bad</vt:lpstr>
      <vt:lpstr>Both Policies Work Through Prices</vt:lpstr>
      <vt:lpstr>Carbon Tax and Cap &amp; Trade: the Differences</vt:lpstr>
      <vt:lpstr>Carbon Tax and Cap &amp; Trade: the Differences</vt:lpstr>
      <vt:lpstr>One Other Thing: Cap and Trade vs. Carbon Tax</vt:lpstr>
      <vt:lpstr> Command and Control vs. Incentive-Based Regulation </vt:lpstr>
      <vt:lpstr> Command and Control vs. Incentive-Based Regulation </vt:lpstr>
      <vt:lpstr> Revenue Dividend Eliminates Regressivity</vt:lpstr>
      <vt:lpstr> Command and Control vs. Incentive-Based Regulation </vt:lpstr>
      <vt:lpstr>Efficiency: CAFÉ vs Carbon Tax</vt:lpstr>
      <vt:lpstr>Policies That Reduce Emissions: INDirectly</vt:lpstr>
      <vt:lpstr>Atlanta and Barcelona Have Similar Populations  but Very Different Carbon Productivity</vt:lpstr>
      <vt:lpstr>Land Use: Restoration Is Possible</vt:lpstr>
      <vt:lpstr>Climate Change Policy in Action</vt:lpstr>
      <vt:lpstr>Incentive-Based Climate Policies Right Now</vt:lpstr>
      <vt:lpstr> Cap and Trade</vt:lpstr>
      <vt:lpstr> Cap and Trade Policies Around the World</vt:lpstr>
      <vt:lpstr>European Union’s Emissions Trading Scheme</vt:lpstr>
      <vt:lpstr>EU  Has Decoupled Economic Growth from Greenhouse Gas Emissions</vt:lpstr>
      <vt:lpstr>California’s Cap and Trade System: 2012+</vt:lpstr>
      <vt:lpstr>California’s System Is Flexible</vt:lpstr>
      <vt:lpstr>Change in California GDP, Population, and  GHG Emissions since 2000</vt:lpstr>
      <vt:lpstr>Projected Trends in California’s Emissions</vt:lpstr>
      <vt:lpstr>RGGI: the Regional Greenhouse Gas Initiative</vt:lpstr>
      <vt:lpstr>Carbon Tax</vt:lpstr>
      <vt:lpstr>Worldwide Carbon Taxes</vt:lpstr>
      <vt:lpstr>British Columbia’s Carbon Tax Policy</vt:lpstr>
      <vt:lpstr>PowerPoint Presentation</vt:lpstr>
      <vt:lpstr>British Columbia's Tax on Carbon</vt:lpstr>
      <vt:lpstr>Relative Greenhouse Gas Emissions, GDP &amp; Population Size: British Columbia</vt:lpstr>
      <vt:lpstr>Sweden’s Carbon Tax Policy</vt:lpstr>
      <vt:lpstr>Sweden’s Carbon Tax Policy</vt:lpstr>
      <vt:lpstr>Real GDP and Domestic CO2eq Emissions1 In Sweden, 1990-2016</vt:lpstr>
      <vt:lpstr>U.S. Carbon Tax Plans</vt:lpstr>
      <vt:lpstr>PowerPoint Presentation</vt:lpstr>
      <vt:lpstr>PowerPoint Presentation</vt:lpstr>
      <vt:lpstr>PowerPoint Presentation</vt:lpstr>
      <vt:lpstr> Summary</vt:lpstr>
      <vt:lpstr> Summary – continued</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237</cp:revision>
  <cp:lastPrinted>2022-03-30T18:59:17Z</cp:lastPrinted>
  <dcterms:created xsi:type="dcterms:W3CDTF">2017-05-03T22:30:38Z</dcterms:created>
  <dcterms:modified xsi:type="dcterms:W3CDTF">2022-04-06T19:18:51Z</dcterms:modified>
</cp:coreProperties>
</file>