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0"/>
  </p:notesMasterIdLst>
  <p:sldIdLst>
    <p:sldId id="434" r:id="rId2"/>
    <p:sldId id="327" r:id="rId3"/>
    <p:sldId id="430" r:id="rId4"/>
    <p:sldId id="380" r:id="rId5"/>
    <p:sldId id="382" r:id="rId6"/>
    <p:sldId id="431" r:id="rId7"/>
    <p:sldId id="381" r:id="rId8"/>
    <p:sldId id="418" r:id="rId9"/>
    <p:sldId id="436" r:id="rId10"/>
    <p:sldId id="323" r:id="rId11"/>
    <p:sldId id="1591" r:id="rId12"/>
    <p:sldId id="1108" r:id="rId13"/>
    <p:sldId id="433" r:id="rId14"/>
    <p:sldId id="383" r:id="rId15"/>
    <p:sldId id="1109" r:id="rId16"/>
    <p:sldId id="1110" r:id="rId17"/>
    <p:sldId id="297" r:id="rId18"/>
    <p:sldId id="421" r:id="rId19"/>
    <p:sldId id="384" r:id="rId20"/>
    <p:sldId id="1592" r:id="rId21"/>
    <p:sldId id="427" r:id="rId22"/>
    <p:sldId id="449" r:id="rId23"/>
    <p:sldId id="450" r:id="rId24"/>
    <p:sldId id="1093" r:id="rId25"/>
    <p:sldId id="455" r:id="rId26"/>
    <p:sldId id="442" r:id="rId27"/>
    <p:sldId id="1106" r:id="rId28"/>
    <p:sldId id="1088" r:id="rId29"/>
    <p:sldId id="1076" r:id="rId30"/>
    <p:sldId id="1077" r:id="rId31"/>
    <p:sldId id="438" r:id="rId32"/>
    <p:sldId id="426" r:id="rId33"/>
    <p:sldId id="423" r:id="rId34"/>
    <p:sldId id="1593" r:id="rId35"/>
    <p:sldId id="308" r:id="rId36"/>
    <p:sldId id="368" r:id="rId37"/>
    <p:sldId id="425" r:id="rId38"/>
    <p:sldId id="41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Jon Havem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30942D"/>
    <a:srgbClr val="FFFFFF"/>
    <a:srgbClr val="000000"/>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33" autoAdjust="0"/>
    <p:restoredTop sz="94672"/>
  </p:normalViewPr>
  <p:slideViewPr>
    <p:cSldViewPr snapToGrid="0" snapToObjects="1">
      <p:cViewPr varScale="1">
        <p:scale>
          <a:sx n="86" d="100"/>
          <a:sy n="86" d="100"/>
        </p:scale>
        <p:origin x="248" y="47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wresearch.org/fact-tank/2020/04/21/how-americans-see-climate-change-and-the-environment-in-7-char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770F9-99EF-7E4F-A4BC-F83FC0BA0E36}" type="slidenum">
              <a:rPr lang="en-US" smtClean="0"/>
              <a:t>1</a:t>
            </a:fld>
            <a:endParaRPr lang="en-US"/>
          </a:p>
        </p:txBody>
      </p:sp>
    </p:spTree>
    <p:extLst>
      <p:ext uri="{BB962C8B-B14F-4D97-AF65-F5344CB8AC3E}">
        <p14:creationId xmlns:p14="http://schemas.microsoft.com/office/powerpoint/2010/main" val="142982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favored policies.  Address a problem head on and let the market deal with it.</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47140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81A54-C80F-8B44-A488-7D29237C1AC2}" type="slidenum">
              <a:rPr lang="en-US" smtClean="0"/>
              <a:t>31</a:t>
            </a:fld>
            <a:endParaRPr lang="en-US"/>
          </a:p>
        </p:txBody>
      </p:sp>
    </p:spTree>
    <p:extLst>
      <p:ext uri="{BB962C8B-B14F-4D97-AF65-F5344CB8AC3E}">
        <p14:creationId xmlns:p14="http://schemas.microsoft.com/office/powerpoint/2010/main" val="161496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for these </a:t>
            </a:r>
          </a:p>
          <a:p>
            <a:endParaRPr lang="en-US" dirty="0"/>
          </a:p>
          <a:p>
            <a:pPr fontAlgn="base"/>
            <a:r>
              <a:rPr lang="en-US" sz="1200" b="0" i="0" kern="1200" dirty="0">
                <a:solidFill>
                  <a:schemeClr val="tx1"/>
                </a:solidFill>
                <a:effectLst/>
                <a:latin typeface="+mn-lt"/>
                <a:ea typeface="+mn-ea"/>
                <a:cs typeface="+mn-cs"/>
              </a:rPr>
              <a:t>Some examples of low-carbon infrastructure are:</a:t>
            </a:r>
          </a:p>
          <a:p>
            <a:pPr fontAlgn="base"/>
            <a:r>
              <a:rPr lang="en-US" sz="1200" b="1" i="0" kern="1200" dirty="0">
                <a:solidFill>
                  <a:schemeClr val="tx1"/>
                </a:solidFill>
                <a:effectLst/>
                <a:latin typeface="+mn-lt"/>
                <a:ea typeface="+mn-ea"/>
                <a:cs typeface="+mn-cs"/>
              </a:rPr>
              <a:t>Railway infrastructure</a:t>
            </a:r>
            <a:r>
              <a:rPr lang="en-US" sz="1200" b="0" i="0" kern="1200" dirty="0">
                <a:solidFill>
                  <a:schemeClr val="tx1"/>
                </a:solidFill>
                <a:effectLst/>
                <a:latin typeface="+mn-lt"/>
                <a:ea typeface="+mn-ea"/>
                <a:cs typeface="+mn-cs"/>
              </a:rPr>
              <a:t>, which can reduce the number of carbon-emitting trucks</a:t>
            </a:r>
          </a:p>
          <a:p>
            <a:pPr fontAlgn="base"/>
            <a:r>
              <a:rPr lang="en-US" sz="1200" b="1" i="0" kern="1200" dirty="0">
                <a:solidFill>
                  <a:schemeClr val="tx1"/>
                </a:solidFill>
                <a:effectLst/>
                <a:latin typeface="+mn-lt"/>
                <a:ea typeface="+mn-ea"/>
                <a:cs typeface="+mn-cs"/>
              </a:rPr>
              <a:t>Urban transport projects</a:t>
            </a:r>
            <a:r>
              <a:rPr lang="en-US" sz="1200" b="0" i="0" kern="1200" dirty="0">
                <a:solidFill>
                  <a:schemeClr val="tx1"/>
                </a:solidFill>
                <a:effectLst/>
                <a:latin typeface="+mn-lt"/>
                <a:ea typeface="+mn-ea"/>
                <a:cs typeface="+mn-cs"/>
              </a:rPr>
              <a:t>, such as Metros and Light Rail projects which reduce car usage- one of the more notable sources of carbon emissions</a:t>
            </a:r>
          </a:p>
          <a:p>
            <a:pPr fontAlgn="base"/>
            <a:r>
              <a:rPr lang="en-US" sz="1200" b="1" i="0" kern="1200" dirty="0">
                <a:solidFill>
                  <a:schemeClr val="tx1"/>
                </a:solidFill>
                <a:effectLst/>
                <a:latin typeface="+mn-lt"/>
                <a:ea typeface="+mn-ea"/>
                <a:cs typeface="+mn-cs"/>
              </a:rPr>
              <a:t>Renewable energy projects (solar, wind, and hydropower)</a:t>
            </a:r>
            <a:r>
              <a:rPr lang="en-US" sz="1200" b="0" i="0" kern="1200" dirty="0">
                <a:solidFill>
                  <a:schemeClr val="tx1"/>
                </a:solidFill>
                <a:effectLst/>
                <a:latin typeface="+mn-lt"/>
                <a:ea typeface="+mn-ea"/>
                <a:cs typeface="+mn-cs"/>
              </a:rPr>
              <a:t>, which have much lower carbon emissions compared to fossil fuels</a:t>
            </a:r>
          </a:p>
          <a:p>
            <a:endParaRPr lang="en-US" dirty="0"/>
          </a:p>
        </p:txBody>
      </p:sp>
      <p:sp>
        <p:nvSpPr>
          <p:cNvPr id="4" name="Slide Number Placeholder 3"/>
          <p:cNvSpPr>
            <a:spLocks noGrp="1"/>
          </p:cNvSpPr>
          <p:nvPr>
            <p:ph type="sldNum" sz="quarter" idx="10"/>
          </p:nvPr>
        </p:nvSpPr>
        <p:spPr/>
        <p:txBody>
          <a:bodyPr/>
          <a:lstStyle/>
          <a:p>
            <a:fld id="{63181A54-C80F-8B44-A488-7D29237C1AC2}" type="slidenum">
              <a:rPr lang="en-US" smtClean="0"/>
              <a:t>33</a:t>
            </a:fld>
            <a:endParaRPr lang="en-US"/>
          </a:p>
        </p:txBody>
      </p:sp>
    </p:spTree>
    <p:extLst>
      <p:ext uri="{BB962C8B-B14F-4D97-AF65-F5344CB8AC3E}">
        <p14:creationId xmlns:p14="http://schemas.microsoft.com/office/powerpoint/2010/main" val="118000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181A54-C80F-8B44-A488-7D29237C1AC2}" type="slidenum">
              <a:rPr lang="en-US" smtClean="0"/>
              <a:t>35</a:t>
            </a:fld>
            <a:endParaRPr lang="en-US"/>
          </a:p>
        </p:txBody>
      </p:sp>
    </p:spTree>
    <p:extLst>
      <p:ext uri="{BB962C8B-B14F-4D97-AF65-F5344CB8AC3E}">
        <p14:creationId xmlns:p14="http://schemas.microsoft.com/office/powerpoint/2010/main" val="228323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73770F9-99EF-7E4F-A4BC-F83FC0BA0E36}" type="slidenum">
              <a:rPr lang="en-US" smtClean="0"/>
              <a:t>36</a:t>
            </a:fld>
            <a:endParaRPr lang="en-US"/>
          </a:p>
        </p:txBody>
      </p:sp>
    </p:spTree>
    <p:extLst>
      <p:ext uri="{BB962C8B-B14F-4D97-AF65-F5344CB8AC3E}">
        <p14:creationId xmlns:p14="http://schemas.microsoft.com/office/powerpoint/2010/main" val="115637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73770F9-99EF-7E4F-A4BC-F83FC0BA0E36}" type="slidenum">
              <a:rPr lang="en-US" smtClean="0"/>
              <a:t>37</a:t>
            </a:fld>
            <a:endParaRPr lang="en-US"/>
          </a:p>
        </p:txBody>
      </p:sp>
    </p:spTree>
    <p:extLst>
      <p:ext uri="{BB962C8B-B14F-4D97-AF65-F5344CB8AC3E}">
        <p14:creationId xmlns:p14="http://schemas.microsoft.com/office/powerpoint/2010/main" val="15004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81A54-C80F-8B44-A488-7D29237C1AC2}" type="slidenum">
              <a:rPr lang="en-US" smtClean="0"/>
              <a:t>5</a:t>
            </a:fld>
            <a:endParaRPr lang="en-US"/>
          </a:p>
        </p:txBody>
      </p:sp>
    </p:spTree>
    <p:extLst>
      <p:ext uri="{BB962C8B-B14F-4D97-AF65-F5344CB8AC3E}">
        <p14:creationId xmlns:p14="http://schemas.microsoft.com/office/powerpoint/2010/main" val="2494154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This</a:t>
            </a:r>
            <a:r>
              <a:rPr lang="en-US" sz="1100" kern="1200" baseline="0" dirty="0">
                <a:solidFill>
                  <a:schemeClr val="tx1"/>
                </a:solidFill>
                <a:effectLst/>
                <a:latin typeface="+mn-lt"/>
                <a:ea typeface="+mn-ea"/>
                <a:cs typeface="+mn-cs"/>
              </a:rPr>
              <a:t> could be a series of slides with pictures for each one</a:t>
            </a:r>
            <a:endParaRPr lang="en-US" sz="1100" dirty="0"/>
          </a:p>
        </p:txBody>
      </p:sp>
      <p:sp>
        <p:nvSpPr>
          <p:cNvPr id="4" name="Slide Number Placeholder 3"/>
          <p:cNvSpPr>
            <a:spLocks noGrp="1"/>
          </p:cNvSpPr>
          <p:nvPr>
            <p:ph type="sldNum" sz="quarter" idx="10"/>
          </p:nvPr>
        </p:nvSpPr>
        <p:spPr/>
        <p:txBody>
          <a:bodyPr/>
          <a:lstStyle/>
          <a:p>
            <a:fld id="{A73770F9-99EF-7E4F-A4BC-F83FC0BA0E36}" type="slidenum">
              <a:rPr lang="en-US" smtClean="0"/>
              <a:t>9</a:t>
            </a:fld>
            <a:endParaRPr lang="en-US"/>
          </a:p>
        </p:txBody>
      </p:sp>
    </p:spTree>
    <p:extLst>
      <p:ext uri="{BB962C8B-B14F-4D97-AF65-F5344CB8AC3E}">
        <p14:creationId xmlns:p14="http://schemas.microsoft.com/office/powerpoint/2010/main" val="118234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770F9-99EF-7E4F-A4BC-F83FC0BA0E36}" type="slidenum">
              <a:rPr lang="en-US" smtClean="0"/>
              <a:t>10</a:t>
            </a:fld>
            <a:endParaRPr lang="en-US"/>
          </a:p>
        </p:txBody>
      </p:sp>
    </p:spTree>
    <p:extLst>
      <p:ext uri="{BB962C8B-B14F-4D97-AF65-F5344CB8AC3E}">
        <p14:creationId xmlns:p14="http://schemas.microsoft.com/office/powerpoint/2010/main" val="13314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18.07 </a:t>
            </a:r>
            <a:r>
              <a:rPr lang="en-US" dirty="0" err="1"/>
              <a:t>lbs</a:t>
            </a:r>
            <a:r>
              <a:rPr lang="en-US" dirty="0"/>
              <a:t>/mile</a:t>
            </a:r>
          </a:p>
          <a:p>
            <a:r>
              <a:rPr lang="en-US" dirty="0"/>
              <a:t>2204.62 </a:t>
            </a:r>
            <a:r>
              <a:rPr lang="en-US" dirty="0" err="1"/>
              <a:t>lbs</a:t>
            </a:r>
            <a:r>
              <a:rPr lang="en-US" dirty="0"/>
              <a:t>/metric ton</a:t>
            </a:r>
          </a:p>
          <a:p>
            <a:r>
              <a:rPr lang="en-US" dirty="0"/>
              <a:t>1.8 cents/mile</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32240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81A54-C80F-8B44-A488-7D29237C1AC2}" type="slidenum">
              <a:rPr lang="en-US" smtClean="0"/>
              <a:t>15</a:t>
            </a:fld>
            <a:endParaRPr lang="en-US"/>
          </a:p>
        </p:txBody>
      </p:sp>
    </p:spTree>
    <p:extLst>
      <p:ext uri="{BB962C8B-B14F-4D97-AF65-F5344CB8AC3E}">
        <p14:creationId xmlns:p14="http://schemas.microsoft.com/office/powerpoint/2010/main" val="160814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81A54-C80F-8B44-A488-7D29237C1AC2}" type="slidenum">
              <a:rPr lang="en-US" smtClean="0"/>
              <a:t>17</a:t>
            </a:fld>
            <a:endParaRPr lang="en-US"/>
          </a:p>
        </p:txBody>
      </p:sp>
    </p:spTree>
    <p:extLst>
      <p:ext uri="{BB962C8B-B14F-4D97-AF65-F5344CB8AC3E}">
        <p14:creationId xmlns:p14="http://schemas.microsoft.com/office/powerpoint/2010/main" val="21707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81A54-C80F-8B44-A488-7D29237C1AC2}" type="slidenum">
              <a:rPr lang="en-US" smtClean="0"/>
              <a:t>18</a:t>
            </a:fld>
            <a:endParaRPr lang="en-US"/>
          </a:p>
        </p:txBody>
      </p:sp>
    </p:spTree>
    <p:extLst>
      <p:ext uri="{BB962C8B-B14F-4D97-AF65-F5344CB8AC3E}">
        <p14:creationId xmlns:p14="http://schemas.microsoft.com/office/powerpoint/2010/main" val="346752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https://www.pewresearch.org/fact-tank/2020/04/21/how-americans-see-climate-change-and-the-environment-in-7-charts/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82583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tiff"/><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2E6E6B-9C4B-43FE-A679-3A6CF33BC5AB}"/>
              </a:ext>
            </a:extLst>
          </p:cNvPr>
          <p:cNvSpPr>
            <a:spLocks/>
          </p:cNvSpPr>
          <p:nvPr/>
        </p:nvSpPr>
        <p:spPr>
          <a:xfrm>
            <a:off x="2" y="984809"/>
            <a:ext cx="7828546" cy="3583676"/>
          </a:xfrm>
          <a:prstGeom prst="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1"/>
          <p:cNvSpPr>
            <a:spLocks noGrp="1"/>
          </p:cNvSpPr>
          <p:nvPr>
            <p:ph type="ctrTitle" idx="4294967295"/>
          </p:nvPr>
        </p:nvSpPr>
        <p:spPr>
          <a:xfrm>
            <a:off x="383004" y="1892246"/>
            <a:ext cx="7062537" cy="1486066"/>
          </a:xfrm>
        </p:spPr>
        <p:txBody>
          <a:bodyPr>
            <a:normAutofit/>
          </a:bodyPr>
          <a:lstStyle/>
          <a:p>
            <a:pPr algn="ctr"/>
            <a:r>
              <a:rPr lang="en-US" sz="4800" dirty="0">
                <a:solidFill>
                  <a:schemeClr val="bg1"/>
                </a:solidFill>
              </a:rPr>
              <a:t>Climate Change Economics</a:t>
            </a:r>
            <a:br>
              <a:rPr lang="en-US" sz="4800" dirty="0">
                <a:solidFill>
                  <a:schemeClr val="bg1"/>
                </a:solidFill>
              </a:rPr>
            </a:br>
            <a:r>
              <a:rPr lang="en-US" sz="2400" dirty="0">
                <a:solidFill>
                  <a:schemeClr val="bg1"/>
                </a:solidFill>
              </a:rPr>
              <a:t>Mina Kim, Ph.D.</a:t>
            </a:r>
          </a:p>
        </p:txBody>
      </p:sp>
      <p:pic>
        <p:nvPicPr>
          <p:cNvPr id="7" name="Picture 6">
            <a:extLst>
              <a:ext uri="{FF2B5EF4-FFF2-40B4-BE49-F238E27FC236}">
                <a16:creationId xmlns:a16="http://schemas.microsoft.com/office/drawing/2014/main" id="{C5B6362D-3436-4248-B2DA-E30B55F9D371}"/>
              </a:ext>
            </a:extLst>
          </p:cNvPr>
          <p:cNvPicPr>
            <a:picLocks noChangeAspect="1"/>
          </p:cNvPicPr>
          <p:nvPr/>
        </p:nvPicPr>
        <p:blipFill>
          <a:blip r:embed="rId3"/>
          <a:stretch>
            <a:fillRect/>
          </a:stretch>
        </p:blipFill>
        <p:spPr>
          <a:xfrm>
            <a:off x="7828548" y="1578950"/>
            <a:ext cx="4363452" cy="3017950"/>
          </a:xfrm>
          <a:prstGeom prst="rect">
            <a:avLst/>
          </a:prstGeom>
        </p:spPr>
      </p:pic>
      <p:pic>
        <p:nvPicPr>
          <p:cNvPr id="9" name="Picture 8">
            <a:extLst>
              <a:ext uri="{FF2B5EF4-FFF2-40B4-BE49-F238E27FC236}">
                <a16:creationId xmlns:a16="http://schemas.microsoft.com/office/drawing/2014/main" id="{3998AAD0-1FBD-44D7-BD6B-404DA36764D3}"/>
              </a:ext>
            </a:extLst>
          </p:cNvPr>
          <p:cNvPicPr>
            <a:picLocks noChangeAspect="1"/>
          </p:cNvPicPr>
          <p:nvPr/>
        </p:nvPicPr>
        <p:blipFill>
          <a:blip r:embed="rId4"/>
          <a:stretch>
            <a:fillRect/>
          </a:stretch>
        </p:blipFill>
        <p:spPr>
          <a:xfrm>
            <a:off x="7828547" y="-281792"/>
            <a:ext cx="4363452" cy="2917071"/>
          </a:xfrm>
          <a:prstGeom prst="rect">
            <a:avLst/>
          </a:prstGeom>
        </p:spPr>
      </p:pic>
      <p:pic>
        <p:nvPicPr>
          <p:cNvPr id="11" name="Picture 10">
            <a:extLst>
              <a:ext uri="{FF2B5EF4-FFF2-40B4-BE49-F238E27FC236}">
                <a16:creationId xmlns:a16="http://schemas.microsoft.com/office/drawing/2014/main" id="{64393848-B122-4854-87C8-B0B48BF5AEFD}"/>
              </a:ext>
            </a:extLst>
          </p:cNvPr>
          <p:cNvPicPr>
            <a:picLocks noChangeAspect="1"/>
          </p:cNvPicPr>
          <p:nvPr/>
        </p:nvPicPr>
        <p:blipFill>
          <a:blip r:embed="rId5"/>
          <a:stretch>
            <a:fillRect/>
          </a:stretch>
        </p:blipFill>
        <p:spPr>
          <a:xfrm>
            <a:off x="7828546" y="4581185"/>
            <a:ext cx="4363452" cy="2618071"/>
          </a:xfrm>
          <a:prstGeom prst="rect">
            <a:avLst/>
          </a:prstGeom>
        </p:spPr>
      </p:pic>
      <p:sp>
        <p:nvSpPr>
          <p:cNvPr id="19" name="Freeform 5">
            <a:extLst>
              <a:ext uri="{FF2B5EF4-FFF2-40B4-BE49-F238E27FC236}">
                <a16:creationId xmlns:a16="http://schemas.microsoft.com/office/drawing/2014/main" id="{38720C4B-64E6-401A-A92F-77EC0A3DC6A6}"/>
              </a:ext>
            </a:extLst>
          </p:cNvPr>
          <p:cNvSpPr>
            <a:spLocks noEditPoints="1"/>
          </p:cNvSpPr>
          <p:nvPr/>
        </p:nvSpPr>
        <p:spPr bwMode="auto">
          <a:xfrm>
            <a:off x="9435346" y="7199256"/>
            <a:ext cx="2306889" cy="2527456"/>
          </a:xfrm>
          <a:custGeom>
            <a:avLst/>
            <a:gdLst>
              <a:gd name="T0" fmla="*/ 8406 w 8591"/>
              <a:gd name="T1" fmla="*/ 2722 h 9395"/>
              <a:gd name="T2" fmla="*/ 7335 w 8591"/>
              <a:gd name="T3" fmla="*/ 6567 h 9395"/>
              <a:gd name="T4" fmla="*/ 5510 w 8591"/>
              <a:gd name="T5" fmla="*/ 6739 h 9395"/>
              <a:gd name="T6" fmla="*/ 4304 w 8591"/>
              <a:gd name="T7" fmla="*/ 2359 h 9395"/>
              <a:gd name="T8" fmla="*/ 6123 w 8591"/>
              <a:gd name="T9" fmla="*/ 57 h 9395"/>
              <a:gd name="T10" fmla="*/ 6378 w 8591"/>
              <a:gd name="T11" fmla="*/ 57 h 9395"/>
              <a:gd name="T12" fmla="*/ 8563 w 8591"/>
              <a:gd name="T13" fmla="*/ 2620 h 9395"/>
              <a:gd name="T14" fmla="*/ 185 w 8591"/>
              <a:gd name="T15" fmla="*/ 6673 h 9395"/>
              <a:gd name="T16" fmla="*/ 1255 w 8591"/>
              <a:gd name="T17" fmla="*/ 2828 h 9395"/>
              <a:gd name="T18" fmla="*/ 3080 w 8591"/>
              <a:gd name="T19" fmla="*/ 2656 h 9395"/>
              <a:gd name="T20" fmla="*/ 4287 w 8591"/>
              <a:gd name="T21" fmla="*/ 7036 h 9395"/>
              <a:gd name="T22" fmla="*/ 2467 w 8591"/>
              <a:gd name="T23" fmla="*/ 9339 h 9395"/>
              <a:gd name="T24" fmla="*/ 2212 w 8591"/>
              <a:gd name="T25" fmla="*/ 9339 h 9395"/>
              <a:gd name="T26" fmla="*/ 27 w 8591"/>
              <a:gd name="T27" fmla="*/ 6775 h 9395"/>
              <a:gd name="T28" fmla="*/ 4624 w 8591"/>
              <a:gd name="T29" fmla="*/ 5523 h 9395"/>
              <a:gd name="T30" fmla="*/ 4624 w 8591"/>
              <a:gd name="T31" fmla="*/ 4819 h 9395"/>
              <a:gd name="T32" fmla="*/ 4444 w 8591"/>
              <a:gd name="T33" fmla="*/ 5523 h 9395"/>
              <a:gd name="T34" fmla="*/ 3919 w 8591"/>
              <a:gd name="T35" fmla="*/ 4474 h 9395"/>
              <a:gd name="T36" fmla="*/ 4099 w 8591"/>
              <a:gd name="T37" fmla="*/ 3770 h 9395"/>
              <a:gd name="T38" fmla="*/ 3567 w 8591"/>
              <a:gd name="T39" fmla="*/ 4122 h 9395"/>
              <a:gd name="T40" fmla="*/ 4304 w 8591"/>
              <a:gd name="T41" fmla="*/ 6728 h 9395"/>
              <a:gd name="T42" fmla="*/ 4304 w 8591"/>
              <a:gd name="T43" fmla="*/ 2703 h 9395"/>
              <a:gd name="T44" fmla="*/ 4444 w 8591"/>
              <a:gd name="T45" fmla="*/ 4474 h 9395"/>
              <a:gd name="T46" fmla="*/ 5148 w 8591"/>
              <a:gd name="T47" fmla="*/ 3770 h 9395"/>
              <a:gd name="T48" fmla="*/ 5148 w 8591"/>
              <a:gd name="T49" fmla="*/ 3426 h 9395"/>
              <a:gd name="T50" fmla="*/ 4444 w 8591"/>
              <a:gd name="T51" fmla="*/ 3293 h 9395"/>
              <a:gd name="T52" fmla="*/ 4099 w 8591"/>
              <a:gd name="T53" fmla="*/ 3293 h 9395"/>
              <a:gd name="T54" fmla="*/ 3919 w 8591"/>
              <a:gd name="T55" fmla="*/ 3426 h 9395"/>
              <a:gd name="T56" fmla="*/ 3919 w 8591"/>
              <a:gd name="T57" fmla="*/ 4819 h 9395"/>
              <a:gd name="T58" fmla="*/ 4099 w 8591"/>
              <a:gd name="T59" fmla="*/ 5523 h 9395"/>
              <a:gd name="T60" fmla="*/ 3222 w 8591"/>
              <a:gd name="T61" fmla="*/ 5695 h 9395"/>
              <a:gd name="T62" fmla="*/ 4099 w 8591"/>
              <a:gd name="T63" fmla="*/ 5867 h 9395"/>
              <a:gd name="T64" fmla="*/ 4271 w 8591"/>
              <a:gd name="T65" fmla="*/ 6229 h 9395"/>
              <a:gd name="T66" fmla="*/ 4444 w 8591"/>
              <a:gd name="T67" fmla="*/ 5867 h 9395"/>
              <a:gd name="T68" fmla="*/ 5321 w 8591"/>
              <a:gd name="T69" fmla="*/ 5171 h 9395"/>
              <a:gd name="T70" fmla="*/ 4444 w 8591"/>
              <a:gd name="T71" fmla="*/ 4474 h 9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91" h="9395">
                <a:moveTo>
                  <a:pt x="8563" y="2620"/>
                </a:moveTo>
                <a:cubicBezTo>
                  <a:pt x="8535" y="2682"/>
                  <a:pt x="8474" y="2722"/>
                  <a:pt x="8406" y="2722"/>
                </a:cubicBezTo>
                <a:cubicBezTo>
                  <a:pt x="7335" y="2722"/>
                  <a:pt x="7335" y="2722"/>
                  <a:pt x="7335" y="2722"/>
                </a:cubicBezTo>
                <a:cubicBezTo>
                  <a:pt x="7335" y="6567"/>
                  <a:pt x="7335" y="6567"/>
                  <a:pt x="7335" y="6567"/>
                </a:cubicBezTo>
                <a:cubicBezTo>
                  <a:pt x="7335" y="6662"/>
                  <a:pt x="7258" y="6739"/>
                  <a:pt x="7163" y="6739"/>
                </a:cubicBezTo>
                <a:cubicBezTo>
                  <a:pt x="5510" y="6739"/>
                  <a:pt x="5510" y="6739"/>
                  <a:pt x="5510" y="6739"/>
                </a:cubicBezTo>
                <a:cubicBezTo>
                  <a:pt x="6199" y="6327"/>
                  <a:pt x="6661" y="5575"/>
                  <a:pt x="6661" y="4716"/>
                </a:cubicBezTo>
                <a:cubicBezTo>
                  <a:pt x="6661" y="3416"/>
                  <a:pt x="5603" y="2359"/>
                  <a:pt x="4304" y="2359"/>
                </a:cubicBezTo>
                <a:cubicBezTo>
                  <a:pt x="4208" y="2359"/>
                  <a:pt x="4113" y="2365"/>
                  <a:pt x="4020" y="2377"/>
                </a:cubicBezTo>
                <a:cubicBezTo>
                  <a:pt x="6123" y="57"/>
                  <a:pt x="6123" y="57"/>
                  <a:pt x="6123" y="57"/>
                </a:cubicBezTo>
                <a:cubicBezTo>
                  <a:pt x="6155" y="21"/>
                  <a:pt x="6202" y="0"/>
                  <a:pt x="6250" y="0"/>
                </a:cubicBezTo>
                <a:cubicBezTo>
                  <a:pt x="6299" y="0"/>
                  <a:pt x="6345" y="21"/>
                  <a:pt x="6378" y="57"/>
                </a:cubicBezTo>
                <a:cubicBezTo>
                  <a:pt x="8533" y="2434"/>
                  <a:pt x="8533" y="2434"/>
                  <a:pt x="8533" y="2434"/>
                </a:cubicBezTo>
                <a:cubicBezTo>
                  <a:pt x="8579" y="2485"/>
                  <a:pt x="8591" y="2558"/>
                  <a:pt x="8563" y="2620"/>
                </a:cubicBezTo>
                <a:close/>
                <a:moveTo>
                  <a:pt x="27" y="6775"/>
                </a:moveTo>
                <a:cubicBezTo>
                  <a:pt x="55" y="6713"/>
                  <a:pt x="117" y="6673"/>
                  <a:pt x="185" y="6673"/>
                </a:cubicBezTo>
                <a:cubicBezTo>
                  <a:pt x="1255" y="6673"/>
                  <a:pt x="1255" y="6673"/>
                  <a:pt x="1255" y="6673"/>
                </a:cubicBezTo>
                <a:cubicBezTo>
                  <a:pt x="1255" y="2828"/>
                  <a:pt x="1255" y="2828"/>
                  <a:pt x="1255" y="2828"/>
                </a:cubicBezTo>
                <a:cubicBezTo>
                  <a:pt x="1255" y="2733"/>
                  <a:pt x="1332" y="2656"/>
                  <a:pt x="1427" y="2656"/>
                </a:cubicBezTo>
                <a:cubicBezTo>
                  <a:pt x="3080" y="2656"/>
                  <a:pt x="3080" y="2656"/>
                  <a:pt x="3080" y="2656"/>
                </a:cubicBezTo>
                <a:cubicBezTo>
                  <a:pt x="2392" y="3068"/>
                  <a:pt x="1930" y="3821"/>
                  <a:pt x="1930" y="4679"/>
                </a:cubicBezTo>
                <a:cubicBezTo>
                  <a:pt x="1930" y="5979"/>
                  <a:pt x="2987" y="7036"/>
                  <a:pt x="4287" y="7036"/>
                </a:cubicBezTo>
                <a:cubicBezTo>
                  <a:pt x="4383" y="7036"/>
                  <a:pt x="4477" y="7030"/>
                  <a:pt x="4570" y="7019"/>
                </a:cubicBezTo>
                <a:cubicBezTo>
                  <a:pt x="2467" y="9339"/>
                  <a:pt x="2467" y="9339"/>
                  <a:pt x="2467" y="9339"/>
                </a:cubicBezTo>
                <a:cubicBezTo>
                  <a:pt x="2435" y="9375"/>
                  <a:pt x="2388" y="9395"/>
                  <a:pt x="2340" y="9395"/>
                </a:cubicBezTo>
                <a:cubicBezTo>
                  <a:pt x="2291" y="9395"/>
                  <a:pt x="2245" y="9375"/>
                  <a:pt x="2212" y="9339"/>
                </a:cubicBezTo>
                <a:cubicBezTo>
                  <a:pt x="57" y="6961"/>
                  <a:pt x="57" y="6961"/>
                  <a:pt x="57" y="6961"/>
                </a:cubicBezTo>
                <a:cubicBezTo>
                  <a:pt x="11" y="6910"/>
                  <a:pt x="0" y="6838"/>
                  <a:pt x="27" y="6775"/>
                </a:cubicBezTo>
                <a:close/>
                <a:moveTo>
                  <a:pt x="4444" y="5523"/>
                </a:moveTo>
                <a:cubicBezTo>
                  <a:pt x="4624" y="5523"/>
                  <a:pt x="4624" y="5523"/>
                  <a:pt x="4624" y="5523"/>
                </a:cubicBezTo>
                <a:cubicBezTo>
                  <a:pt x="4818" y="5523"/>
                  <a:pt x="4976" y="5365"/>
                  <a:pt x="4976" y="5171"/>
                </a:cubicBezTo>
                <a:cubicBezTo>
                  <a:pt x="4976" y="4977"/>
                  <a:pt x="4818" y="4819"/>
                  <a:pt x="4624" y="4819"/>
                </a:cubicBezTo>
                <a:cubicBezTo>
                  <a:pt x="4444" y="4819"/>
                  <a:pt x="4444" y="4819"/>
                  <a:pt x="4444" y="4819"/>
                </a:cubicBezTo>
                <a:lnTo>
                  <a:pt x="4444" y="5523"/>
                </a:lnTo>
                <a:close/>
                <a:moveTo>
                  <a:pt x="3567" y="4122"/>
                </a:moveTo>
                <a:cubicBezTo>
                  <a:pt x="3567" y="4316"/>
                  <a:pt x="3725" y="4474"/>
                  <a:pt x="3919" y="4474"/>
                </a:cubicBezTo>
                <a:cubicBezTo>
                  <a:pt x="4099" y="4474"/>
                  <a:pt x="4099" y="4474"/>
                  <a:pt x="4099" y="4474"/>
                </a:cubicBezTo>
                <a:cubicBezTo>
                  <a:pt x="4099" y="3770"/>
                  <a:pt x="4099" y="3770"/>
                  <a:pt x="4099" y="3770"/>
                </a:cubicBezTo>
                <a:cubicBezTo>
                  <a:pt x="3919" y="3770"/>
                  <a:pt x="3919" y="3770"/>
                  <a:pt x="3919" y="3770"/>
                </a:cubicBezTo>
                <a:cubicBezTo>
                  <a:pt x="3725" y="3770"/>
                  <a:pt x="3567" y="3928"/>
                  <a:pt x="3567" y="4122"/>
                </a:cubicBezTo>
                <a:close/>
                <a:moveTo>
                  <a:pt x="6316" y="4716"/>
                </a:moveTo>
                <a:cubicBezTo>
                  <a:pt x="6316" y="5825"/>
                  <a:pt x="5413" y="6728"/>
                  <a:pt x="4304" y="6728"/>
                </a:cubicBezTo>
                <a:cubicBezTo>
                  <a:pt x="3194" y="6728"/>
                  <a:pt x="2291" y="5825"/>
                  <a:pt x="2291" y="4716"/>
                </a:cubicBezTo>
                <a:cubicBezTo>
                  <a:pt x="2291" y="3606"/>
                  <a:pt x="3194" y="2703"/>
                  <a:pt x="4304" y="2703"/>
                </a:cubicBezTo>
                <a:cubicBezTo>
                  <a:pt x="5413" y="2703"/>
                  <a:pt x="6316" y="3606"/>
                  <a:pt x="6316" y="4716"/>
                </a:cubicBezTo>
                <a:close/>
                <a:moveTo>
                  <a:pt x="4444" y="4474"/>
                </a:moveTo>
                <a:cubicBezTo>
                  <a:pt x="4444" y="3770"/>
                  <a:pt x="4444" y="3770"/>
                  <a:pt x="4444" y="3770"/>
                </a:cubicBezTo>
                <a:cubicBezTo>
                  <a:pt x="5148" y="3770"/>
                  <a:pt x="5148" y="3770"/>
                  <a:pt x="5148" y="3770"/>
                </a:cubicBezTo>
                <a:cubicBezTo>
                  <a:pt x="5243" y="3770"/>
                  <a:pt x="5321" y="3693"/>
                  <a:pt x="5321" y="3598"/>
                </a:cubicBezTo>
                <a:cubicBezTo>
                  <a:pt x="5321" y="3503"/>
                  <a:pt x="5243" y="3426"/>
                  <a:pt x="5148" y="3426"/>
                </a:cubicBezTo>
                <a:cubicBezTo>
                  <a:pt x="4444" y="3426"/>
                  <a:pt x="4444" y="3426"/>
                  <a:pt x="4444" y="3426"/>
                </a:cubicBezTo>
                <a:cubicBezTo>
                  <a:pt x="4444" y="3293"/>
                  <a:pt x="4444" y="3293"/>
                  <a:pt x="4444" y="3293"/>
                </a:cubicBezTo>
                <a:cubicBezTo>
                  <a:pt x="4444" y="3198"/>
                  <a:pt x="4367" y="3121"/>
                  <a:pt x="4271" y="3121"/>
                </a:cubicBezTo>
                <a:cubicBezTo>
                  <a:pt x="4176" y="3121"/>
                  <a:pt x="4099" y="3198"/>
                  <a:pt x="4099" y="3293"/>
                </a:cubicBezTo>
                <a:cubicBezTo>
                  <a:pt x="4099" y="3426"/>
                  <a:pt x="4099" y="3426"/>
                  <a:pt x="4099" y="3426"/>
                </a:cubicBezTo>
                <a:cubicBezTo>
                  <a:pt x="3919" y="3426"/>
                  <a:pt x="3919" y="3426"/>
                  <a:pt x="3919" y="3426"/>
                </a:cubicBezTo>
                <a:cubicBezTo>
                  <a:pt x="3535" y="3426"/>
                  <a:pt x="3222" y="3738"/>
                  <a:pt x="3222" y="4122"/>
                </a:cubicBezTo>
                <a:cubicBezTo>
                  <a:pt x="3222" y="4506"/>
                  <a:pt x="3535" y="4819"/>
                  <a:pt x="3919" y="4819"/>
                </a:cubicBezTo>
                <a:cubicBezTo>
                  <a:pt x="4099" y="4819"/>
                  <a:pt x="4099" y="4819"/>
                  <a:pt x="4099" y="4819"/>
                </a:cubicBezTo>
                <a:cubicBezTo>
                  <a:pt x="4099" y="5523"/>
                  <a:pt x="4099" y="5523"/>
                  <a:pt x="4099" y="5523"/>
                </a:cubicBezTo>
                <a:cubicBezTo>
                  <a:pt x="3394" y="5523"/>
                  <a:pt x="3394" y="5523"/>
                  <a:pt x="3394" y="5523"/>
                </a:cubicBezTo>
                <a:cubicBezTo>
                  <a:pt x="3299" y="5523"/>
                  <a:pt x="3222" y="5600"/>
                  <a:pt x="3222" y="5695"/>
                </a:cubicBezTo>
                <a:cubicBezTo>
                  <a:pt x="3222" y="5790"/>
                  <a:pt x="3299" y="5867"/>
                  <a:pt x="3394" y="5867"/>
                </a:cubicBezTo>
                <a:cubicBezTo>
                  <a:pt x="4099" y="5867"/>
                  <a:pt x="4099" y="5867"/>
                  <a:pt x="4099" y="5867"/>
                </a:cubicBezTo>
                <a:cubicBezTo>
                  <a:pt x="4099" y="6056"/>
                  <a:pt x="4099" y="6056"/>
                  <a:pt x="4099" y="6056"/>
                </a:cubicBezTo>
                <a:cubicBezTo>
                  <a:pt x="4099" y="6152"/>
                  <a:pt x="4176" y="6229"/>
                  <a:pt x="4271" y="6229"/>
                </a:cubicBezTo>
                <a:cubicBezTo>
                  <a:pt x="4367" y="6229"/>
                  <a:pt x="4444" y="6152"/>
                  <a:pt x="4444" y="6056"/>
                </a:cubicBezTo>
                <a:cubicBezTo>
                  <a:pt x="4444" y="5867"/>
                  <a:pt x="4444" y="5867"/>
                  <a:pt x="4444" y="5867"/>
                </a:cubicBezTo>
                <a:cubicBezTo>
                  <a:pt x="4624" y="5867"/>
                  <a:pt x="4624" y="5867"/>
                  <a:pt x="4624" y="5867"/>
                </a:cubicBezTo>
                <a:cubicBezTo>
                  <a:pt x="5008" y="5867"/>
                  <a:pt x="5321" y="5555"/>
                  <a:pt x="5321" y="5171"/>
                </a:cubicBezTo>
                <a:cubicBezTo>
                  <a:pt x="5321" y="4787"/>
                  <a:pt x="5008" y="4474"/>
                  <a:pt x="4624" y="4474"/>
                </a:cubicBezTo>
                <a:cubicBezTo>
                  <a:pt x="4444" y="4474"/>
                  <a:pt x="4444" y="4474"/>
                  <a:pt x="4444" y="4474"/>
                </a:cubicBezTo>
                <a:close/>
              </a:path>
            </a:pathLst>
          </a:custGeom>
          <a:solidFill>
            <a:srgbClr val="FFFFFF">
              <a:alpha val="92000"/>
            </a:srgbClr>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29" name="Group 28">
            <a:extLst>
              <a:ext uri="{FF2B5EF4-FFF2-40B4-BE49-F238E27FC236}">
                <a16:creationId xmlns:a16="http://schemas.microsoft.com/office/drawing/2014/main" id="{B0B17271-313F-4721-92A0-E42E438343C5}"/>
              </a:ext>
            </a:extLst>
          </p:cNvPr>
          <p:cNvGrpSpPr>
            <a:grpSpLocks/>
          </p:cNvGrpSpPr>
          <p:nvPr/>
        </p:nvGrpSpPr>
        <p:grpSpPr>
          <a:xfrm>
            <a:off x="8278311" y="1672215"/>
            <a:ext cx="3463924" cy="3460751"/>
            <a:chOff x="4004680" y="3397250"/>
            <a:chExt cx="3463924" cy="3460751"/>
          </a:xfrm>
          <a:solidFill>
            <a:srgbClr val="FFFFFF">
              <a:alpha val="50196"/>
            </a:srgbClr>
          </a:solidFill>
        </p:grpSpPr>
        <p:sp>
          <p:nvSpPr>
            <p:cNvPr id="23" name="Freeform 9">
              <a:extLst>
                <a:ext uri="{FF2B5EF4-FFF2-40B4-BE49-F238E27FC236}">
                  <a16:creationId xmlns:a16="http://schemas.microsoft.com/office/drawing/2014/main" id="{5DC81779-D66D-43DB-BA9D-48AE8CA577A8}"/>
                </a:ext>
              </a:extLst>
            </p:cNvPr>
            <p:cNvSpPr>
              <a:spLocks noEditPoints="1"/>
            </p:cNvSpPr>
            <p:nvPr/>
          </p:nvSpPr>
          <p:spPr bwMode="auto">
            <a:xfrm>
              <a:off x="4061830" y="5762625"/>
              <a:ext cx="576262" cy="1095375"/>
            </a:xfrm>
            <a:custGeom>
              <a:avLst/>
              <a:gdLst>
                <a:gd name="T0" fmla="*/ 1011 w 1124"/>
                <a:gd name="T1" fmla="*/ 0 h 2134"/>
                <a:gd name="T2" fmla="*/ 1011 w 1124"/>
                <a:gd name="T3" fmla="*/ 0 h 2134"/>
                <a:gd name="T4" fmla="*/ 113 w 1124"/>
                <a:gd name="T5" fmla="*/ 0 h 2134"/>
                <a:gd name="T6" fmla="*/ 0 w 1124"/>
                <a:gd name="T7" fmla="*/ 112 h 2134"/>
                <a:gd name="T8" fmla="*/ 0 w 1124"/>
                <a:gd name="T9" fmla="*/ 112 h 2134"/>
                <a:gd name="T10" fmla="*/ 0 w 1124"/>
                <a:gd name="T11" fmla="*/ 2022 h 2134"/>
                <a:gd name="T12" fmla="*/ 113 w 1124"/>
                <a:gd name="T13" fmla="*/ 2134 h 2134"/>
                <a:gd name="T14" fmla="*/ 113 w 1124"/>
                <a:gd name="T15" fmla="*/ 2134 h 2134"/>
                <a:gd name="T16" fmla="*/ 1011 w 1124"/>
                <a:gd name="T17" fmla="*/ 2134 h 2134"/>
                <a:gd name="T18" fmla="*/ 1124 w 1124"/>
                <a:gd name="T19" fmla="*/ 2022 h 2134"/>
                <a:gd name="T20" fmla="*/ 1124 w 1124"/>
                <a:gd name="T21" fmla="*/ 2022 h 2134"/>
                <a:gd name="T22" fmla="*/ 1124 w 1124"/>
                <a:gd name="T23" fmla="*/ 112 h 2134"/>
                <a:gd name="T24" fmla="*/ 1011 w 1124"/>
                <a:gd name="T25" fmla="*/ 0 h 2134"/>
                <a:gd name="T26" fmla="*/ 899 w 1124"/>
                <a:gd name="T27" fmla="*/ 1910 h 2134"/>
                <a:gd name="T28" fmla="*/ 225 w 1124"/>
                <a:gd name="T29" fmla="*/ 1910 h 2134"/>
                <a:gd name="T30" fmla="*/ 225 w 1124"/>
                <a:gd name="T31" fmla="*/ 225 h 2134"/>
                <a:gd name="T32" fmla="*/ 899 w 1124"/>
                <a:gd name="T33" fmla="*/ 225 h 2134"/>
                <a:gd name="T34" fmla="*/ 899 w 1124"/>
                <a:gd name="T35" fmla="*/ 191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4" h="2134">
                  <a:moveTo>
                    <a:pt x="1011" y="0"/>
                  </a:moveTo>
                  <a:cubicBezTo>
                    <a:pt x="1011" y="0"/>
                    <a:pt x="1011" y="0"/>
                    <a:pt x="1011" y="0"/>
                  </a:cubicBezTo>
                  <a:cubicBezTo>
                    <a:pt x="113" y="0"/>
                    <a:pt x="113" y="0"/>
                    <a:pt x="113" y="0"/>
                  </a:cubicBezTo>
                  <a:cubicBezTo>
                    <a:pt x="51" y="0"/>
                    <a:pt x="0" y="50"/>
                    <a:pt x="0" y="112"/>
                  </a:cubicBezTo>
                  <a:cubicBezTo>
                    <a:pt x="0" y="112"/>
                    <a:pt x="0" y="112"/>
                    <a:pt x="0" y="112"/>
                  </a:cubicBezTo>
                  <a:cubicBezTo>
                    <a:pt x="0" y="2022"/>
                    <a:pt x="0" y="2022"/>
                    <a:pt x="0" y="2022"/>
                  </a:cubicBezTo>
                  <a:cubicBezTo>
                    <a:pt x="0" y="2084"/>
                    <a:pt x="51" y="2134"/>
                    <a:pt x="113" y="2134"/>
                  </a:cubicBezTo>
                  <a:cubicBezTo>
                    <a:pt x="113" y="2134"/>
                    <a:pt x="113" y="2134"/>
                    <a:pt x="113" y="2134"/>
                  </a:cubicBezTo>
                  <a:cubicBezTo>
                    <a:pt x="1011" y="2134"/>
                    <a:pt x="1011" y="2134"/>
                    <a:pt x="1011" y="2134"/>
                  </a:cubicBezTo>
                  <a:cubicBezTo>
                    <a:pt x="1073" y="2134"/>
                    <a:pt x="1124" y="2084"/>
                    <a:pt x="1124" y="2022"/>
                  </a:cubicBezTo>
                  <a:cubicBezTo>
                    <a:pt x="1124" y="2022"/>
                    <a:pt x="1124" y="2022"/>
                    <a:pt x="1124" y="2022"/>
                  </a:cubicBezTo>
                  <a:cubicBezTo>
                    <a:pt x="1124" y="112"/>
                    <a:pt x="1124" y="112"/>
                    <a:pt x="1124" y="112"/>
                  </a:cubicBezTo>
                  <a:cubicBezTo>
                    <a:pt x="1124" y="50"/>
                    <a:pt x="1073" y="0"/>
                    <a:pt x="1011" y="0"/>
                  </a:cubicBezTo>
                  <a:close/>
                  <a:moveTo>
                    <a:pt x="899" y="1910"/>
                  </a:moveTo>
                  <a:cubicBezTo>
                    <a:pt x="225" y="1910"/>
                    <a:pt x="225" y="1910"/>
                    <a:pt x="225" y="1910"/>
                  </a:cubicBezTo>
                  <a:cubicBezTo>
                    <a:pt x="225" y="225"/>
                    <a:pt x="225" y="225"/>
                    <a:pt x="225" y="225"/>
                  </a:cubicBezTo>
                  <a:cubicBezTo>
                    <a:pt x="899" y="225"/>
                    <a:pt x="899" y="225"/>
                    <a:pt x="899" y="225"/>
                  </a:cubicBezTo>
                  <a:lnTo>
                    <a:pt x="899" y="191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a:extLst>
                <a:ext uri="{FF2B5EF4-FFF2-40B4-BE49-F238E27FC236}">
                  <a16:creationId xmlns:a16="http://schemas.microsoft.com/office/drawing/2014/main" id="{A92E8174-E6D5-4220-9070-B49E6E5F8BBE}"/>
                </a:ext>
              </a:extLst>
            </p:cNvPr>
            <p:cNvSpPr>
              <a:spLocks noEditPoints="1"/>
            </p:cNvSpPr>
            <p:nvPr/>
          </p:nvSpPr>
          <p:spPr bwMode="auto">
            <a:xfrm>
              <a:off x="6136692" y="5300663"/>
              <a:ext cx="576262" cy="1557338"/>
            </a:xfrm>
            <a:custGeom>
              <a:avLst/>
              <a:gdLst>
                <a:gd name="T0" fmla="*/ 1011 w 1123"/>
                <a:gd name="T1" fmla="*/ 0 h 3032"/>
                <a:gd name="T2" fmla="*/ 1011 w 1123"/>
                <a:gd name="T3" fmla="*/ 0 h 3032"/>
                <a:gd name="T4" fmla="*/ 112 w 1123"/>
                <a:gd name="T5" fmla="*/ 0 h 3032"/>
                <a:gd name="T6" fmla="*/ 0 w 1123"/>
                <a:gd name="T7" fmla="*/ 112 h 3032"/>
                <a:gd name="T8" fmla="*/ 0 w 1123"/>
                <a:gd name="T9" fmla="*/ 112 h 3032"/>
                <a:gd name="T10" fmla="*/ 0 w 1123"/>
                <a:gd name="T11" fmla="*/ 2920 h 3032"/>
                <a:gd name="T12" fmla="*/ 112 w 1123"/>
                <a:gd name="T13" fmla="*/ 3032 h 3032"/>
                <a:gd name="T14" fmla="*/ 112 w 1123"/>
                <a:gd name="T15" fmla="*/ 3032 h 3032"/>
                <a:gd name="T16" fmla="*/ 1011 w 1123"/>
                <a:gd name="T17" fmla="*/ 3032 h 3032"/>
                <a:gd name="T18" fmla="*/ 1123 w 1123"/>
                <a:gd name="T19" fmla="*/ 2920 h 3032"/>
                <a:gd name="T20" fmla="*/ 1123 w 1123"/>
                <a:gd name="T21" fmla="*/ 2920 h 3032"/>
                <a:gd name="T22" fmla="*/ 1123 w 1123"/>
                <a:gd name="T23" fmla="*/ 112 h 3032"/>
                <a:gd name="T24" fmla="*/ 1011 w 1123"/>
                <a:gd name="T25" fmla="*/ 0 h 3032"/>
                <a:gd name="T26" fmla="*/ 898 w 1123"/>
                <a:gd name="T27" fmla="*/ 2808 h 3032"/>
                <a:gd name="T28" fmla="*/ 224 w 1123"/>
                <a:gd name="T29" fmla="*/ 2808 h 3032"/>
                <a:gd name="T30" fmla="*/ 224 w 1123"/>
                <a:gd name="T31" fmla="*/ 224 h 3032"/>
                <a:gd name="T32" fmla="*/ 898 w 1123"/>
                <a:gd name="T33" fmla="*/ 224 h 3032"/>
                <a:gd name="T34" fmla="*/ 898 w 1123"/>
                <a:gd name="T35" fmla="*/ 2808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3032">
                  <a:moveTo>
                    <a:pt x="1011" y="0"/>
                  </a:moveTo>
                  <a:cubicBezTo>
                    <a:pt x="1011" y="0"/>
                    <a:pt x="1011" y="0"/>
                    <a:pt x="1011" y="0"/>
                  </a:cubicBezTo>
                  <a:cubicBezTo>
                    <a:pt x="112" y="0"/>
                    <a:pt x="112" y="0"/>
                    <a:pt x="112" y="0"/>
                  </a:cubicBezTo>
                  <a:cubicBezTo>
                    <a:pt x="50" y="0"/>
                    <a:pt x="0" y="50"/>
                    <a:pt x="0" y="112"/>
                  </a:cubicBezTo>
                  <a:cubicBezTo>
                    <a:pt x="0" y="112"/>
                    <a:pt x="0" y="112"/>
                    <a:pt x="0" y="112"/>
                  </a:cubicBezTo>
                  <a:cubicBezTo>
                    <a:pt x="0" y="2920"/>
                    <a:pt x="0" y="2920"/>
                    <a:pt x="0" y="2920"/>
                  </a:cubicBezTo>
                  <a:cubicBezTo>
                    <a:pt x="0" y="2982"/>
                    <a:pt x="50" y="3032"/>
                    <a:pt x="112" y="3032"/>
                  </a:cubicBezTo>
                  <a:cubicBezTo>
                    <a:pt x="112" y="3032"/>
                    <a:pt x="112" y="3032"/>
                    <a:pt x="112" y="3032"/>
                  </a:cubicBezTo>
                  <a:cubicBezTo>
                    <a:pt x="1011" y="3032"/>
                    <a:pt x="1011" y="3032"/>
                    <a:pt x="1011" y="3032"/>
                  </a:cubicBezTo>
                  <a:cubicBezTo>
                    <a:pt x="1073" y="3032"/>
                    <a:pt x="1123" y="2982"/>
                    <a:pt x="1123" y="2920"/>
                  </a:cubicBezTo>
                  <a:cubicBezTo>
                    <a:pt x="1123" y="2920"/>
                    <a:pt x="1123" y="2920"/>
                    <a:pt x="1123" y="2920"/>
                  </a:cubicBezTo>
                  <a:cubicBezTo>
                    <a:pt x="1123" y="112"/>
                    <a:pt x="1123" y="112"/>
                    <a:pt x="1123" y="112"/>
                  </a:cubicBezTo>
                  <a:cubicBezTo>
                    <a:pt x="1123" y="50"/>
                    <a:pt x="1073" y="0"/>
                    <a:pt x="1011" y="0"/>
                  </a:cubicBezTo>
                  <a:close/>
                  <a:moveTo>
                    <a:pt x="898" y="2808"/>
                  </a:moveTo>
                  <a:cubicBezTo>
                    <a:pt x="224" y="2808"/>
                    <a:pt x="224" y="2808"/>
                    <a:pt x="224" y="2808"/>
                  </a:cubicBezTo>
                  <a:cubicBezTo>
                    <a:pt x="224" y="224"/>
                    <a:pt x="224" y="224"/>
                    <a:pt x="224" y="224"/>
                  </a:cubicBezTo>
                  <a:cubicBezTo>
                    <a:pt x="898" y="224"/>
                    <a:pt x="898" y="224"/>
                    <a:pt x="898" y="224"/>
                  </a:cubicBezTo>
                  <a:lnTo>
                    <a:pt x="898" y="280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a:extLst>
                <a:ext uri="{FF2B5EF4-FFF2-40B4-BE49-F238E27FC236}">
                  <a16:creationId xmlns:a16="http://schemas.microsoft.com/office/drawing/2014/main" id="{28390D92-C6A8-4A2C-A64C-4BCC0A1BAC8C}"/>
                </a:ext>
              </a:extLst>
            </p:cNvPr>
            <p:cNvSpPr>
              <a:spLocks noEditPoints="1"/>
            </p:cNvSpPr>
            <p:nvPr/>
          </p:nvSpPr>
          <p:spPr bwMode="auto">
            <a:xfrm>
              <a:off x="5444542" y="5589588"/>
              <a:ext cx="576262" cy="1268413"/>
            </a:xfrm>
            <a:custGeom>
              <a:avLst/>
              <a:gdLst>
                <a:gd name="T0" fmla="*/ 1011 w 1123"/>
                <a:gd name="T1" fmla="*/ 0 h 2471"/>
                <a:gd name="T2" fmla="*/ 1011 w 1123"/>
                <a:gd name="T3" fmla="*/ 0 h 2471"/>
                <a:gd name="T4" fmla="*/ 112 w 1123"/>
                <a:gd name="T5" fmla="*/ 0 h 2471"/>
                <a:gd name="T6" fmla="*/ 0 w 1123"/>
                <a:gd name="T7" fmla="*/ 112 h 2471"/>
                <a:gd name="T8" fmla="*/ 0 w 1123"/>
                <a:gd name="T9" fmla="*/ 112 h 2471"/>
                <a:gd name="T10" fmla="*/ 0 w 1123"/>
                <a:gd name="T11" fmla="*/ 2359 h 2471"/>
                <a:gd name="T12" fmla="*/ 112 w 1123"/>
                <a:gd name="T13" fmla="*/ 2471 h 2471"/>
                <a:gd name="T14" fmla="*/ 112 w 1123"/>
                <a:gd name="T15" fmla="*/ 2471 h 2471"/>
                <a:gd name="T16" fmla="*/ 1011 w 1123"/>
                <a:gd name="T17" fmla="*/ 2471 h 2471"/>
                <a:gd name="T18" fmla="*/ 1123 w 1123"/>
                <a:gd name="T19" fmla="*/ 2359 h 2471"/>
                <a:gd name="T20" fmla="*/ 1123 w 1123"/>
                <a:gd name="T21" fmla="*/ 2359 h 2471"/>
                <a:gd name="T22" fmla="*/ 1123 w 1123"/>
                <a:gd name="T23" fmla="*/ 112 h 2471"/>
                <a:gd name="T24" fmla="*/ 1011 w 1123"/>
                <a:gd name="T25" fmla="*/ 0 h 2471"/>
                <a:gd name="T26" fmla="*/ 899 w 1123"/>
                <a:gd name="T27" fmla="*/ 2247 h 2471"/>
                <a:gd name="T28" fmla="*/ 225 w 1123"/>
                <a:gd name="T29" fmla="*/ 2247 h 2471"/>
                <a:gd name="T30" fmla="*/ 225 w 1123"/>
                <a:gd name="T31" fmla="*/ 225 h 2471"/>
                <a:gd name="T32" fmla="*/ 899 w 1123"/>
                <a:gd name="T33" fmla="*/ 225 h 2471"/>
                <a:gd name="T34" fmla="*/ 899 w 1123"/>
                <a:gd name="T35" fmla="*/ 2247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2471">
                  <a:moveTo>
                    <a:pt x="1011" y="0"/>
                  </a:moveTo>
                  <a:cubicBezTo>
                    <a:pt x="1011" y="0"/>
                    <a:pt x="1011" y="0"/>
                    <a:pt x="1011" y="0"/>
                  </a:cubicBezTo>
                  <a:cubicBezTo>
                    <a:pt x="112" y="0"/>
                    <a:pt x="112" y="0"/>
                    <a:pt x="112" y="0"/>
                  </a:cubicBezTo>
                  <a:cubicBezTo>
                    <a:pt x="50" y="0"/>
                    <a:pt x="0" y="50"/>
                    <a:pt x="0" y="112"/>
                  </a:cubicBezTo>
                  <a:cubicBezTo>
                    <a:pt x="0" y="112"/>
                    <a:pt x="0" y="112"/>
                    <a:pt x="0" y="112"/>
                  </a:cubicBezTo>
                  <a:cubicBezTo>
                    <a:pt x="0" y="2359"/>
                    <a:pt x="0" y="2359"/>
                    <a:pt x="0" y="2359"/>
                  </a:cubicBezTo>
                  <a:cubicBezTo>
                    <a:pt x="0" y="2421"/>
                    <a:pt x="50" y="2471"/>
                    <a:pt x="112" y="2471"/>
                  </a:cubicBezTo>
                  <a:cubicBezTo>
                    <a:pt x="112" y="2471"/>
                    <a:pt x="112" y="2471"/>
                    <a:pt x="112" y="2471"/>
                  </a:cubicBezTo>
                  <a:cubicBezTo>
                    <a:pt x="1011" y="2471"/>
                    <a:pt x="1011" y="2471"/>
                    <a:pt x="1011" y="2471"/>
                  </a:cubicBezTo>
                  <a:cubicBezTo>
                    <a:pt x="1073" y="2471"/>
                    <a:pt x="1123" y="2421"/>
                    <a:pt x="1123" y="2359"/>
                  </a:cubicBezTo>
                  <a:cubicBezTo>
                    <a:pt x="1123" y="2359"/>
                    <a:pt x="1123" y="2359"/>
                    <a:pt x="1123" y="2359"/>
                  </a:cubicBezTo>
                  <a:cubicBezTo>
                    <a:pt x="1123" y="112"/>
                    <a:pt x="1123" y="112"/>
                    <a:pt x="1123" y="112"/>
                  </a:cubicBezTo>
                  <a:cubicBezTo>
                    <a:pt x="1123" y="50"/>
                    <a:pt x="1073" y="0"/>
                    <a:pt x="1011" y="0"/>
                  </a:cubicBezTo>
                  <a:close/>
                  <a:moveTo>
                    <a:pt x="899" y="2247"/>
                  </a:moveTo>
                  <a:cubicBezTo>
                    <a:pt x="225" y="2247"/>
                    <a:pt x="225" y="2247"/>
                    <a:pt x="225" y="2247"/>
                  </a:cubicBezTo>
                  <a:cubicBezTo>
                    <a:pt x="225" y="225"/>
                    <a:pt x="225" y="225"/>
                    <a:pt x="225" y="225"/>
                  </a:cubicBezTo>
                  <a:cubicBezTo>
                    <a:pt x="899" y="225"/>
                    <a:pt x="899" y="225"/>
                    <a:pt x="899" y="225"/>
                  </a:cubicBezTo>
                  <a:lnTo>
                    <a:pt x="899" y="224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a:extLst>
                <a:ext uri="{FF2B5EF4-FFF2-40B4-BE49-F238E27FC236}">
                  <a16:creationId xmlns:a16="http://schemas.microsoft.com/office/drawing/2014/main" id="{7D27C845-CBE7-4156-8521-ACB929FE569A}"/>
                </a:ext>
              </a:extLst>
            </p:cNvPr>
            <p:cNvSpPr>
              <a:spLocks noEditPoints="1"/>
            </p:cNvSpPr>
            <p:nvPr/>
          </p:nvSpPr>
          <p:spPr bwMode="auto">
            <a:xfrm>
              <a:off x="4753980" y="4897438"/>
              <a:ext cx="576262" cy="1960563"/>
            </a:xfrm>
            <a:custGeom>
              <a:avLst/>
              <a:gdLst>
                <a:gd name="T0" fmla="*/ 1011 w 1123"/>
                <a:gd name="T1" fmla="*/ 0 h 3819"/>
                <a:gd name="T2" fmla="*/ 1011 w 1123"/>
                <a:gd name="T3" fmla="*/ 0 h 3819"/>
                <a:gd name="T4" fmla="*/ 113 w 1123"/>
                <a:gd name="T5" fmla="*/ 0 h 3819"/>
                <a:gd name="T6" fmla="*/ 0 w 1123"/>
                <a:gd name="T7" fmla="*/ 113 h 3819"/>
                <a:gd name="T8" fmla="*/ 0 w 1123"/>
                <a:gd name="T9" fmla="*/ 113 h 3819"/>
                <a:gd name="T10" fmla="*/ 0 w 1123"/>
                <a:gd name="T11" fmla="*/ 3707 h 3819"/>
                <a:gd name="T12" fmla="*/ 112 w 1123"/>
                <a:gd name="T13" fmla="*/ 3819 h 3819"/>
                <a:gd name="T14" fmla="*/ 113 w 1123"/>
                <a:gd name="T15" fmla="*/ 3819 h 3819"/>
                <a:gd name="T16" fmla="*/ 1011 w 1123"/>
                <a:gd name="T17" fmla="*/ 3819 h 3819"/>
                <a:gd name="T18" fmla="*/ 1123 w 1123"/>
                <a:gd name="T19" fmla="*/ 3707 h 3819"/>
                <a:gd name="T20" fmla="*/ 1123 w 1123"/>
                <a:gd name="T21" fmla="*/ 3707 h 3819"/>
                <a:gd name="T22" fmla="*/ 1123 w 1123"/>
                <a:gd name="T23" fmla="*/ 113 h 3819"/>
                <a:gd name="T24" fmla="*/ 1011 w 1123"/>
                <a:gd name="T25" fmla="*/ 0 h 3819"/>
                <a:gd name="T26" fmla="*/ 899 w 1123"/>
                <a:gd name="T27" fmla="*/ 3595 h 3819"/>
                <a:gd name="T28" fmla="*/ 225 w 1123"/>
                <a:gd name="T29" fmla="*/ 3595 h 3819"/>
                <a:gd name="T30" fmla="*/ 225 w 1123"/>
                <a:gd name="T31" fmla="*/ 225 h 3819"/>
                <a:gd name="T32" fmla="*/ 899 w 1123"/>
                <a:gd name="T33" fmla="*/ 225 h 3819"/>
                <a:gd name="T34" fmla="*/ 899 w 1123"/>
                <a:gd name="T35" fmla="*/ 3595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3819">
                  <a:moveTo>
                    <a:pt x="1011" y="0"/>
                  </a:moveTo>
                  <a:cubicBezTo>
                    <a:pt x="1011" y="0"/>
                    <a:pt x="1011" y="0"/>
                    <a:pt x="1011" y="0"/>
                  </a:cubicBezTo>
                  <a:cubicBezTo>
                    <a:pt x="113" y="0"/>
                    <a:pt x="113" y="0"/>
                    <a:pt x="113" y="0"/>
                  </a:cubicBezTo>
                  <a:cubicBezTo>
                    <a:pt x="50" y="0"/>
                    <a:pt x="0" y="51"/>
                    <a:pt x="0" y="113"/>
                  </a:cubicBezTo>
                  <a:cubicBezTo>
                    <a:pt x="0" y="113"/>
                    <a:pt x="0" y="113"/>
                    <a:pt x="0" y="113"/>
                  </a:cubicBezTo>
                  <a:cubicBezTo>
                    <a:pt x="0" y="3707"/>
                    <a:pt x="0" y="3707"/>
                    <a:pt x="0" y="3707"/>
                  </a:cubicBezTo>
                  <a:cubicBezTo>
                    <a:pt x="0" y="3769"/>
                    <a:pt x="50" y="3819"/>
                    <a:pt x="112" y="3819"/>
                  </a:cubicBezTo>
                  <a:cubicBezTo>
                    <a:pt x="112" y="3819"/>
                    <a:pt x="112" y="3819"/>
                    <a:pt x="113" y="3819"/>
                  </a:cubicBezTo>
                  <a:cubicBezTo>
                    <a:pt x="1011" y="3819"/>
                    <a:pt x="1011" y="3819"/>
                    <a:pt x="1011" y="3819"/>
                  </a:cubicBezTo>
                  <a:cubicBezTo>
                    <a:pt x="1073" y="3819"/>
                    <a:pt x="1123" y="3769"/>
                    <a:pt x="1123" y="3707"/>
                  </a:cubicBezTo>
                  <a:cubicBezTo>
                    <a:pt x="1123" y="3707"/>
                    <a:pt x="1123" y="3707"/>
                    <a:pt x="1123" y="3707"/>
                  </a:cubicBezTo>
                  <a:cubicBezTo>
                    <a:pt x="1123" y="113"/>
                    <a:pt x="1123" y="113"/>
                    <a:pt x="1123" y="113"/>
                  </a:cubicBezTo>
                  <a:cubicBezTo>
                    <a:pt x="1123" y="51"/>
                    <a:pt x="1073" y="0"/>
                    <a:pt x="1011" y="0"/>
                  </a:cubicBezTo>
                  <a:close/>
                  <a:moveTo>
                    <a:pt x="899" y="3595"/>
                  </a:moveTo>
                  <a:cubicBezTo>
                    <a:pt x="225" y="3595"/>
                    <a:pt x="225" y="3595"/>
                    <a:pt x="225" y="3595"/>
                  </a:cubicBezTo>
                  <a:cubicBezTo>
                    <a:pt x="225" y="225"/>
                    <a:pt x="225" y="225"/>
                    <a:pt x="225" y="225"/>
                  </a:cubicBezTo>
                  <a:cubicBezTo>
                    <a:pt x="899" y="225"/>
                    <a:pt x="899" y="225"/>
                    <a:pt x="899" y="225"/>
                  </a:cubicBezTo>
                  <a:lnTo>
                    <a:pt x="899" y="359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a:extLst>
                <a:ext uri="{FF2B5EF4-FFF2-40B4-BE49-F238E27FC236}">
                  <a16:creationId xmlns:a16="http://schemas.microsoft.com/office/drawing/2014/main" id="{88EDB3AB-D6EA-4EC3-96D3-08A9E47A2CEB}"/>
                </a:ext>
              </a:extLst>
            </p:cNvPr>
            <p:cNvSpPr>
              <a:spLocks noEditPoints="1"/>
            </p:cNvSpPr>
            <p:nvPr/>
          </p:nvSpPr>
          <p:spPr bwMode="auto">
            <a:xfrm>
              <a:off x="6827254" y="6051550"/>
              <a:ext cx="576262" cy="806450"/>
            </a:xfrm>
            <a:custGeom>
              <a:avLst/>
              <a:gdLst>
                <a:gd name="T0" fmla="*/ 1011 w 1123"/>
                <a:gd name="T1" fmla="*/ 0 h 1572"/>
                <a:gd name="T2" fmla="*/ 1011 w 1123"/>
                <a:gd name="T3" fmla="*/ 0 h 1572"/>
                <a:gd name="T4" fmla="*/ 112 w 1123"/>
                <a:gd name="T5" fmla="*/ 0 h 1572"/>
                <a:gd name="T6" fmla="*/ 0 w 1123"/>
                <a:gd name="T7" fmla="*/ 112 h 1572"/>
                <a:gd name="T8" fmla="*/ 0 w 1123"/>
                <a:gd name="T9" fmla="*/ 112 h 1572"/>
                <a:gd name="T10" fmla="*/ 0 w 1123"/>
                <a:gd name="T11" fmla="*/ 1460 h 1572"/>
                <a:gd name="T12" fmla="*/ 112 w 1123"/>
                <a:gd name="T13" fmla="*/ 1572 h 1572"/>
                <a:gd name="T14" fmla="*/ 112 w 1123"/>
                <a:gd name="T15" fmla="*/ 1572 h 1572"/>
                <a:gd name="T16" fmla="*/ 1011 w 1123"/>
                <a:gd name="T17" fmla="*/ 1572 h 1572"/>
                <a:gd name="T18" fmla="*/ 1123 w 1123"/>
                <a:gd name="T19" fmla="*/ 1460 h 1572"/>
                <a:gd name="T20" fmla="*/ 1123 w 1123"/>
                <a:gd name="T21" fmla="*/ 1460 h 1572"/>
                <a:gd name="T22" fmla="*/ 1123 w 1123"/>
                <a:gd name="T23" fmla="*/ 112 h 1572"/>
                <a:gd name="T24" fmla="*/ 1011 w 1123"/>
                <a:gd name="T25" fmla="*/ 0 h 1572"/>
                <a:gd name="T26" fmla="*/ 898 w 1123"/>
                <a:gd name="T27" fmla="*/ 1348 h 1572"/>
                <a:gd name="T28" fmla="*/ 224 w 1123"/>
                <a:gd name="T29" fmla="*/ 1348 h 1572"/>
                <a:gd name="T30" fmla="*/ 224 w 1123"/>
                <a:gd name="T31" fmla="*/ 224 h 1572"/>
                <a:gd name="T32" fmla="*/ 898 w 1123"/>
                <a:gd name="T33" fmla="*/ 224 h 1572"/>
                <a:gd name="T34" fmla="*/ 898 w 1123"/>
                <a:gd name="T35" fmla="*/ 1348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1572">
                  <a:moveTo>
                    <a:pt x="1011" y="0"/>
                  </a:moveTo>
                  <a:cubicBezTo>
                    <a:pt x="1011" y="0"/>
                    <a:pt x="1011" y="0"/>
                    <a:pt x="1011" y="0"/>
                  </a:cubicBezTo>
                  <a:cubicBezTo>
                    <a:pt x="112" y="0"/>
                    <a:pt x="112" y="0"/>
                    <a:pt x="112" y="0"/>
                  </a:cubicBezTo>
                  <a:cubicBezTo>
                    <a:pt x="50" y="0"/>
                    <a:pt x="0" y="50"/>
                    <a:pt x="0" y="112"/>
                  </a:cubicBezTo>
                  <a:cubicBezTo>
                    <a:pt x="0" y="112"/>
                    <a:pt x="0" y="112"/>
                    <a:pt x="0" y="112"/>
                  </a:cubicBezTo>
                  <a:cubicBezTo>
                    <a:pt x="0" y="1460"/>
                    <a:pt x="0" y="1460"/>
                    <a:pt x="0" y="1460"/>
                  </a:cubicBezTo>
                  <a:cubicBezTo>
                    <a:pt x="0" y="1522"/>
                    <a:pt x="50" y="1572"/>
                    <a:pt x="112" y="1572"/>
                  </a:cubicBezTo>
                  <a:cubicBezTo>
                    <a:pt x="112" y="1572"/>
                    <a:pt x="112" y="1572"/>
                    <a:pt x="112" y="1572"/>
                  </a:cubicBezTo>
                  <a:cubicBezTo>
                    <a:pt x="1011" y="1572"/>
                    <a:pt x="1011" y="1572"/>
                    <a:pt x="1011" y="1572"/>
                  </a:cubicBezTo>
                  <a:cubicBezTo>
                    <a:pt x="1073" y="1572"/>
                    <a:pt x="1123" y="1522"/>
                    <a:pt x="1123" y="1460"/>
                  </a:cubicBezTo>
                  <a:cubicBezTo>
                    <a:pt x="1123" y="1460"/>
                    <a:pt x="1123" y="1460"/>
                    <a:pt x="1123" y="1460"/>
                  </a:cubicBezTo>
                  <a:cubicBezTo>
                    <a:pt x="1123" y="112"/>
                    <a:pt x="1123" y="112"/>
                    <a:pt x="1123" y="112"/>
                  </a:cubicBezTo>
                  <a:cubicBezTo>
                    <a:pt x="1123" y="50"/>
                    <a:pt x="1073" y="0"/>
                    <a:pt x="1011" y="0"/>
                  </a:cubicBezTo>
                  <a:close/>
                  <a:moveTo>
                    <a:pt x="898" y="1348"/>
                  </a:moveTo>
                  <a:cubicBezTo>
                    <a:pt x="224" y="1348"/>
                    <a:pt x="224" y="1348"/>
                    <a:pt x="224" y="1348"/>
                  </a:cubicBezTo>
                  <a:cubicBezTo>
                    <a:pt x="224" y="224"/>
                    <a:pt x="224" y="224"/>
                    <a:pt x="224" y="224"/>
                  </a:cubicBezTo>
                  <a:cubicBezTo>
                    <a:pt x="898" y="224"/>
                    <a:pt x="898" y="224"/>
                    <a:pt x="898" y="224"/>
                  </a:cubicBezTo>
                  <a:lnTo>
                    <a:pt x="898" y="13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4">
              <a:extLst>
                <a:ext uri="{FF2B5EF4-FFF2-40B4-BE49-F238E27FC236}">
                  <a16:creationId xmlns:a16="http://schemas.microsoft.com/office/drawing/2014/main" id="{ABC796B7-5579-44E6-BD6D-71B901B64A41}"/>
                </a:ext>
              </a:extLst>
            </p:cNvPr>
            <p:cNvSpPr>
              <a:spLocks noEditPoints="1"/>
            </p:cNvSpPr>
            <p:nvPr/>
          </p:nvSpPr>
          <p:spPr bwMode="auto">
            <a:xfrm>
              <a:off x="4004680" y="3397250"/>
              <a:ext cx="3463924" cy="2019300"/>
            </a:xfrm>
            <a:custGeom>
              <a:avLst/>
              <a:gdLst>
                <a:gd name="T0" fmla="*/ 6712 w 6753"/>
                <a:gd name="T1" fmla="*/ 2463 h 3932"/>
                <a:gd name="T2" fmla="*/ 6688 w 6753"/>
                <a:gd name="T3" fmla="*/ 2442 h 3932"/>
                <a:gd name="T4" fmla="*/ 6238 w 6753"/>
                <a:gd name="T5" fmla="*/ 2153 h 3932"/>
                <a:gd name="T6" fmla="*/ 6083 w 6753"/>
                <a:gd name="T7" fmla="*/ 2187 h 3932"/>
                <a:gd name="T8" fmla="*/ 6065 w 6753"/>
                <a:gd name="T9" fmla="*/ 2247 h 3932"/>
                <a:gd name="T10" fmla="*/ 6065 w 6753"/>
                <a:gd name="T11" fmla="*/ 2472 h 3932"/>
                <a:gd name="T12" fmla="*/ 5676 w 6753"/>
                <a:gd name="T13" fmla="*/ 2472 h 3932"/>
                <a:gd name="T14" fmla="*/ 4811 w 6753"/>
                <a:gd name="T15" fmla="*/ 1174 h 3932"/>
                <a:gd name="T16" fmla="*/ 4648 w 6753"/>
                <a:gd name="T17" fmla="*/ 1150 h 3932"/>
                <a:gd name="T18" fmla="*/ 4624 w 6753"/>
                <a:gd name="T19" fmla="*/ 1174 h 3932"/>
                <a:gd name="T20" fmla="*/ 3391 w 6753"/>
                <a:gd name="T21" fmla="*/ 3023 h 3932"/>
                <a:gd name="T22" fmla="*/ 2125 w 6753"/>
                <a:gd name="T23" fmla="*/ 69 h 3932"/>
                <a:gd name="T24" fmla="*/ 2020 w 6753"/>
                <a:gd name="T25" fmla="*/ 1 h 3932"/>
                <a:gd name="T26" fmla="*/ 1917 w 6753"/>
                <a:gd name="T27" fmla="*/ 72 h 3932"/>
                <a:gd name="T28" fmla="*/ 485 w 6753"/>
                <a:gd name="T29" fmla="*/ 3708 h 3932"/>
                <a:gd name="T30" fmla="*/ 0 w 6753"/>
                <a:gd name="T31" fmla="*/ 3708 h 3932"/>
                <a:gd name="T32" fmla="*/ 0 w 6753"/>
                <a:gd name="T33" fmla="*/ 3932 h 3932"/>
                <a:gd name="T34" fmla="*/ 562 w 6753"/>
                <a:gd name="T35" fmla="*/ 3932 h 3932"/>
                <a:gd name="T36" fmla="*/ 666 w 6753"/>
                <a:gd name="T37" fmla="*/ 3861 h 3932"/>
                <a:gd name="T38" fmla="*/ 2026 w 6753"/>
                <a:gd name="T39" fmla="*/ 409 h 3932"/>
                <a:gd name="T40" fmla="*/ 3266 w 6753"/>
                <a:gd name="T41" fmla="*/ 3302 h 3932"/>
                <a:gd name="T42" fmla="*/ 3414 w 6753"/>
                <a:gd name="T43" fmla="*/ 3362 h 3932"/>
                <a:gd name="T44" fmla="*/ 3463 w 6753"/>
                <a:gd name="T45" fmla="*/ 3321 h 3932"/>
                <a:gd name="T46" fmla="*/ 4717 w 6753"/>
                <a:gd name="T47" fmla="*/ 1439 h 3932"/>
                <a:gd name="T48" fmla="*/ 5523 w 6753"/>
                <a:gd name="T49" fmla="*/ 2647 h 3932"/>
                <a:gd name="T50" fmla="*/ 5616 w 6753"/>
                <a:gd name="T51" fmla="*/ 2697 h 3932"/>
                <a:gd name="T52" fmla="*/ 6065 w 6753"/>
                <a:gd name="T53" fmla="*/ 2697 h 3932"/>
                <a:gd name="T54" fmla="*/ 6065 w 6753"/>
                <a:gd name="T55" fmla="*/ 2921 h 3932"/>
                <a:gd name="T56" fmla="*/ 6178 w 6753"/>
                <a:gd name="T57" fmla="*/ 3034 h 3932"/>
                <a:gd name="T58" fmla="*/ 6251 w 6753"/>
                <a:gd name="T59" fmla="*/ 3007 h 3932"/>
                <a:gd name="T60" fmla="*/ 6700 w 6753"/>
                <a:gd name="T61" fmla="*/ 2621 h 3932"/>
                <a:gd name="T62" fmla="*/ 6712 w 6753"/>
                <a:gd name="T63" fmla="*/ 2463 h 3932"/>
                <a:gd name="T64" fmla="*/ 6290 w 6753"/>
                <a:gd name="T65" fmla="*/ 2677 h 3932"/>
                <a:gd name="T66" fmla="*/ 6290 w 6753"/>
                <a:gd name="T67" fmla="*/ 2453 h 3932"/>
                <a:gd name="T68" fmla="*/ 6439 w 6753"/>
                <a:gd name="T69" fmla="*/ 2549 h 3932"/>
                <a:gd name="T70" fmla="*/ 6290 w 6753"/>
                <a:gd name="T71" fmla="*/ 2677 h 3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53" h="3932">
                  <a:moveTo>
                    <a:pt x="6712" y="2463"/>
                  </a:moveTo>
                  <a:cubicBezTo>
                    <a:pt x="6705" y="2455"/>
                    <a:pt x="6697" y="2448"/>
                    <a:pt x="6688" y="2442"/>
                  </a:cubicBezTo>
                  <a:cubicBezTo>
                    <a:pt x="6238" y="2153"/>
                    <a:pt x="6238" y="2153"/>
                    <a:pt x="6238" y="2153"/>
                  </a:cubicBezTo>
                  <a:cubicBezTo>
                    <a:pt x="6186" y="2119"/>
                    <a:pt x="6117" y="2134"/>
                    <a:pt x="6083" y="2187"/>
                  </a:cubicBezTo>
                  <a:cubicBezTo>
                    <a:pt x="6071" y="2205"/>
                    <a:pt x="6065" y="2226"/>
                    <a:pt x="6065" y="2247"/>
                  </a:cubicBezTo>
                  <a:cubicBezTo>
                    <a:pt x="6065" y="2472"/>
                    <a:pt x="6065" y="2472"/>
                    <a:pt x="6065" y="2472"/>
                  </a:cubicBezTo>
                  <a:cubicBezTo>
                    <a:pt x="5676" y="2472"/>
                    <a:pt x="5676" y="2472"/>
                    <a:pt x="5676" y="2472"/>
                  </a:cubicBezTo>
                  <a:cubicBezTo>
                    <a:pt x="4811" y="1174"/>
                    <a:pt x="4811" y="1174"/>
                    <a:pt x="4811" y="1174"/>
                  </a:cubicBezTo>
                  <a:cubicBezTo>
                    <a:pt x="4772" y="1123"/>
                    <a:pt x="4699" y="1112"/>
                    <a:pt x="4648" y="1150"/>
                  </a:cubicBezTo>
                  <a:cubicBezTo>
                    <a:pt x="4639" y="1157"/>
                    <a:pt x="4631" y="1165"/>
                    <a:pt x="4624" y="1174"/>
                  </a:cubicBezTo>
                  <a:cubicBezTo>
                    <a:pt x="3391" y="3023"/>
                    <a:pt x="3391" y="3023"/>
                    <a:pt x="3391" y="3023"/>
                  </a:cubicBezTo>
                  <a:cubicBezTo>
                    <a:pt x="2125" y="69"/>
                    <a:pt x="2125" y="69"/>
                    <a:pt x="2125" y="69"/>
                  </a:cubicBezTo>
                  <a:cubicBezTo>
                    <a:pt x="2107" y="27"/>
                    <a:pt x="2066" y="0"/>
                    <a:pt x="2020" y="1"/>
                  </a:cubicBezTo>
                  <a:cubicBezTo>
                    <a:pt x="1975" y="2"/>
                    <a:pt x="1934" y="30"/>
                    <a:pt x="1917" y="72"/>
                  </a:cubicBezTo>
                  <a:cubicBezTo>
                    <a:pt x="485" y="3708"/>
                    <a:pt x="485" y="3708"/>
                    <a:pt x="485" y="3708"/>
                  </a:cubicBezTo>
                  <a:cubicBezTo>
                    <a:pt x="0" y="3708"/>
                    <a:pt x="0" y="3708"/>
                    <a:pt x="0" y="3708"/>
                  </a:cubicBezTo>
                  <a:cubicBezTo>
                    <a:pt x="0" y="3932"/>
                    <a:pt x="0" y="3932"/>
                    <a:pt x="0" y="3932"/>
                  </a:cubicBezTo>
                  <a:cubicBezTo>
                    <a:pt x="562" y="3932"/>
                    <a:pt x="562" y="3932"/>
                    <a:pt x="562" y="3932"/>
                  </a:cubicBezTo>
                  <a:cubicBezTo>
                    <a:pt x="608" y="3932"/>
                    <a:pt x="649" y="3904"/>
                    <a:pt x="666" y="3861"/>
                  </a:cubicBezTo>
                  <a:cubicBezTo>
                    <a:pt x="2026" y="409"/>
                    <a:pt x="2026" y="409"/>
                    <a:pt x="2026" y="409"/>
                  </a:cubicBezTo>
                  <a:cubicBezTo>
                    <a:pt x="3266" y="3302"/>
                    <a:pt x="3266" y="3302"/>
                    <a:pt x="3266" y="3302"/>
                  </a:cubicBezTo>
                  <a:cubicBezTo>
                    <a:pt x="3291" y="3360"/>
                    <a:pt x="3357" y="3386"/>
                    <a:pt x="3414" y="3362"/>
                  </a:cubicBezTo>
                  <a:cubicBezTo>
                    <a:pt x="3434" y="3353"/>
                    <a:pt x="3451" y="3339"/>
                    <a:pt x="3463" y="3321"/>
                  </a:cubicBezTo>
                  <a:cubicBezTo>
                    <a:pt x="4717" y="1439"/>
                    <a:pt x="4717" y="1439"/>
                    <a:pt x="4717" y="1439"/>
                  </a:cubicBezTo>
                  <a:cubicBezTo>
                    <a:pt x="5523" y="2647"/>
                    <a:pt x="5523" y="2647"/>
                    <a:pt x="5523" y="2647"/>
                  </a:cubicBezTo>
                  <a:cubicBezTo>
                    <a:pt x="5543" y="2678"/>
                    <a:pt x="5578" y="2697"/>
                    <a:pt x="5616" y="2697"/>
                  </a:cubicBezTo>
                  <a:cubicBezTo>
                    <a:pt x="6065" y="2697"/>
                    <a:pt x="6065" y="2697"/>
                    <a:pt x="6065" y="2697"/>
                  </a:cubicBezTo>
                  <a:cubicBezTo>
                    <a:pt x="6065" y="2921"/>
                    <a:pt x="6065" y="2921"/>
                    <a:pt x="6065" y="2921"/>
                  </a:cubicBezTo>
                  <a:cubicBezTo>
                    <a:pt x="6065" y="2983"/>
                    <a:pt x="6116" y="3034"/>
                    <a:pt x="6178" y="3034"/>
                  </a:cubicBezTo>
                  <a:cubicBezTo>
                    <a:pt x="6204" y="3034"/>
                    <a:pt x="6230" y="3024"/>
                    <a:pt x="6251" y="3007"/>
                  </a:cubicBezTo>
                  <a:cubicBezTo>
                    <a:pt x="6700" y="2621"/>
                    <a:pt x="6700" y="2621"/>
                    <a:pt x="6700" y="2621"/>
                  </a:cubicBezTo>
                  <a:cubicBezTo>
                    <a:pt x="6747" y="2581"/>
                    <a:pt x="6753" y="2510"/>
                    <a:pt x="6712" y="2463"/>
                  </a:cubicBezTo>
                  <a:close/>
                  <a:moveTo>
                    <a:pt x="6290" y="2677"/>
                  </a:moveTo>
                  <a:cubicBezTo>
                    <a:pt x="6290" y="2453"/>
                    <a:pt x="6290" y="2453"/>
                    <a:pt x="6290" y="2453"/>
                  </a:cubicBezTo>
                  <a:cubicBezTo>
                    <a:pt x="6439" y="2549"/>
                    <a:pt x="6439" y="2549"/>
                    <a:pt x="6439" y="2549"/>
                  </a:cubicBezTo>
                  <a:lnTo>
                    <a:pt x="6290" y="267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6" name="Picture 15">
            <a:extLst>
              <a:ext uri="{FF2B5EF4-FFF2-40B4-BE49-F238E27FC236}">
                <a16:creationId xmlns:a16="http://schemas.microsoft.com/office/drawing/2014/main" id="{9CC7751E-2D69-4202-BD56-BF4C077B24CF}"/>
              </a:ext>
            </a:extLst>
          </p:cNvPr>
          <p:cNvPicPr>
            <a:picLocks noChangeAspect="1"/>
          </p:cNvPicPr>
          <p:nvPr/>
        </p:nvPicPr>
        <p:blipFill>
          <a:blip r:embed="rId6"/>
          <a:stretch>
            <a:fillRect/>
          </a:stretch>
        </p:blipFill>
        <p:spPr>
          <a:xfrm>
            <a:off x="2496955" y="283768"/>
            <a:ext cx="2834640" cy="472441"/>
          </a:xfrm>
          <a:prstGeom prst="rect">
            <a:avLst/>
          </a:prstGeom>
        </p:spPr>
      </p:pic>
      <p:sp>
        <p:nvSpPr>
          <p:cNvPr id="18" name="Subtitle 2">
            <a:extLst>
              <a:ext uri="{FF2B5EF4-FFF2-40B4-BE49-F238E27FC236}">
                <a16:creationId xmlns:a16="http://schemas.microsoft.com/office/drawing/2014/main" id="{E323E9BC-E4D2-B545-9600-E5185F1BA047}"/>
              </a:ext>
            </a:extLst>
          </p:cNvPr>
          <p:cNvSpPr txBox="1">
            <a:spLocks/>
          </p:cNvSpPr>
          <p:nvPr/>
        </p:nvSpPr>
        <p:spPr>
          <a:xfrm>
            <a:off x="464253" y="5397601"/>
            <a:ext cx="6900038" cy="8749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chemeClr val="tx1"/>
                </a:solidFill>
              </a:rPr>
              <a:t>American University OLLI</a:t>
            </a:r>
          </a:p>
        </p:txBody>
      </p:sp>
    </p:spTree>
    <p:extLst>
      <p:ext uri="{BB962C8B-B14F-4D97-AF65-F5344CB8AC3E}">
        <p14:creationId xmlns:p14="http://schemas.microsoft.com/office/powerpoint/2010/main" val="53268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Pro</a:t>
            </a:r>
            <a:r>
              <a:rPr lang="en-US" dirty="0"/>
              <a:t>jected Effects Vary Across the U.S. but Are Estimated at 1.2% of GDP per 1C Increase</a:t>
            </a:r>
          </a:p>
        </p:txBody>
      </p:sp>
      <p:pic>
        <p:nvPicPr>
          <p:cNvPr id="5" name="Picture 4"/>
          <p:cNvPicPr>
            <a:picLocks noChangeAspect="1"/>
          </p:cNvPicPr>
          <p:nvPr/>
        </p:nvPicPr>
        <p:blipFill>
          <a:blip r:embed="rId3"/>
          <a:stretch>
            <a:fillRect/>
          </a:stretch>
        </p:blipFill>
        <p:spPr>
          <a:xfrm>
            <a:off x="272105" y="1884330"/>
            <a:ext cx="6325582" cy="3987082"/>
          </a:xfrm>
          <a:prstGeom prst="rect">
            <a:avLst/>
          </a:prstGeom>
        </p:spPr>
      </p:pic>
      <p:grpSp>
        <p:nvGrpSpPr>
          <p:cNvPr id="8" name="Group 7">
            <a:extLst>
              <a:ext uri="{FF2B5EF4-FFF2-40B4-BE49-F238E27FC236}">
                <a16:creationId xmlns:a16="http://schemas.microsoft.com/office/drawing/2014/main" id="{3822CE4E-48BA-446B-8870-5E9E2794BEF3}"/>
              </a:ext>
            </a:extLst>
          </p:cNvPr>
          <p:cNvGrpSpPr>
            <a:grpSpLocks/>
          </p:cNvGrpSpPr>
          <p:nvPr/>
        </p:nvGrpSpPr>
        <p:grpSpPr>
          <a:xfrm>
            <a:off x="6745007" y="1884330"/>
            <a:ext cx="5136303" cy="4178292"/>
            <a:chOff x="6825219" y="2418349"/>
            <a:chExt cx="4119376" cy="2954046"/>
          </a:xfrm>
        </p:grpSpPr>
        <p:pic>
          <p:nvPicPr>
            <p:cNvPr id="6" name="Picture 5"/>
            <p:cNvPicPr>
              <a:picLocks noChangeAspect="1"/>
            </p:cNvPicPr>
            <p:nvPr/>
          </p:nvPicPr>
          <p:blipFill>
            <a:blip r:embed="rId4"/>
            <a:stretch>
              <a:fillRect/>
            </a:stretch>
          </p:blipFill>
          <p:spPr>
            <a:xfrm>
              <a:off x="6825220" y="2418349"/>
              <a:ext cx="4119375" cy="1452978"/>
            </a:xfrm>
            <a:prstGeom prst="rect">
              <a:avLst/>
            </a:prstGeom>
          </p:spPr>
        </p:pic>
        <p:pic>
          <p:nvPicPr>
            <p:cNvPr id="7" name="Picture 6"/>
            <p:cNvPicPr>
              <a:picLocks noChangeAspect="1"/>
            </p:cNvPicPr>
            <p:nvPr/>
          </p:nvPicPr>
          <p:blipFill>
            <a:blip r:embed="rId5"/>
            <a:stretch>
              <a:fillRect/>
            </a:stretch>
          </p:blipFill>
          <p:spPr>
            <a:xfrm>
              <a:off x="6825219" y="3855285"/>
              <a:ext cx="4119375" cy="1517110"/>
            </a:xfrm>
            <a:prstGeom prst="rect">
              <a:avLst/>
            </a:prstGeom>
          </p:spPr>
        </p:pic>
      </p:grpSp>
    </p:spTree>
    <p:extLst>
      <p:ext uri="{BB962C8B-B14F-4D97-AF65-F5344CB8AC3E}">
        <p14:creationId xmlns:p14="http://schemas.microsoft.com/office/powerpoint/2010/main" val="98724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2AA7-61D9-46AD-8748-8D1A260775FE}"/>
              </a:ext>
            </a:extLst>
          </p:cNvPr>
          <p:cNvSpPr>
            <a:spLocks noGrp="1"/>
          </p:cNvSpPr>
          <p:nvPr>
            <p:ph type="title"/>
          </p:nvPr>
        </p:nvSpPr>
        <p:spPr/>
        <p:txBody>
          <a:bodyPr/>
          <a:lstStyle/>
          <a:p>
            <a:r>
              <a:rPr lang="en-US" dirty="0"/>
              <a:t> </a:t>
            </a:r>
            <a:r>
              <a:rPr lang="en-US" dirty="0">
                <a:solidFill>
                  <a:schemeClr val="bg1"/>
                </a:solidFill>
              </a:rPr>
              <a:t>Po</a:t>
            </a:r>
            <a:r>
              <a:rPr lang="en-US" dirty="0"/>
              <a:t>ll</a:t>
            </a:r>
          </a:p>
        </p:txBody>
      </p:sp>
      <p:sp>
        <p:nvSpPr>
          <p:cNvPr id="3" name="Content Placeholder 2">
            <a:extLst>
              <a:ext uri="{FF2B5EF4-FFF2-40B4-BE49-F238E27FC236}">
                <a16:creationId xmlns:a16="http://schemas.microsoft.com/office/drawing/2014/main" id="{ABC9E9ED-E410-4F63-ACA9-A1BF83DB6EF7}"/>
              </a:ext>
            </a:extLst>
          </p:cNvPr>
          <p:cNvSpPr>
            <a:spLocks noGrp="1"/>
          </p:cNvSpPr>
          <p:nvPr>
            <p:ph idx="1"/>
          </p:nvPr>
        </p:nvSpPr>
        <p:spPr/>
        <p:txBody>
          <a:bodyPr/>
          <a:lstStyle/>
          <a:p>
            <a:pPr marL="0" indent="0">
              <a:buNone/>
            </a:pPr>
            <a:r>
              <a:rPr lang="en-US" dirty="0"/>
              <a:t>How important is cooperation with other countries in when dealing with climate change?</a:t>
            </a:r>
          </a:p>
          <a:p>
            <a:r>
              <a:rPr lang="en-US" dirty="0"/>
              <a:t>Very important</a:t>
            </a:r>
          </a:p>
          <a:p>
            <a:r>
              <a:rPr lang="en-US" dirty="0"/>
              <a:t>Somewhat important</a:t>
            </a:r>
          </a:p>
          <a:p>
            <a:r>
              <a:rPr lang="en-US" dirty="0"/>
              <a:t>Not important</a:t>
            </a:r>
          </a:p>
        </p:txBody>
      </p:sp>
      <p:sp>
        <p:nvSpPr>
          <p:cNvPr id="4" name="Slide Number Placeholder 3">
            <a:extLst>
              <a:ext uri="{FF2B5EF4-FFF2-40B4-BE49-F238E27FC236}">
                <a16:creationId xmlns:a16="http://schemas.microsoft.com/office/drawing/2014/main" id="{4BF3BC4B-F682-41EB-A858-0C632815AA8C}"/>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60825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Pol</a:t>
            </a:r>
            <a:r>
              <a:rPr lang="en-US" dirty="0">
                <a:solidFill>
                  <a:schemeClr val="accent1">
                    <a:lumMod val="75000"/>
                  </a:schemeClr>
                </a:solidFill>
              </a:rPr>
              <a:t>lution</a:t>
            </a:r>
            <a:r>
              <a:rPr lang="en-US" dirty="0">
                <a:solidFill>
                  <a:schemeClr val="bg1"/>
                </a:solidFill>
              </a:rPr>
              <a:t> </a:t>
            </a:r>
            <a:r>
              <a:rPr lang="en-US" dirty="0">
                <a:solidFill>
                  <a:schemeClr val="accent1">
                    <a:lumMod val="75000"/>
                  </a:schemeClr>
                </a:solidFill>
              </a:rPr>
              <a:t>is an externality</a:t>
            </a:r>
          </a:p>
        </p:txBody>
      </p:sp>
      <p:pic>
        <p:nvPicPr>
          <p:cNvPr id="6" name="Picture 5">
            <a:extLst>
              <a:ext uri="{FF2B5EF4-FFF2-40B4-BE49-F238E27FC236}">
                <a16:creationId xmlns:a16="http://schemas.microsoft.com/office/drawing/2014/main" id="{6240F12F-47C3-4E1A-8FA1-F5E0B0A35175}"/>
              </a:ext>
            </a:extLst>
          </p:cNvPr>
          <p:cNvPicPr>
            <a:picLocks noChangeAspect="1"/>
          </p:cNvPicPr>
          <p:nvPr/>
        </p:nvPicPr>
        <p:blipFill>
          <a:blip r:embed="rId2"/>
          <a:stretch>
            <a:fillRect/>
          </a:stretch>
        </p:blipFill>
        <p:spPr>
          <a:xfrm>
            <a:off x="6066194" y="1989223"/>
            <a:ext cx="5865122" cy="2921855"/>
          </a:xfrm>
          <a:prstGeom prst="rect">
            <a:avLst/>
          </a:prstGeom>
        </p:spPr>
      </p:pic>
      <p:sp>
        <p:nvSpPr>
          <p:cNvPr id="3" name="Content Placeholder 2"/>
          <p:cNvSpPr>
            <a:spLocks noGrp="1"/>
          </p:cNvSpPr>
          <p:nvPr>
            <p:ph idx="1"/>
          </p:nvPr>
        </p:nvSpPr>
        <p:spPr>
          <a:xfrm>
            <a:off x="822158" y="1353372"/>
            <a:ext cx="6027821" cy="5227782"/>
          </a:xfrm>
        </p:spPr>
        <p:txBody>
          <a:bodyPr>
            <a:noAutofit/>
          </a:bodyPr>
          <a:lstStyle/>
          <a:p>
            <a:r>
              <a:rPr lang="en-US" sz="2300" dirty="0"/>
              <a:t>Human activity creates pollution.</a:t>
            </a:r>
          </a:p>
          <a:p>
            <a:pPr lvl="1"/>
            <a:r>
              <a:rPr lang="en-US" sz="1900" dirty="0"/>
              <a:t>The goal is not zero pollution but society’s best balance between pollution and human benefits.</a:t>
            </a:r>
            <a:endParaRPr lang="en-US" sz="2300" dirty="0"/>
          </a:p>
          <a:p>
            <a:r>
              <a:rPr lang="en-US" sz="2300" dirty="0"/>
              <a:t>Pollution is an EXTERNALITY: a side effect (cost or benefit) that affects someone else when something is bought or sold</a:t>
            </a:r>
          </a:p>
          <a:p>
            <a:pPr lvl="1"/>
            <a:r>
              <a:rPr lang="en-US" sz="1900" dirty="0"/>
              <a:t>The power company sells you electricity for your house, but the pollution from the power plant affects everyone, not just you.</a:t>
            </a:r>
          </a:p>
          <a:p>
            <a:pPr lvl="1"/>
            <a:r>
              <a:rPr lang="en-US" sz="1900" dirty="0">
                <a:sym typeface="Wingdings" panose="05000000000000000000" pitchFamily="2" charset="2"/>
              </a:rPr>
              <a:t>This is a </a:t>
            </a:r>
            <a:r>
              <a:rPr lang="en-US" sz="1900" b="1" i="1" dirty="0">
                <a:sym typeface="Wingdings" panose="05000000000000000000" pitchFamily="2" charset="2"/>
              </a:rPr>
              <a:t>market failure.</a:t>
            </a:r>
          </a:p>
          <a:p>
            <a:r>
              <a:rPr lang="en-US" sz="2300" dirty="0">
                <a:sym typeface="Wingdings" panose="05000000000000000000" pitchFamily="2" charset="2"/>
              </a:rPr>
              <a:t>All of the effects are not always felt by the buyers and sellers.</a:t>
            </a:r>
          </a:p>
          <a:p>
            <a:pPr lvl="1"/>
            <a:r>
              <a:rPr lang="en-US" sz="1900" dirty="0">
                <a:sym typeface="Wingdings" panose="05000000000000000000" pitchFamily="2" charset="2"/>
              </a:rPr>
              <a:t>The price of electricity does not reflect all of the costs, leading to too much pollution</a:t>
            </a:r>
          </a:p>
          <a:p>
            <a:pPr lvl="1"/>
            <a:r>
              <a:rPr lang="en-US" sz="1900" dirty="0">
                <a:sym typeface="Wingdings" panose="05000000000000000000" pitchFamily="2" charset="2"/>
              </a:rPr>
              <a:t>Electricity is too cheap. The balance is wrong.</a:t>
            </a:r>
          </a:p>
          <a:p>
            <a:endParaRPr lang="en-US" sz="2300" dirty="0"/>
          </a:p>
        </p:txBody>
      </p:sp>
    </p:spTree>
    <p:extLst>
      <p:ext uri="{BB962C8B-B14F-4D97-AF65-F5344CB8AC3E}">
        <p14:creationId xmlns:p14="http://schemas.microsoft.com/office/powerpoint/2010/main" val="26730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Soc</a:t>
            </a:r>
            <a:r>
              <a:rPr lang="en-US" dirty="0"/>
              <a:t>ial Cost of Carbon</a:t>
            </a:r>
          </a:p>
        </p:txBody>
      </p:sp>
      <p:sp>
        <p:nvSpPr>
          <p:cNvPr id="3" name="Content Placeholder 2"/>
          <p:cNvSpPr>
            <a:spLocks noGrp="1"/>
          </p:cNvSpPr>
          <p:nvPr>
            <p:ph idx="1"/>
          </p:nvPr>
        </p:nvSpPr>
        <p:spPr>
          <a:xfrm>
            <a:off x="838200" y="1346142"/>
            <a:ext cx="6184900" cy="4351338"/>
          </a:xfrm>
        </p:spPr>
        <p:txBody>
          <a:bodyPr>
            <a:normAutofit lnSpcReduction="10000"/>
          </a:bodyPr>
          <a:lstStyle/>
          <a:p>
            <a:pPr>
              <a:spcAft>
                <a:spcPts val="1000"/>
              </a:spcAft>
            </a:pPr>
            <a:r>
              <a:rPr lang="en-US" dirty="0"/>
              <a:t>Cost above price paid.</a:t>
            </a:r>
          </a:p>
          <a:p>
            <a:pPr>
              <a:spcAft>
                <a:spcPts val="1000"/>
              </a:spcAft>
            </a:pPr>
            <a:r>
              <a:rPr lang="en-US" dirty="0"/>
              <a:t>The expected cost of damages from each unit of greenhouse gas emissions.</a:t>
            </a:r>
          </a:p>
          <a:p>
            <a:pPr>
              <a:spcAft>
                <a:spcPts val="1000"/>
              </a:spcAft>
            </a:pPr>
            <a:r>
              <a:rPr lang="en-US" dirty="0"/>
              <a:t>Current EPA estimate: ~$40 per metric ton of CO</a:t>
            </a:r>
            <a:r>
              <a:rPr lang="en-US" baseline="-25000" dirty="0"/>
              <a:t>2</a:t>
            </a:r>
            <a:r>
              <a:rPr lang="en-US" dirty="0"/>
              <a:t>.</a:t>
            </a:r>
          </a:p>
          <a:p>
            <a:pPr lvl="1">
              <a:spcAft>
                <a:spcPts val="1000"/>
              </a:spcAft>
            </a:pPr>
            <a:r>
              <a:rPr lang="en-US" dirty="0"/>
              <a:t>About $123/car per year.</a:t>
            </a:r>
          </a:p>
          <a:p>
            <a:pPr lvl="1">
              <a:spcAft>
                <a:spcPts val="1000"/>
              </a:spcAft>
            </a:pPr>
            <a:r>
              <a:rPr lang="en-US" dirty="0"/>
              <a:t>$26 Billion for all vehicles in the US.</a:t>
            </a:r>
          </a:p>
          <a:p>
            <a:r>
              <a:rPr lang="en-US" dirty="0"/>
              <a:t>Social cost of carbon will increase over time.</a:t>
            </a:r>
          </a:p>
        </p:txBody>
      </p:sp>
      <p:pic>
        <p:nvPicPr>
          <p:cNvPr id="5" name="Picture 4">
            <a:extLst>
              <a:ext uri="{FF2B5EF4-FFF2-40B4-BE49-F238E27FC236}">
                <a16:creationId xmlns:a16="http://schemas.microsoft.com/office/drawing/2014/main" id="{67DC026E-61EC-4A7F-9DA1-FFC289193F1E}"/>
              </a:ext>
            </a:extLst>
          </p:cNvPr>
          <p:cNvPicPr>
            <a:picLocks noChangeAspect="1"/>
          </p:cNvPicPr>
          <p:nvPr/>
        </p:nvPicPr>
        <p:blipFill>
          <a:blip r:embed="rId3"/>
          <a:stretch>
            <a:fillRect/>
          </a:stretch>
        </p:blipFill>
        <p:spPr>
          <a:xfrm>
            <a:off x="7023100" y="1905000"/>
            <a:ext cx="43307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714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Economics of Responding to Climate Change</a:t>
            </a:r>
          </a:p>
        </p:txBody>
      </p:sp>
    </p:spTree>
    <p:extLst>
      <p:ext uri="{BB962C8B-B14F-4D97-AF65-F5344CB8AC3E}">
        <p14:creationId xmlns:p14="http://schemas.microsoft.com/office/powerpoint/2010/main" val="88649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30D7-77CD-E841-B140-0D37228ABC4B}"/>
              </a:ext>
            </a:extLst>
          </p:cNvPr>
          <p:cNvSpPr>
            <a:spLocks noGrp="1"/>
          </p:cNvSpPr>
          <p:nvPr>
            <p:ph type="title"/>
          </p:nvPr>
        </p:nvSpPr>
        <p:spPr/>
        <p:txBody>
          <a:bodyPr>
            <a:normAutofit fontScale="90000"/>
          </a:bodyPr>
          <a:lstStyle/>
          <a:p>
            <a:r>
              <a:rPr lang="en-US" dirty="0">
                <a:solidFill>
                  <a:schemeClr val="bg1"/>
                </a:solidFill>
              </a:rPr>
              <a:t> Ho</a:t>
            </a:r>
            <a:r>
              <a:rPr lang="en-US" dirty="0"/>
              <a:t>w Economists Decide How Much to Fight </a:t>
            </a:r>
            <a:br>
              <a:rPr lang="en-US" dirty="0"/>
            </a:br>
            <a:r>
              <a:rPr lang="en-US" dirty="0"/>
              <a:t>Climate Change</a:t>
            </a:r>
          </a:p>
        </p:txBody>
      </p:sp>
      <p:sp>
        <p:nvSpPr>
          <p:cNvPr id="3" name="Content Placeholder 2">
            <a:extLst>
              <a:ext uri="{FF2B5EF4-FFF2-40B4-BE49-F238E27FC236}">
                <a16:creationId xmlns:a16="http://schemas.microsoft.com/office/drawing/2014/main" id="{C6E62CC4-E270-3C4A-948E-4CD48D957044}"/>
              </a:ext>
            </a:extLst>
          </p:cNvPr>
          <p:cNvSpPr>
            <a:spLocks noGrp="1"/>
          </p:cNvSpPr>
          <p:nvPr>
            <p:ph idx="1"/>
          </p:nvPr>
        </p:nvSpPr>
        <p:spPr>
          <a:xfrm>
            <a:off x="838200" y="2101082"/>
            <a:ext cx="6396789" cy="946919"/>
          </a:xfrm>
        </p:spPr>
        <p:txBody>
          <a:bodyPr/>
          <a:lstStyle/>
          <a:p>
            <a:r>
              <a:rPr lang="en-US" dirty="0"/>
              <a:t>Cost Benefit Analysis</a:t>
            </a:r>
          </a:p>
        </p:txBody>
      </p:sp>
      <p:pic>
        <p:nvPicPr>
          <p:cNvPr id="10" name="Picture 9">
            <a:extLst>
              <a:ext uri="{FF2B5EF4-FFF2-40B4-BE49-F238E27FC236}">
                <a16:creationId xmlns:a16="http://schemas.microsoft.com/office/drawing/2014/main" id="{D84C5734-1366-4356-81D6-B5211BCD9C76}"/>
              </a:ext>
            </a:extLst>
          </p:cNvPr>
          <p:cNvPicPr>
            <a:picLocks noChangeAspect="1"/>
          </p:cNvPicPr>
          <p:nvPr/>
        </p:nvPicPr>
        <p:blipFill>
          <a:blip r:embed="rId3"/>
          <a:stretch>
            <a:fillRect/>
          </a:stretch>
        </p:blipFill>
        <p:spPr>
          <a:xfrm>
            <a:off x="4472990" y="878788"/>
            <a:ext cx="6668455" cy="5083100"/>
          </a:xfrm>
          <a:prstGeom prst="rect">
            <a:avLst/>
          </a:prstGeom>
        </p:spPr>
      </p:pic>
      <p:sp>
        <p:nvSpPr>
          <p:cNvPr id="8" name="TextBox 7">
            <a:extLst>
              <a:ext uri="{FF2B5EF4-FFF2-40B4-BE49-F238E27FC236}">
                <a16:creationId xmlns:a16="http://schemas.microsoft.com/office/drawing/2014/main" id="{A466197C-CEC5-4C84-A597-72F941587593}"/>
              </a:ext>
            </a:extLst>
          </p:cNvPr>
          <p:cNvSpPr txBox="1"/>
          <p:nvPr/>
        </p:nvSpPr>
        <p:spPr>
          <a:xfrm>
            <a:off x="4745516" y="2836719"/>
            <a:ext cx="2357304" cy="1107996"/>
          </a:xfrm>
          <a:prstGeom prst="rect">
            <a:avLst/>
          </a:prstGeom>
          <a:noFill/>
        </p:spPr>
        <p:txBody>
          <a:bodyPr wrap="square" rtlCol="0">
            <a:spAutoFit/>
          </a:bodyPr>
          <a:lstStyle/>
          <a:p>
            <a:pPr algn="ctr"/>
            <a:r>
              <a:rPr lang="en-US" sz="2200" b="1" dirty="0"/>
              <a:t>Expected costs of reducing emissions </a:t>
            </a:r>
            <a:endParaRPr lang="en-GB" sz="2200" b="1" dirty="0"/>
          </a:p>
        </p:txBody>
      </p:sp>
      <p:sp>
        <p:nvSpPr>
          <p:cNvPr id="9" name="TextBox 8">
            <a:extLst>
              <a:ext uri="{FF2B5EF4-FFF2-40B4-BE49-F238E27FC236}">
                <a16:creationId xmlns:a16="http://schemas.microsoft.com/office/drawing/2014/main" id="{A119E848-526D-41B3-A776-71ACF7D1B1F5}"/>
              </a:ext>
            </a:extLst>
          </p:cNvPr>
          <p:cNvSpPr txBox="1"/>
          <p:nvPr/>
        </p:nvSpPr>
        <p:spPr>
          <a:xfrm>
            <a:off x="8512475" y="3425177"/>
            <a:ext cx="2357304" cy="1107996"/>
          </a:xfrm>
          <a:prstGeom prst="rect">
            <a:avLst/>
          </a:prstGeom>
          <a:noFill/>
        </p:spPr>
        <p:txBody>
          <a:bodyPr wrap="square" rtlCol="0">
            <a:spAutoFit/>
          </a:bodyPr>
          <a:lstStyle/>
          <a:p>
            <a:pPr algn="ctr"/>
            <a:r>
              <a:rPr lang="en-US" sz="2200" b="1" dirty="0"/>
              <a:t>Expected damages from allowing climate change</a:t>
            </a:r>
          </a:p>
        </p:txBody>
      </p:sp>
      <p:sp>
        <p:nvSpPr>
          <p:cNvPr id="11" name="Content Placeholder 2">
            <a:extLst>
              <a:ext uri="{FF2B5EF4-FFF2-40B4-BE49-F238E27FC236}">
                <a16:creationId xmlns:a16="http://schemas.microsoft.com/office/drawing/2014/main" id="{23A6A63B-6CB9-9C46-B61F-48DB71442E4D}"/>
              </a:ext>
            </a:extLst>
          </p:cNvPr>
          <p:cNvSpPr txBox="1">
            <a:spLocks/>
          </p:cNvSpPr>
          <p:nvPr/>
        </p:nvSpPr>
        <p:spPr>
          <a:xfrm>
            <a:off x="838200" y="3132701"/>
            <a:ext cx="6396789" cy="946918"/>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r>
              <a:rPr lang="en-US" dirty="0"/>
              <a:t>Weigh:</a:t>
            </a:r>
          </a:p>
        </p:txBody>
      </p:sp>
    </p:spTree>
    <p:extLst>
      <p:ext uri="{BB962C8B-B14F-4D97-AF65-F5344CB8AC3E}">
        <p14:creationId xmlns:p14="http://schemas.microsoft.com/office/powerpoint/2010/main" val="24241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Cos</a:t>
            </a:r>
            <a:r>
              <a:rPr lang="en-US" dirty="0"/>
              <a:t>t-Benefit Analysis of Fighting Climate </a:t>
            </a:r>
            <a:br>
              <a:rPr lang="en-US" dirty="0"/>
            </a:br>
            <a:r>
              <a:rPr lang="en-US" dirty="0"/>
              <a:t>Change</a:t>
            </a:r>
          </a:p>
        </p:txBody>
      </p:sp>
      <p:sp>
        <p:nvSpPr>
          <p:cNvPr id="3" name="Content Placeholder 2"/>
          <p:cNvSpPr>
            <a:spLocks noGrp="1"/>
          </p:cNvSpPr>
          <p:nvPr>
            <p:ph idx="1"/>
          </p:nvPr>
        </p:nvSpPr>
        <p:spPr/>
        <p:txBody>
          <a:bodyPr/>
          <a:lstStyle/>
          <a:p>
            <a:r>
              <a:rPr lang="en-US" dirty="0"/>
              <a:t>Most economic models suggest the costs of keeping warming below 2°C are relatively small.</a:t>
            </a:r>
          </a:p>
          <a:p>
            <a:pPr lvl="1"/>
            <a:r>
              <a:rPr lang="en-US" dirty="0"/>
              <a:t>Costs amount to </a:t>
            </a:r>
            <a:r>
              <a:rPr lang="en-US" b="1" dirty="0">
                <a:solidFill>
                  <a:srgbClr val="C00000"/>
                </a:solidFill>
              </a:rPr>
              <a:t>1-4% of GDP by 2030</a:t>
            </a:r>
            <a:r>
              <a:rPr lang="en-US" dirty="0">
                <a:solidFill>
                  <a:srgbClr val="C00000"/>
                </a:solidFill>
              </a:rPr>
              <a:t>.</a:t>
            </a:r>
          </a:p>
          <a:p>
            <a:r>
              <a:rPr lang="en-US" dirty="0"/>
              <a:t>Costs of acting to keep warming below 2°C are almost certainly less than future economic damages they would avoid.</a:t>
            </a:r>
          </a:p>
          <a:p>
            <a:pPr lvl="1"/>
            <a:r>
              <a:rPr lang="en-US" dirty="0"/>
              <a:t>Damages estimated to be between: </a:t>
            </a:r>
            <a:r>
              <a:rPr lang="en-US" b="1" dirty="0">
                <a:solidFill>
                  <a:srgbClr val="C00000"/>
                </a:solidFill>
              </a:rPr>
              <a:t>7 - 20% of worldwide GDP</a:t>
            </a:r>
            <a:r>
              <a:rPr lang="en-US" dirty="0"/>
              <a:t>.</a:t>
            </a:r>
          </a:p>
          <a:p>
            <a:r>
              <a:rPr lang="en-US" dirty="0"/>
              <a:t>Caveats: </a:t>
            </a:r>
          </a:p>
          <a:p>
            <a:pPr lvl="1"/>
            <a:r>
              <a:rPr lang="en-US" dirty="0"/>
              <a:t>Putting a monetary value on priceless things</a:t>
            </a:r>
          </a:p>
          <a:p>
            <a:pPr lvl="1"/>
            <a:r>
              <a:rPr lang="en-US" dirty="0"/>
              <a:t>Inequality</a:t>
            </a:r>
          </a:p>
          <a:p>
            <a:pPr lvl="1"/>
            <a:r>
              <a:rPr lang="en-US" dirty="0"/>
              <a:t>Uncertainty and risk </a:t>
            </a:r>
          </a:p>
        </p:txBody>
      </p:sp>
    </p:spTree>
    <p:extLst>
      <p:ext uri="{BB962C8B-B14F-4D97-AF65-F5344CB8AC3E}">
        <p14:creationId xmlns:p14="http://schemas.microsoft.com/office/powerpoint/2010/main" val="25706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62271" y="933064"/>
            <a:ext cx="9149144" cy="5670515"/>
          </a:xfrm>
          <a:prstGeom prst="rect">
            <a:avLst/>
          </a:prstGeom>
        </p:spPr>
      </p:pic>
      <p:sp>
        <p:nvSpPr>
          <p:cNvPr id="5" name="Rectangle 4"/>
          <p:cNvSpPr/>
          <p:nvPr/>
        </p:nvSpPr>
        <p:spPr>
          <a:xfrm>
            <a:off x="1109709" y="563730"/>
            <a:ext cx="4584717" cy="369332"/>
          </a:xfrm>
          <a:prstGeom prst="rect">
            <a:avLst/>
          </a:prstGeom>
        </p:spPr>
        <p:txBody>
          <a:bodyPr wrap="none">
            <a:spAutoFit/>
          </a:bodyPr>
          <a:lstStyle/>
          <a:p>
            <a:r>
              <a:rPr lang="en-US" b="1" i="0" u="none" strike="noStrike" baseline="0" dirty="0">
                <a:solidFill>
                  <a:srgbClr val="CC0000"/>
                </a:solidFill>
                <a:latin typeface="Calibri" panose="020F0502020204030204" pitchFamily="34" charset="0"/>
              </a:rPr>
              <a:t>Present Value of a Future $100 Cost or Benefit</a:t>
            </a:r>
            <a:endParaRPr lang="en-US" dirty="0">
              <a:solidFill>
                <a:srgbClr val="CC0000"/>
              </a:solidFill>
              <a:latin typeface="Calibri" panose="020F0502020204030204" pitchFamily="34" charset="0"/>
            </a:endParaRPr>
          </a:p>
        </p:txBody>
      </p:sp>
      <p:pic>
        <p:nvPicPr>
          <p:cNvPr id="6" name="Picture 5">
            <a:extLst>
              <a:ext uri="{FF2B5EF4-FFF2-40B4-BE49-F238E27FC236}">
                <a16:creationId xmlns:a16="http://schemas.microsoft.com/office/drawing/2014/main" id="{B8D72E60-89FA-4571-8280-E6BB6DB1647D}"/>
              </a:ext>
            </a:extLst>
          </p:cNvPr>
          <p:cNvPicPr>
            <a:picLocks noChangeAspect="1"/>
          </p:cNvPicPr>
          <p:nvPr/>
        </p:nvPicPr>
        <p:blipFill>
          <a:blip r:embed="rId4"/>
          <a:stretch>
            <a:fillRect/>
          </a:stretch>
        </p:blipFill>
        <p:spPr>
          <a:xfrm>
            <a:off x="0" y="10824"/>
            <a:ext cx="12192000" cy="6858000"/>
          </a:xfrm>
          <a:prstGeom prst="rect">
            <a:avLst/>
          </a:prstGeom>
        </p:spPr>
      </p:pic>
      <p:grpSp>
        <p:nvGrpSpPr>
          <p:cNvPr id="12" name="Group 11">
            <a:extLst>
              <a:ext uri="{FF2B5EF4-FFF2-40B4-BE49-F238E27FC236}">
                <a16:creationId xmlns:a16="http://schemas.microsoft.com/office/drawing/2014/main" id="{E6A9EA36-33FC-4C09-A76D-DBD404B6A16C}"/>
              </a:ext>
            </a:extLst>
          </p:cNvPr>
          <p:cNvGrpSpPr/>
          <p:nvPr/>
        </p:nvGrpSpPr>
        <p:grpSpPr>
          <a:xfrm>
            <a:off x="1258445" y="4172462"/>
            <a:ext cx="9169542" cy="2575081"/>
            <a:chOff x="1258445" y="2038859"/>
            <a:chExt cx="9169542" cy="2575081"/>
          </a:xfrm>
        </p:grpSpPr>
        <p:sp>
          <p:nvSpPr>
            <p:cNvPr id="9" name="TextBox 8">
              <a:extLst>
                <a:ext uri="{FF2B5EF4-FFF2-40B4-BE49-F238E27FC236}">
                  <a16:creationId xmlns:a16="http://schemas.microsoft.com/office/drawing/2014/main" id="{9FC07B61-D39E-4E06-8B98-C45A786C1866}"/>
                </a:ext>
              </a:extLst>
            </p:cNvPr>
            <p:cNvSpPr txBox="1">
              <a:spLocks/>
            </p:cNvSpPr>
            <p:nvPr/>
          </p:nvSpPr>
          <p:spPr>
            <a:xfrm>
              <a:off x="1764012" y="2244060"/>
              <a:ext cx="8663975" cy="2369880"/>
            </a:xfrm>
            <a:prstGeom prst="rect">
              <a:avLst/>
            </a:prstGeom>
            <a:noFill/>
          </p:spPr>
          <p:txBody>
            <a:bodyPr wrap="none" rtlCol="0">
              <a:spAutoFit/>
            </a:bodyPr>
            <a:lstStyle/>
            <a:p>
              <a:pPr algn="ctr"/>
              <a:r>
                <a:rPr lang="en-GB" sz="5400" b="1" dirty="0">
                  <a:solidFill>
                    <a:schemeClr val="bg1"/>
                  </a:solidFill>
                </a:rPr>
                <a:t>It is better to be roughly right</a:t>
              </a:r>
            </a:p>
            <a:p>
              <a:pPr algn="ctr"/>
              <a:r>
                <a:rPr lang="en-GB" sz="5400" b="1" dirty="0">
                  <a:solidFill>
                    <a:schemeClr val="bg1"/>
                  </a:solidFill>
                </a:rPr>
                <a:t>than precisely wrong.</a:t>
              </a:r>
            </a:p>
            <a:p>
              <a:pPr algn="ctr"/>
              <a:r>
                <a:rPr lang="en-GB" sz="4000" dirty="0">
                  <a:solidFill>
                    <a:schemeClr val="bg1"/>
                  </a:solidFill>
                </a:rPr>
                <a:t>- John Maynard Keynes</a:t>
              </a:r>
            </a:p>
          </p:txBody>
        </p:sp>
        <p:sp>
          <p:nvSpPr>
            <p:cNvPr id="10" name="Rectangle 9">
              <a:extLst>
                <a:ext uri="{FF2B5EF4-FFF2-40B4-BE49-F238E27FC236}">
                  <a16:creationId xmlns:a16="http://schemas.microsoft.com/office/drawing/2014/main" id="{C927AFA3-313F-4A08-9D4D-8F67DB582215}"/>
                </a:ext>
              </a:extLst>
            </p:cNvPr>
            <p:cNvSpPr/>
            <p:nvPr/>
          </p:nvSpPr>
          <p:spPr>
            <a:xfrm>
              <a:off x="1258445" y="2038859"/>
              <a:ext cx="827029" cy="1323439"/>
            </a:xfrm>
            <a:prstGeom prst="rect">
              <a:avLst/>
            </a:prstGeom>
          </p:spPr>
          <p:txBody>
            <a:bodyPr wrap="square">
              <a:spAutoFit/>
            </a:bodyPr>
            <a:lstStyle/>
            <a:p>
              <a:r>
                <a:rPr lang="en-GB" sz="8000" dirty="0">
                  <a:solidFill>
                    <a:schemeClr val="bg1"/>
                  </a:solidFill>
                  <a:latin typeface="Arial Rounded MT Bold" panose="020F0704030504030204" pitchFamily="34" charset="0"/>
                </a:rPr>
                <a:t>“</a:t>
              </a:r>
              <a:endParaRPr lang="en-GB" sz="8000" dirty="0">
                <a:latin typeface="Arial Rounded MT Bold" panose="020F0704030504030204" pitchFamily="34" charset="0"/>
              </a:endParaRPr>
            </a:p>
          </p:txBody>
        </p:sp>
        <p:sp>
          <p:nvSpPr>
            <p:cNvPr id="11" name="Rectangle 10">
              <a:extLst>
                <a:ext uri="{FF2B5EF4-FFF2-40B4-BE49-F238E27FC236}">
                  <a16:creationId xmlns:a16="http://schemas.microsoft.com/office/drawing/2014/main" id="{C51C6AC0-D7B4-43A6-8806-9B97F9D46689}"/>
                </a:ext>
              </a:extLst>
            </p:cNvPr>
            <p:cNvSpPr/>
            <p:nvPr/>
          </p:nvSpPr>
          <p:spPr>
            <a:xfrm rot="10800000">
              <a:off x="8903310" y="2516743"/>
              <a:ext cx="827029" cy="1323439"/>
            </a:xfrm>
            <a:prstGeom prst="rect">
              <a:avLst/>
            </a:prstGeom>
          </p:spPr>
          <p:txBody>
            <a:bodyPr wrap="square">
              <a:spAutoFit/>
            </a:bodyPr>
            <a:lstStyle/>
            <a:p>
              <a:r>
                <a:rPr lang="en-GB" sz="8000" dirty="0">
                  <a:solidFill>
                    <a:schemeClr val="bg1"/>
                  </a:solidFill>
                  <a:latin typeface="Arial Rounded MT Bold" panose="020F0704030504030204" pitchFamily="34" charset="0"/>
                </a:rPr>
                <a:t>“</a:t>
              </a:r>
              <a:endParaRPr lang="en-GB" sz="8000" dirty="0">
                <a:latin typeface="Arial Rounded MT Bold" panose="020F0704030504030204" pitchFamily="34" charset="0"/>
              </a:endParaRPr>
            </a:p>
          </p:txBody>
        </p:sp>
      </p:grpSp>
    </p:spTree>
    <p:extLst>
      <p:ext uri="{BB962C8B-B14F-4D97-AF65-F5344CB8AC3E}">
        <p14:creationId xmlns:p14="http://schemas.microsoft.com/office/powerpoint/2010/main" val="393248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9279-7E80-0248-91C3-AAAD9E6C29FE}"/>
              </a:ext>
            </a:extLst>
          </p:cNvPr>
          <p:cNvSpPr>
            <a:spLocks noGrp="1"/>
          </p:cNvSpPr>
          <p:nvPr>
            <p:ph type="title"/>
          </p:nvPr>
        </p:nvSpPr>
        <p:spPr/>
        <p:txBody>
          <a:bodyPr>
            <a:normAutofit fontScale="90000"/>
          </a:bodyPr>
          <a:lstStyle/>
          <a:p>
            <a:r>
              <a:rPr lang="en-US" dirty="0">
                <a:solidFill>
                  <a:schemeClr val="bg1"/>
                </a:solidFill>
              </a:rPr>
              <a:t>Eco</a:t>
            </a:r>
            <a:r>
              <a:rPr lang="en-US" dirty="0"/>
              <a:t>nomic Growth and Climate Change Action </a:t>
            </a:r>
            <a:br>
              <a:rPr lang="en-US" dirty="0"/>
            </a:br>
            <a:r>
              <a:rPr lang="en-US" dirty="0"/>
              <a:t>Are Compatible 		</a:t>
            </a:r>
          </a:p>
        </p:txBody>
      </p:sp>
      <p:sp>
        <p:nvSpPr>
          <p:cNvPr id="3" name="Content Placeholder 2">
            <a:extLst>
              <a:ext uri="{FF2B5EF4-FFF2-40B4-BE49-F238E27FC236}">
                <a16:creationId xmlns:a16="http://schemas.microsoft.com/office/drawing/2014/main" id="{E736A537-3AF2-E344-8EC8-B1D226C2BF2C}"/>
              </a:ext>
            </a:extLst>
          </p:cNvPr>
          <p:cNvSpPr>
            <a:spLocks noGrp="1"/>
          </p:cNvSpPr>
          <p:nvPr>
            <p:ph idx="1"/>
          </p:nvPr>
        </p:nvSpPr>
        <p:spPr>
          <a:xfrm>
            <a:off x="838200" y="1541570"/>
            <a:ext cx="10515600" cy="4351338"/>
          </a:xfrm>
        </p:spPr>
        <p:txBody>
          <a:bodyPr/>
          <a:lstStyle/>
          <a:p>
            <a:r>
              <a:rPr lang="en-US" dirty="0"/>
              <a:t>Abating greenhouse gas emissions is costly… </a:t>
            </a:r>
          </a:p>
          <a:p>
            <a:pPr marL="0" indent="0">
              <a:spcAft>
                <a:spcPts val="1000"/>
              </a:spcAft>
              <a:buNone/>
            </a:pPr>
            <a:r>
              <a:rPr lang="en-US" dirty="0"/>
              <a:t>	… but climate change damages are even more costly.</a:t>
            </a:r>
          </a:p>
          <a:p>
            <a:pPr>
              <a:spcAft>
                <a:spcPts val="1000"/>
              </a:spcAft>
            </a:pPr>
            <a:r>
              <a:rPr lang="en-US" dirty="0"/>
              <a:t>Economic growth comes with consequences that we have to deal with, including climate consequences. </a:t>
            </a:r>
          </a:p>
          <a:p>
            <a:pPr>
              <a:spcAft>
                <a:spcPts val="1000"/>
              </a:spcAft>
            </a:pPr>
            <a:r>
              <a:rPr lang="en-US" dirty="0"/>
              <a:t>Economies with environmental regulations can still be dynamic.</a:t>
            </a:r>
          </a:p>
          <a:p>
            <a:pPr>
              <a:spcAft>
                <a:spcPts val="1000"/>
              </a:spcAft>
            </a:pPr>
            <a:r>
              <a:rPr lang="en-US" dirty="0"/>
              <a:t>Goal: design policies that reach climate goals at the least possible cost.</a:t>
            </a:r>
          </a:p>
        </p:txBody>
      </p:sp>
    </p:spTree>
    <p:extLst>
      <p:ext uri="{BB962C8B-B14F-4D97-AF65-F5344CB8AC3E}">
        <p14:creationId xmlns:p14="http://schemas.microsoft.com/office/powerpoint/2010/main" val="24292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Policy</a:t>
            </a:r>
          </a:p>
        </p:txBody>
      </p:sp>
    </p:spTree>
    <p:extLst>
      <p:ext uri="{BB962C8B-B14F-4D97-AF65-F5344CB8AC3E}">
        <p14:creationId xmlns:p14="http://schemas.microsoft.com/office/powerpoint/2010/main" val="236700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Shana </a:t>
            </a:r>
            <a:r>
              <a:rPr lang="en-US" dirty="0" err="1"/>
              <a:t>Mcdermott</a:t>
            </a:r>
            <a:r>
              <a:rPr lang="en-US" dirty="0"/>
              <a:t>, Trinity University</a:t>
            </a:r>
          </a:p>
          <a:p>
            <a:pPr lvl="1"/>
            <a:r>
              <a:rPr lang="en-US" dirty="0"/>
              <a:t>Sarah Jacobson, Williams College</a:t>
            </a:r>
          </a:p>
          <a:p>
            <a:pPr lvl="1"/>
            <a:r>
              <a:rPr lang="en-US" dirty="0"/>
              <a:t>Sharon </a:t>
            </a:r>
            <a:r>
              <a:rPr lang="en-US" dirty="0" err="1"/>
              <a:t>Shewmake</a:t>
            </a:r>
            <a:r>
              <a:rPr lang="en-US" dirty="0"/>
              <a:t>, Western Washington University</a:t>
            </a:r>
          </a:p>
          <a:p>
            <a:r>
              <a:rPr lang="en-US" dirty="0"/>
              <a:t>This slide deck was reviewed by:</a:t>
            </a:r>
          </a:p>
          <a:p>
            <a:pPr lvl="1"/>
            <a:r>
              <a:rPr lang="en-US" dirty="0"/>
              <a:t>Jason </a:t>
            </a:r>
            <a:r>
              <a:rPr lang="en-US" dirty="0" err="1"/>
              <a:t>Shogren</a:t>
            </a:r>
            <a:r>
              <a:rPr lang="en-US" dirty="0"/>
              <a:t>, University of Wyoming</a:t>
            </a:r>
          </a:p>
          <a:p>
            <a:pPr lvl="1"/>
            <a:r>
              <a:rPr lang="en-US" dirty="0"/>
              <a:t>Walter Thurman, North Carolina State University</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4128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3C07-304B-4CE7-A4D9-4584A1285048}"/>
              </a:ext>
            </a:extLst>
          </p:cNvPr>
          <p:cNvSpPr>
            <a:spLocks noGrp="1"/>
          </p:cNvSpPr>
          <p:nvPr>
            <p:ph type="title"/>
          </p:nvPr>
        </p:nvSpPr>
        <p:spPr/>
        <p:txBody>
          <a:bodyPr/>
          <a:lstStyle/>
          <a:p>
            <a:r>
              <a:rPr lang="en-US" dirty="0"/>
              <a:t> </a:t>
            </a:r>
            <a:r>
              <a:rPr lang="en-US" dirty="0">
                <a:solidFill>
                  <a:schemeClr val="bg1"/>
                </a:solidFill>
              </a:rPr>
              <a:t>Po</a:t>
            </a:r>
            <a:r>
              <a:rPr lang="en-US" dirty="0"/>
              <a:t>ll</a:t>
            </a:r>
          </a:p>
        </p:txBody>
      </p:sp>
      <p:sp>
        <p:nvSpPr>
          <p:cNvPr id="3" name="Content Placeholder 2">
            <a:extLst>
              <a:ext uri="{FF2B5EF4-FFF2-40B4-BE49-F238E27FC236}">
                <a16:creationId xmlns:a16="http://schemas.microsoft.com/office/drawing/2014/main" id="{E723C571-6FCF-43D8-B651-D633E2EF7BFF}"/>
              </a:ext>
            </a:extLst>
          </p:cNvPr>
          <p:cNvSpPr>
            <a:spLocks noGrp="1"/>
          </p:cNvSpPr>
          <p:nvPr>
            <p:ph idx="1"/>
          </p:nvPr>
        </p:nvSpPr>
        <p:spPr/>
        <p:txBody>
          <a:bodyPr>
            <a:normAutofit fontScale="92500" lnSpcReduction="20000"/>
          </a:bodyPr>
          <a:lstStyle/>
          <a:p>
            <a:pPr marL="0" indent="0">
              <a:buNone/>
            </a:pPr>
            <a:r>
              <a:rPr lang="en-US" dirty="0"/>
              <a:t>Policies aimed at reducing the effects of global climate change generally </a:t>
            </a:r>
            <a:r>
              <a:rPr lang="en-US" u="sng" dirty="0"/>
              <a:t>	</a:t>
            </a:r>
            <a:r>
              <a:rPr lang="en-US" dirty="0"/>
              <a:t> to the environment.</a:t>
            </a:r>
          </a:p>
          <a:p>
            <a:r>
              <a:rPr lang="en-US" dirty="0"/>
              <a:t>Do more good than harm</a:t>
            </a:r>
          </a:p>
          <a:p>
            <a:r>
              <a:rPr lang="en-US" dirty="0"/>
              <a:t>Do more harm than good</a:t>
            </a:r>
          </a:p>
          <a:p>
            <a:r>
              <a:rPr lang="en-US" dirty="0"/>
              <a:t>Make no difference</a:t>
            </a:r>
          </a:p>
          <a:p>
            <a:endParaRPr lang="en-US" dirty="0"/>
          </a:p>
          <a:p>
            <a:pPr marL="0" indent="0">
              <a:buNone/>
            </a:pPr>
            <a:r>
              <a:rPr lang="en-US" dirty="0"/>
              <a:t>Policies aimed at reducing the effects of global climate change generally </a:t>
            </a:r>
            <a:r>
              <a:rPr lang="en-US" u="sng" dirty="0"/>
              <a:t>	</a:t>
            </a:r>
            <a:r>
              <a:rPr lang="en-US" dirty="0"/>
              <a:t> to the economy.</a:t>
            </a:r>
          </a:p>
          <a:p>
            <a:r>
              <a:rPr lang="en-US" dirty="0"/>
              <a:t> Do more good than harm</a:t>
            </a:r>
          </a:p>
          <a:p>
            <a:r>
              <a:rPr lang="en-US" dirty="0"/>
              <a:t>Do more harm than good</a:t>
            </a:r>
          </a:p>
          <a:p>
            <a:r>
              <a:rPr lang="en-US" dirty="0"/>
              <a:t>Make no difference</a:t>
            </a:r>
          </a:p>
        </p:txBody>
      </p:sp>
      <p:sp>
        <p:nvSpPr>
          <p:cNvPr id="4" name="Slide Number Placeholder 3">
            <a:extLst>
              <a:ext uri="{FF2B5EF4-FFF2-40B4-BE49-F238E27FC236}">
                <a16:creationId xmlns:a16="http://schemas.microsoft.com/office/drawing/2014/main" id="{156CE582-D4BD-4AE8-AA91-94BE42D86A98}"/>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501940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B69D-BB8C-9842-806E-C276333FA600}"/>
              </a:ext>
            </a:extLst>
          </p:cNvPr>
          <p:cNvSpPr>
            <a:spLocks noGrp="1"/>
          </p:cNvSpPr>
          <p:nvPr>
            <p:ph type="title"/>
          </p:nvPr>
        </p:nvSpPr>
        <p:spPr/>
        <p:txBody>
          <a:bodyPr/>
          <a:lstStyle/>
          <a:p>
            <a:r>
              <a:rPr lang="en-US" dirty="0">
                <a:solidFill>
                  <a:schemeClr val="bg1"/>
                </a:solidFill>
              </a:rPr>
              <a:t>Pol</a:t>
            </a:r>
            <a:r>
              <a:rPr lang="en-US" dirty="0"/>
              <a:t>icies That Reduce Emissions: Directly</a:t>
            </a:r>
          </a:p>
        </p:txBody>
      </p:sp>
      <p:sp>
        <p:nvSpPr>
          <p:cNvPr id="4" name="Slide Number Placeholder 3">
            <a:extLst>
              <a:ext uri="{FF2B5EF4-FFF2-40B4-BE49-F238E27FC236}">
                <a16:creationId xmlns:a16="http://schemas.microsoft.com/office/drawing/2014/main" id="{0B840C6A-8C02-3A43-B2D2-E273EB2A1FA6}"/>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Content Placeholder 2">
            <a:extLst>
              <a:ext uri="{FF2B5EF4-FFF2-40B4-BE49-F238E27FC236}">
                <a16:creationId xmlns:a16="http://schemas.microsoft.com/office/drawing/2014/main" id="{868016DE-318D-D444-A1D2-E8F15E8DB829}"/>
              </a:ext>
            </a:extLst>
          </p:cNvPr>
          <p:cNvSpPr>
            <a:spLocks noGrp="1"/>
          </p:cNvSpPr>
          <p:nvPr>
            <p:ph idx="1"/>
          </p:nvPr>
        </p:nvSpPr>
        <p:spPr>
          <a:xfrm>
            <a:off x="838200" y="1570730"/>
            <a:ext cx="10515600" cy="4351338"/>
          </a:xfrm>
        </p:spPr>
        <p:txBody>
          <a:bodyPr/>
          <a:lstStyle/>
          <a:p>
            <a:r>
              <a:rPr lang="en-US" dirty="0"/>
              <a:t>Regulation</a:t>
            </a:r>
          </a:p>
          <a:p>
            <a:pPr lvl="1"/>
            <a:r>
              <a:rPr lang="en-US" dirty="0"/>
              <a:t>Emissions standards or limits</a:t>
            </a:r>
          </a:p>
          <a:p>
            <a:pPr lvl="2"/>
            <a:r>
              <a:rPr lang="en-US" dirty="0"/>
              <a:t>E.g., CAFE standards</a:t>
            </a:r>
          </a:p>
          <a:p>
            <a:pPr marL="0" indent="0">
              <a:buNone/>
            </a:pPr>
            <a:endParaRPr lang="en-US" dirty="0"/>
          </a:p>
          <a:p>
            <a:r>
              <a:rPr lang="en-US" dirty="0"/>
              <a:t>Market-oriented policies</a:t>
            </a:r>
          </a:p>
          <a:p>
            <a:pPr lvl="1"/>
            <a:r>
              <a:rPr lang="en-US" dirty="0"/>
              <a:t>Putting a price on emissions</a:t>
            </a:r>
          </a:p>
          <a:p>
            <a:pPr lvl="2"/>
            <a:r>
              <a:rPr lang="en-US" dirty="0"/>
              <a:t>Subsidizing green energy (</a:t>
            </a:r>
            <a:r>
              <a:rPr lang="en-US" i="1" dirty="0"/>
              <a:t>e.g</a:t>
            </a:r>
            <a:r>
              <a:rPr lang="en-US" dirty="0"/>
              <a:t>., feed-in tariffs)</a:t>
            </a:r>
          </a:p>
          <a:p>
            <a:pPr lvl="2"/>
            <a:r>
              <a:rPr lang="en-US" dirty="0"/>
              <a:t>Tax or cap &amp; trade</a:t>
            </a:r>
          </a:p>
          <a:p>
            <a:pPr marL="457200" lvl="1" indent="0">
              <a:buNone/>
            </a:pPr>
            <a:endParaRPr lang="en-US" dirty="0"/>
          </a:p>
        </p:txBody>
      </p:sp>
    </p:spTree>
    <p:extLst>
      <p:ext uri="{BB962C8B-B14F-4D97-AF65-F5344CB8AC3E}">
        <p14:creationId xmlns:p14="http://schemas.microsoft.com/office/powerpoint/2010/main" val="37335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32B2-314D-FE45-AEA5-3E82EFB87018}"/>
              </a:ext>
            </a:extLst>
          </p:cNvPr>
          <p:cNvSpPr>
            <a:spLocks noGrp="1"/>
          </p:cNvSpPr>
          <p:nvPr>
            <p:ph type="title"/>
          </p:nvPr>
        </p:nvSpPr>
        <p:spPr/>
        <p:txBody>
          <a:bodyPr/>
          <a:lstStyle/>
          <a:p>
            <a:r>
              <a:rPr lang="en-US" dirty="0">
                <a:solidFill>
                  <a:schemeClr val="bg1"/>
                </a:solidFill>
              </a:rPr>
              <a:t>Ho</a:t>
            </a:r>
            <a:r>
              <a:rPr lang="en-US" dirty="0"/>
              <a:t>w Does Cap and Trade Work?</a:t>
            </a:r>
          </a:p>
        </p:txBody>
      </p:sp>
      <p:sp>
        <p:nvSpPr>
          <p:cNvPr id="3" name="Content Placeholder 2">
            <a:extLst>
              <a:ext uri="{FF2B5EF4-FFF2-40B4-BE49-F238E27FC236}">
                <a16:creationId xmlns:a16="http://schemas.microsoft.com/office/drawing/2014/main" id="{4FE729F3-1B27-9343-BDFE-8E54B78EA528}"/>
              </a:ext>
            </a:extLst>
          </p:cNvPr>
          <p:cNvSpPr>
            <a:spLocks noGrp="1"/>
          </p:cNvSpPr>
          <p:nvPr>
            <p:ph idx="1"/>
          </p:nvPr>
        </p:nvSpPr>
        <p:spPr>
          <a:xfrm>
            <a:off x="838200" y="1169377"/>
            <a:ext cx="10515600" cy="4958861"/>
          </a:xfrm>
        </p:spPr>
        <p:txBody>
          <a:bodyPr>
            <a:normAutofit fontScale="85000" lnSpcReduction="20000"/>
          </a:bodyPr>
          <a:lstStyle/>
          <a:p>
            <a:r>
              <a:rPr lang="en-US" dirty="0"/>
              <a:t>Activities to be covered are determined.</a:t>
            </a:r>
          </a:p>
          <a:p>
            <a:r>
              <a:rPr lang="en-US" dirty="0"/>
              <a:t>Acceptable emissions levels are indicated.</a:t>
            </a:r>
          </a:p>
          <a:p>
            <a:r>
              <a:rPr lang="en-US" dirty="0"/>
              <a:t>“Permits” that allow acceptable emissions levels are issued.</a:t>
            </a:r>
          </a:p>
          <a:p>
            <a:pPr lvl="1"/>
            <a:r>
              <a:rPr lang="en-US" dirty="0"/>
              <a:t>How?</a:t>
            </a:r>
          </a:p>
          <a:p>
            <a:pPr lvl="2"/>
            <a:r>
              <a:rPr lang="en-US" dirty="0"/>
              <a:t>According to historical emissions?  </a:t>
            </a:r>
          </a:p>
          <a:p>
            <a:pPr lvl="2"/>
            <a:r>
              <a:rPr lang="en-US" dirty="0"/>
              <a:t>Evenly across emitters?</a:t>
            </a:r>
          </a:p>
          <a:p>
            <a:pPr lvl="2"/>
            <a:r>
              <a:rPr lang="en-US" dirty="0"/>
              <a:t>Sold at some price?</a:t>
            </a:r>
          </a:p>
          <a:p>
            <a:r>
              <a:rPr lang="en-US" dirty="0"/>
              <a:t>A “market” is developed.</a:t>
            </a:r>
          </a:p>
          <a:p>
            <a:r>
              <a:rPr lang="en-US" dirty="0"/>
              <a:t>Those desiring to emit will have to buy sufficient permits to accommodate their emissions.</a:t>
            </a:r>
          </a:p>
          <a:p>
            <a:r>
              <a:rPr lang="en-US" dirty="0"/>
              <a:t>Those wishing to abate will offer their permits on the “market”.</a:t>
            </a:r>
          </a:p>
          <a:p>
            <a:pPr lvl="1"/>
            <a:r>
              <a:rPr lang="en-US" dirty="0"/>
              <a:t>The price of a permit indicates: </a:t>
            </a:r>
          </a:p>
          <a:p>
            <a:pPr lvl="2"/>
            <a:r>
              <a:rPr lang="en-US" dirty="0"/>
              <a:t>The benefit of eliminating further emissions.</a:t>
            </a:r>
          </a:p>
          <a:p>
            <a:pPr lvl="2"/>
            <a:r>
              <a:rPr lang="en-US" dirty="0"/>
              <a:t>The cost of emitting. </a:t>
            </a:r>
          </a:p>
          <a:p>
            <a:r>
              <a:rPr lang="en-US" dirty="0"/>
              <a:t>Gov’t agency determines equality of permits in possession and emissions.</a:t>
            </a:r>
          </a:p>
        </p:txBody>
      </p:sp>
      <p:sp>
        <p:nvSpPr>
          <p:cNvPr id="4" name="Slide Number Placeholder 3">
            <a:extLst>
              <a:ext uri="{FF2B5EF4-FFF2-40B4-BE49-F238E27FC236}">
                <a16:creationId xmlns:a16="http://schemas.microsoft.com/office/drawing/2014/main" id="{DC9E46E0-C982-B743-9EED-93496E77F3F1}"/>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67562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32B2-314D-FE45-AEA5-3E82EFB87018}"/>
              </a:ext>
            </a:extLst>
          </p:cNvPr>
          <p:cNvSpPr>
            <a:spLocks noGrp="1"/>
          </p:cNvSpPr>
          <p:nvPr>
            <p:ph type="title"/>
          </p:nvPr>
        </p:nvSpPr>
        <p:spPr/>
        <p:txBody>
          <a:bodyPr/>
          <a:lstStyle/>
          <a:p>
            <a:r>
              <a:rPr lang="en-US" dirty="0">
                <a:solidFill>
                  <a:schemeClr val="bg1"/>
                </a:solidFill>
              </a:rPr>
              <a:t>Ho</a:t>
            </a:r>
            <a:r>
              <a:rPr lang="en-US" dirty="0"/>
              <a:t>w Does a Carbon Tax Work?</a:t>
            </a:r>
          </a:p>
        </p:txBody>
      </p:sp>
      <p:sp>
        <p:nvSpPr>
          <p:cNvPr id="3" name="Content Placeholder 2">
            <a:extLst>
              <a:ext uri="{FF2B5EF4-FFF2-40B4-BE49-F238E27FC236}">
                <a16:creationId xmlns:a16="http://schemas.microsoft.com/office/drawing/2014/main" id="{4FE729F3-1B27-9343-BDFE-8E54B78EA528}"/>
              </a:ext>
            </a:extLst>
          </p:cNvPr>
          <p:cNvSpPr>
            <a:spLocks noGrp="1"/>
          </p:cNvSpPr>
          <p:nvPr>
            <p:ph idx="1"/>
          </p:nvPr>
        </p:nvSpPr>
        <p:spPr>
          <a:xfrm>
            <a:off x="838200" y="1169377"/>
            <a:ext cx="10515600" cy="4958861"/>
          </a:xfrm>
        </p:spPr>
        <p:txBody>
          <a:bodyPr>
            <a:normAutofit/>
          </a:bodyPr>
          <a:lstStyle/>
          <a:p>
            <a:pPr>
              <a:spcAft>
                <a:spcPts val="1000"/>
              </a:spcAft>
            </a:pPr>
            <a:r>
              <a:rPr lang="en-US" dirty="0"/>
              <a:t>Activities to be covered are determined.</a:t>
            </a:r>
          </a:p>
          <a:p>
            <a:pPr>
              <a:spcAft>
                <a:spcPts val="1000"/>
              </a:spcAft>
            </a:pPr>
            <a:r>
              <a:rPr lang="en-US" dirty="0"/>
              <a:t>The price of emissions is determined.</a:t>
            </a:r>
          </a:p>
          <a:p>
            <a:pPr lvl="1">
              <a:spcAft>
                <a:spcPts val="1000"/>
              </a:spcAft>
            </a:pPr>
            <a:r>
              <a:rPr lang="en-US" dirty="0"/>
              <a:t>Presumably some relation to the social cost of polluting.</a:t>
            </a:r>
          </a:p>
          <a:p>
            <a:pPr>
              <a:spcAft>
                <a:spcPts val="1000"/>
              </a:spcAft>
            </a:pPr>
            <a:r>
              <a:rPr lang="en-US" dirty="0"/>
              <a:t>Emissions are measured.</a:t>
            </a:r>
          </a:p>
          <a:p>
            <a:pPr>
              <a:spcAft>
                <a:spcPts val="1000"/>
              </a:spcAft>
            </a:pPr>
            <a:r>
              <a:rPr lang="en-US" dirty="0"/>
              <a:t>Taxes are determined.</a:t>
            </a:r>
          </a:p>
          <a:p>
            <a:pPr>
              <a:spcAft>
                <a:spcPts val="1000"/>
              </a:spcAft>
            </a:pPr>
            <a:r>
              <a:rPr lang="en-US" dirty="0"/>
              <a:t>Q: What to do with the tax revenue?</a:t>
            </a:r>
          </a:p>
        </p:txBody>
      </p:sp>
      <p:sp>
        <p:nvSpPr>
          <p:cNvPr id="4" name="Slide Number Placeholder 3">
            <a:extLst>
              <a:ext uri="{FF2B5EF4-FFF2-40B4-BE49-F238E27FC236}">
                <a16:creationId xmlns:a16="http://schemas.microsoft.com/office/drawing/2014/main" id="{DC9E46E0-C982-B743-9EED-93496E77F3F1}"/>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6352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Car</a:t>
            </a:r>
            <a:r>
              <a:rPr lang="en-US" dirty="0"/>
              <a:t>bon Prices: the Good and Bad</a:t>
            </a:r>
          </a:p>
        </p:txBody>
      </p:sp>
      <p:sp>
        <p:nvSpPr>
          <p:cNvPr id="3" name="Content Placeholder 2"/>
          <p:cNvSpPr>
            <a:spLocks noGrp="1"/>
          </p:cNvSpPr>
          <p:nvPr>
            <p:ph idx="1"/>
          </p:nvPr>
        </p:nvSpPr>
        <p:spPr>
          <a:xfrm>
            <a:off x="838200" y="1570730"/>
            <a:ext cx="6910754" cy="4351338"/>
          </a:xfrm>
        </p:spPr>
        <p:txBody>
          <a:bodyPr>
            <a:normAutofit/>
          </a:bodyPr>
          <a:lstStyle/>
          <a:p>
            <a:r>
              <a:rPr lang="en-US" dirty="0"/>
              <a:t>Good:</a:t>
            </a:r>
          </a:p>
          <a:p>
            <a:pPr lvl="1"/>
            <a:r>
              <a:rPr lang="en-US" dirty="0"/>
              <a:t>Provide price signal to lower emissions.</a:t>
            </a:r>
          </a:p>
          <a:p>
            <a:pPr lvl="1"/>
            <a:r>
              <a:rPr lang="en-US" dirty="0"/>
              <a:t>They yield low-cost reductions in emissions.</a:t>
            </a:r>
          </a:p>
          <a:p>
            <a:pPr lvl="1"/>
            <a:r>
              <a:rPr lang="en-US" dirty="0"/>
              <a:t>They spur innovation in </a:t>
            </a:r>
            <a:r>
              <a:rPr lang="en-US"/>
              <a:t>clean technologies.</a:t>
            </a:r>
            <a:endParaRPr lang="en-US" dirty="0"/>
          </a:p>
          <a:p>
            <a:r>
              <a:rPr lang="en-US" dirty="0"/>
              <a:t>Bad:</a:t>
            </a:r>
          </a:p>
          <a:p>
            <a:pPr lvl="1"/>
            <a:r>
              <a:rPr lang="en-US" dirty="0"/>
              <a:t>Firms might leave to flee regulation.</a:t>
            </a:r>
          </a:p>
          <a:p>
            <a:pPr lvl="1"/>
            <a:r>
              <a:rPr lang="en-US" dirty="0"/>
              <a:t>It is necessary to monitor emissions.</a:t>
            </a:r>
          </a:p>
          <a:p>
            <a:pPr lvl="1"/>
            <a:r>
              <a:rPr lang="en-US" dirty="0"/>
              <a:t>Potentially regressive </a:t>
            </a:r>
          </a:p>
          <a:p>
            <a:pPr lvl="2"/>
            <a:r>
              <a:rPr lang="en-US" dirty="0"/>
              <a:t>Costs may weigh more heavily on low-income households.</a:t>
            </a:r>
          </a:p>
        </p:txBody>
      </p:sp>
      <p:pic>
        <p:nvPicPr>
          <p:cNvPr id="5" name="Picture 4">
            <a:extLst>
              <a:ext uri="{FF2B5EF4-FFF2-40B4-BE49-F238E27FC236}">
                <a16:creationId xmlns:a16="http://schemas.microsoft.com/office/drawing/2014/main" id="{30CE5945-8E95-4D19-91F6-F5AE6964055B}"/>
              </a:ext>
            </a:extLst>
          </p:cNvPr>
          <p:cNvPicPr>
            <a:picLocks noChangeAspect="1"/>
          </p:cNvPicPr>
          <p:nvPr/>
        </p:nvPicPr>
        <p:blipFill>
          <a:blip r:embed="rId2"/>
          <a:stretch>
            <a:fillRect/>
          </a:stretch>
        </p:blipFill>
        <p:spPr>
          <a:xfrm>
            <a:off x="8102600" y="2066924"/>
            <a:ext cx="3441700" cy="2581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139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0799-3A61-2E41-931A-2BADCB9436EB}"/>
              </a:ext>
            </a:extLst>
          </p:cNvPr>
          <p:cNvSpPr>
            <a:spLocks noGrp="1"/>
          </p:cNvSpPr>
          <p:nvPr>
            <p:ph type="title"/>
          </p:nvPr>
        </p:nvSpPr>
        <p:spPr/>
        <p:txBody>
          <a:bodyPr/>
          <a:lstStyle/>
          <a:p>
            <a:r>
              <a:rPr lang="en-US" dirty="0"/>
              <a:t> </a:t>
            </a:r>
            <a:r>
              <a:rPr lang="en-US" dirty="0">
                <a:solidFill>
                  <a:schemeClr val="bg1"/>
                </a:solidFill>
              </a:rPr>
              <a:t>Re</a:t>
            </a:r>
            <a:r>
              <a:rPr lang="en-US" dirty="0"/>
              <a:t>venue Dividend Eliminates </a:t>
            </a:r>
            <a:r>
              <a:rPr lang="en-US" dirty="0" err="1"/>
              <a:t>Regressivity</a:t>
            </a:r>
            <a:endParaRPr lang="en-US" dirty="0"/>
          </a:p>
        </p:txBody>
      </p:sp>
      <p:sp>
        <p:nvSpPr>
          <p:cNvPr id="4" name="Slide Number Placeholder 3">
            <a:extLst>
              <a:ext uri="{FF2B5EF4-FFF2-40B4-BE49-F238E27FC236}">
                <a16:creationId xmlns:a16="http://schemas.microsoft.com/office/drawing/2014/main" id="{334913F9-A1A4-D446-B39A-24BFA6B89D9D}"/>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Picture 4" descr="https://i.imgur.com/Evn2tB6.jpg">
            <a:extLst>
              <a:ext uri="{FF2B5EF4-FFF2-40B4-BE49-F238E27FC236}">
                <a16:creationId xmlns:a16="http://schemas.microsoft.com/office/drawing/2014/main" id="{9DC23053-1F91-CB4F-8A26-091A64703E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4776" y="868680"/>
            <a:ext cx="8442448" cy="5120640"/>
          </a:xfrm>
          <a:prstGeom prst="rect">
            <a:avLst/>
          </a:prstGeom>
          <a:noFill/>
          <a:ln>
            <a:noFill/>
          </a:ln>
        </p:spPr>
      </p:pic>
      <p:sp>
        <p:nvSpPr>
          <p:cNvPr id="6" name="TextBox 5">
            <a:extLst>
              <a:ext uri="{FF2B5EF4-FFF2-40B4-BE49-F238E27FC236}">
                <a16:creationId xmlns:a16="http://schemas.microsoft.com/office/drawing/2014/main" id="{7E7C7DE0-29DB-EE40-A7D4-A02E2B4FAC5A}"/>
              </a:ext>
            </a:extLst>
          </p:cNvPr>
          <p:cNvSpPr txBox="1"/>
          <p:nvPr/>
        </p:nvSpPr>
        <p:spPr>
          <a:xfrm>
            <a:off x="8636389" y="6488668"/>
            <a:ext cx="2717411" cy="369332"/>
          </a:xfrm>
          <a:prstGeom prst="rect">
            <a:avLst/>
          </a:prstGeom>
          <a:noFill/>
        </p:spPr>
        <p:txBody>
          <a:bodyPr wrap="none" rtlCol="0">
            <a:spAutoFit/>
          </a:bodyPr>
          <a:lstStyle/>
          <a:p>
            <a:r>
              <a:rPr lang="en-US" dirty="0"/>
              <a:t>Source: U.S. Treasury, 2017</a:t>
            </a:r>
          </a:p>
        </p:txBody>
      </p:sp>
    </p:spTree>
    <p:extLst>
      <p:ext uri="{BB962C8B-B14F-4D97-AF65-F5344CB8AC3E}">
        <p14:creationId xmlns:p14="http://schemas.microsoft.com/office/powerpoint/2010/main" val="3975875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Car</a:t>
            </a:r>
            <a:r>
              <a:rPr lang="en-US" dirty="0"/>
              <a:t>bon Tax and Cap &amp; Trade: the Differences</a:t>
            </a:r>
          </a:p>
        </p:txBody>
      </p:sp>
      <p:graphicFrame>
        <p:nvGraphicFramePr>
          <p:cNvPr id="12" name="Table 11"/>
          <p:cNvGraphicFramePr>
            <a:graphicFrameLocks noGrp="1"/>
          </p:cNvGraphicFramePr>
          <p:nvPr>
            <p:extLst>
              <p:ext uri="{D42A27DB-BD31-4B8C-83A1-F6EECF244321}">
                <p14:modId xmlns:p14="http://schemas.microsoft.com/office/powerpoint/2010/main" val="2077168777"/>
              </p:ext>
            </p:extLst>
          </p:nvPr>
        </p:nvGraphicFramePr>
        <p:xfrm>
          <a:off x="625475" y="1353758"/>
          <a:ext cx="10941050" cy="3474720"/>
        </p:xfrm>
        <a:graphic>
          <a:graphicData uri="http://schemas.openxmlformats.org/drawingml/2006/table">
            <a:tbl>
              <a:tblPr firstRow="1" bandRow="1">
                <a:tableStyleId>{5C22544A-7EE6-4342-B048-85BDC9FD1C3A}</a:tableStyleId>
              </a:tblPr>
              <a:tblGrid>
                <a:gridCol w="2910765">
                  <a:extLst>
                    <a:ext uri="{9D8B030D-6E8A-4147-A177-3AD203B41FA5}">
                      <a16:colId xmlns:a16="http://schemas.microsoft.com/office/drawing/2014/main" val="539992745"/>
                    </a:ext>
                  </a:extLst>
                </a:gridCol>
                <a:gridCol w="4109314">
                  <a:extLst>
                    <a:ext uri="{9D8B030D-6E8A-4147-A177-3AD203B41FA5}">
                      <a16:colId xmlns:a16="http://schemas.microsoft.com/office/drawing/2014/main" val="3350363504"/>
                    </a:ext>
                  </a:extLst>
                </a:gridCol>
                <a:gridCol w="3920971">
                  <a:extLst>
                    <a:ext uri="{9D8B030D-6E8A-4147-A177-3AD203B41FA5}">
                      <a16:colId xmlns:a16="http://schemas.microsoft.com/office/drawing/2014/main" val="1552000764"/>
                    </a:ext>
                  </a:extLst>
                </a:gridCol>
              </a:tblGrid>
              <a:tr h="402374">
                <a:tc>
                  <a:txBody>
                    <a:bodyPr/>
                    <a:lstStyle/>
                    <a:p>
                      <a:pPr indent="-182880"/>
                      <a:endParaRPr lang="en-US" sz="2200" dirty="0"/>
                    </a:p>
                  </a:txBody>
                  <a:tcPr>
                    <a:solidFill>
                      <a:srgbClr val="0C4C88"/>
                    </a:solidFill>
                  </a:tcPr>
                </a:tc>
                <a:tc>
                  <a:txBody>
                    <a:bodyPr/>
                    <a:lstStyle/>
                    <a:p>
                      <a:pPr indent="-182880"/>
                      <a:r>
                        <a:rPr lang="en-US" sz="2200" dirty="0"/>
                        <a:t>Carbon Tax</a:t>
                      </a:r>
                    </a:p>
                  </a:txBody>
                  <a:tcPr>
                    <a:solidFill>
                      <a:srgbClr val="0C4C88"/>
                    </a:solidFill>
                  </a:tcPr>
                </a:tc>
                <a:tc>
                  <a:txBody>
                    <a:bodyPr/>
                    <a:lstStyle/>
                    <a:p>
                      <a:pPr indent="-182880"/>
                      <a:r>
                        <a:rPr lang="en-US" sz="2200" dirty="0"/>
                        <a:t>Cap &amp; Trade</a:t>
                      </a:r>
                    </a:p>
                  </a:txBody>
                  <a:tcPr>
                    <a:solidFill>
                      <a:srgbClr val="0C4C88"/>
                    </a:solidFill>
                  </a:tcPr>
                </a:tc>
                <a:extLst>
                  <a:ext uri="{0D108BD9-81ED-4DB2-BD59-A6C34878D82A}">
                    <a16:rowId xmlns:a16="http://schemas.microsoft.com/office/drawing/2014/main" val="3020606110"/>
                  </a:ext>
                </a:extLst>
              </a:tr>
              <a:tr h="402374">
                <a:tc>
                  <a:txBody>
                    <a:bodyPr/>
                    <a:lstStyle/>
                    <a:p>
                      <a:pPr indent="-182880"/>
                      <a:r>
                        <a:rPr lang="en-US" sz="2200" dirty="0">
                          <a:solidFill>
                            <a:srgbClr val="2B414D"/>
                          </a:solidFill>
                        </a:rPr>
                        <a:t>Carbon</a:t>
                      </a:r>
                      <a:r>
                        <a:rPr lang="en-US" sz="2200" baseline="0" dirty="0">
                          <a:solidFill>
                            <a:srgbClr val="2B414D"/>
                          </a:solidFill>
                        </a:rPr>
                        <a:t> Price</a:t>
                      </a:r>
                      <a:endParaRPr lang="en-US" sz="2200" dirty="0">
                        <a:solidFill>
                          <a:srgbClr val="2B414D"/>
                        </a:solidFill>
                      </a:endParaRPr>
                    </a:p>
                  </a:txBody>
                  <a:tcPr>
                    <a:solidFill>
                      <a:schemeClr val="bg1">
                        <a:lumMod val="95000"/>
                      </a:schemeClr>
                    </a:solidFill>
                  </a:tcPr>
                </a:tc>
                <a:tc>
                  <a:txBody>
                    <a:bodyPr/>
                    <a:lstStyle/>
                    <a:p>
                      <a:pPr indent="-182880"/>
                      <a:r>
                        <a:rPr lang="en-US" sz="2200" dirty="0">
                          <a:solidFill>
                            <a:srgbClr val="2B414D"/>
                          </a:solidFill>
                        </a:rPr>
                        <a:t>Certain</a:t>
                      </a:r>
                    </a:p>
                  </a:txBody>
                  <a:tcPr>
                    <a:solidFill>
                      <a:schemeClr val="bg1">
                        <a:lumMod val="95000"/>
                      </a:schemeClr>
                    </a:solidFill>
                  </a:tcPr>
                </a:tc>
                <a:tc>
                  <a:txBody>
                    <a:bodyPr/>
                    <a:lstStyle/>
                    <a:p>
                      <a:pPr indent="-182880"/>
                      <a:r>
                        <a:rPr lang="en-US" sz="2200" dirty="0">
                          <a:solidFill>
                            <a:srgbClr val="2B414D"/>
                          </a:solidFill>
                        </a:rPr>
                        <a:t>Uncertain</a:t>
                      </a:r>
                    </a:p>
                  </a:txBody>
                  <a:tcPr>
                    <a:solidFill>
                      <a:schemeClr val="bg1">
                        <a:lumMod val="95000"/>
                      </a:schemeClr>
                    </a:solidFill>
                  </a:tcPr>
                </a:tc>
                <a:extLst>
                  <a:ext uri="{0D108BD9-81ED-4DB2-BD59-A6C34878D82A}">
                    <a16:rowId xmlns:a16="http://schemas.microsoft.com/office/drawing/2014/main" val="648794287"/>
                  </a:ext>
                </a:extLst>
              </a:tr>
              <a:tr h="402374">
                <a:tc>
                  <a:txBody>
                    <a:bodyPr/>
                    <a:lstStyle/>
                    <a:p>
                      <a:pPr indent="-182880"/>
                      <a:r>
                        <a:rPr lang="en-US" sz="2200" dirty="0">
                          <a:solidFill>
                            <a:srgbClr val="2B414D"/>
                          </a:solidFill>
                        </a:rPr>
                        <a:t>Emissions</a:t>
                      </a:r>
                    </a:p>
                  </a:txBody>
                  <a:tcPr>
                    <a:solidFill>
                      <a:srgbClr val="0C4C88">
                        <a:alpha val="20000"/>
                      </a:srgbClr>
                    </a:solidFill>
                  </a:tcPr>
                </a:tc>
                <a:tc>
                  <a:txBody>
                    <a:bodyPr/>
                    <a:lstStyle/>
                    <a:p>
                      <a:pPr indent="-182880"/>
                      <a:r>
                        <a:rPr lang="en-US" sz="2200" dirty="0">
                          <a:solidFill>
                            <a:srgbClr val="2B414D"/>
                          </a:solidFill>
                        </a:rPr>
                        <a:t>Uncertain</a:t>
                      </a:r>
                    </a:p>
                  </a:txBody>
                  <a:tcPr>
                    <a:solidFill>
                      <a:srgbClr val="0C4C88">
                        <a:alpha val="20000"/>
                      </a:srgbClr>
                    </a:solidFill>
                  </a:tcPr>
                </a:tc>
                <a:tc>
                  <a:txBody>
                    <a:bodyPr/>
                    <a:lstStyle/>
                    <a:p>
                      <a:pPr indent="-182880"/>
                      <a:r>
                        <a:rPr lang="en-US" sz="2200" dirty="0">
                          <a:solidFill>
                            <a:srgbClr val="2B414D"/>
                          </a:solidFill>
                        </a:rPr>
                        <a:t>Certain</a:t>
                      </a:r>
                    </a:p>
                  </a:txBody>
                  <a:tcPr>
                    <a:solidFill>
                      <a:srgbClr val="0C4C88">
                        <a:alpha val="20000"/>
                      </a:srgbClr>
                    </a:solidFill>
                  </a:tcPr>
                </a:tc>
                <a:extLst>
                  <a:ext uri="{0D108BD9-81ED-4DB2-BD59-A6C34878D82A}">
                    <a16:rowId xmlns:a16="http://schemas.microsoft.com/office/drawing/2014/main" val="809714105"/>
                  </a:ext>
                </a:extLst>
              </a:tr>
              <a:tr h="402374">
                <a:tc>
                  <a:txBody>
                    <a:bodyPr/>
                    <a:lstStyle/>
                    <a:p>
                      <a:pPr indent="-182880"/>
                      <a:r>
                        <a:rPr lang="en-US" sz="2200" dirty="0">
                          <a:solidFill>
                            <a:srgbClr val="2B414D"/>
                          </a:solidFill>
                        </a:rPr>
                        <a:t>Ease of Implementation</a:t>
                      </a:r>
                    </a:p>
                  </a:txBody>
                  <a:tcPr>
                    <a:solidFill>
                      <a:schemeClr val="bg1">
                        <a:lumMod val="95000"/>
                      </a:schemeClr>
                    </a:solidFill>
                  </a:tcP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2200" baseline="0" dirty="0">
                          <a:solidFill>
                            <a:srgbClr val="2B414D"/>
                          </a:solidFill>
                        </a:rPr>
                        <a:t>May be easier to implement</a:t>
                      </a:r>
                    </a:p>
                  </a:txBody>
                  <a:tcPr>
                    <a:solidFill>
                      <a:schemeClr val="bg1">
                        <a:lumMod val="95000"/>
                      </a:schemeClr>
                    </a:solidFill>
                  </a:tcPr>
                </a:tc>
                <a:tc>
                  <a:txBody>
                    <a:bodyPr/>
                    <a:lstStyle/>
                    <a:p>
                      <a:pPr indent="-182880"/>
                      <a:endParaRPr lang="en-US" sz="2200" dirty="0">
                        <a:solidFill>
                          <a:srgbClr val="2B414D"/>
                        </a:solidFill>
                      </a:endParaRPr>
                    </a:p>
                  </a:txBody>
                  <a:tcPr>
                    <a:solidFill>
                      <a:schemeClr val="bg1">
                        <a:lumMod val="95000"/>
                      </a:schemeClr>
                    </a:solidFill>
                  </a:tcPr>
                </a:tc>
                <a:extLst>
                  <a:ext uri="{0D108BD9-81ED-4DB2-BD59-A6C34878D82A}">
                    <a16:rowId xmlns:a16="http://schemas.microsoft.com/office/drawing/2014/main" val="1668062518"/>
                  </a:ext>
                </a:extLst>
              </a:tr>
              <a:tr h="1586287">
                <a:tc>
                  <a:txBody>
                    <a:bodyPr/>
                    <a:lstStyle/>
                    <a:p>
                      <a:pPr indent="-182880"/>
                      <a:r>
                        <a:rPr lang="en-US" sz="2200" dirty="0">
                          <a:solidFill>
                            <a:srgbClr val="2B414D"/>
                          </a:solidFill>
                        </a:rPr>
                        <a:t>Additional concerns</a:t>
                      </a:r>
                    </a:p>
                  </a:txBody>
                  <a:tcPr>
                    <a:solidFill>
                      <a:srgbClr val="0C4C88">
                        <a:alpha val="20000"/>
                      </a:srgbClr>
                    </a:solidFill>
                  </a:tcPr>
                </a:tc>
                <a:tc>
                  <a:txBody>
                    <a:bodyPr/>
                    <a:lstStyle/>
                    <a:p>
                      <a:pPr indent="-457200"/>
                      <a:r>
                        <a:rPr lang="en-US" sz="2200" dirty="0">
                          <a:solidFill>
                            <a:srgbClr val="2B414D"/>
                          </a:solidFill>
                        </a:rPr>
                        <a:t>Always</a:t>
                      </a:r>
                      <a:r>
                        <a:rPr lang="en-US" sz="2200" baseline="0" dirty="0">
                          <a:solidFill>
                            <a:srgbClr val="2B414D"/>
                          </a:solidFill>
                        </a:rPr>
                        <a:t> generates revenue</a:t>
                      </a:r>
                    </a:p>
                    <a:p>
                      <a:pPr indent="-457200"/>
                      <a:r>
                        <a:rPr lang="en-US" sz="2200" baseline="0" dirty="0">
                          <a:solidFill>
                            <a:srgbClr val="2B414D"/>
                          </a:solidFill>
                        </a:rPr>
                        <a:t>May require legislation to change</a:t>
                      </a:r>
                      <a:endParaRPr lang="en-US" sz="2200" dirty="0">
                        <a:solidFill>
                          <a:srgbClr val="2B414D"/>
                        </a:solidFill>
                      </a:endParaRPr>
                    </a:p>
                  </a:txBody>
                  <a:tcPr>
                    <a:solidFill>
                      <a:srgbClr val="0C4C88">
                        <a:alpha val="20000"/>
                      </a:srgbClr>
                    </a:solidFill>
                  </a:tcP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2200" baseline="0" dirty="0">
                          <a:solidFill>
                            <a:srgbClr val="2B414D"/>
                          </a:solidFill>
                        </a:rPr>
                        <a:t>May be more susceptible to lobbying</a:t>
                      </a:r>
                      <a:endParaRPr lang="en-US" sz="2200" dirty="0">
                        <a:solidFill>
                          <a:srgbClr val="2B414D"/>
                        </a:solidFill>
                      </a:endParaRPr>
                    </a:p>
                    <a:p>
                      <a:pPr indent="-457200"/>
                      <a:r>
                        <a:rPr lang="en-US" sz="2200" dirty="0">
                          <a:solidFill>
                            <a:srgbClr val="2B414D"/>
                          </a:solidFill>
                        </a:rPr>
                        <a:t>Only generates revenue if</a:t>
                      </a:r>
                      <a:r>
                        <a:rPr lang="en-US" sz="2200" baseline="0" dirty="0">
                          <a:solidFill>
                            <a:srgbClr val="2B414D"/>
                          </a:solidFill>
                        </a:rPr>
                        <a:t> government sells permits</a:t>
                      </a:r>
                    </a:p>
                    <a:p>
                      <a:pPr indent="-457200"/>
                      <a:r>
                        <a:rPr lang="en-US" sz="2200" baseline="0" dirty="0">
                          <a:solidFill>
                            <a:srgbClr val="2B414D"/>
                          </a:solidFill>
                        </a:rPr>
                        <a:t>Cap can be changed by regulator</a:t>
                      </a:r>
                    </a:p>
                  </a:txBody>
                  <a:tcPr>
                    <a:solidFill>
                      <a:srgbClr val="0C4C88">
                        <a:alpha val="20000"/>
                      </a:srgbClr>
                    </a:solidFill>
                  </a:tcPr>
                </a:tc>
                <a:extLst>
                  <a:ext uri="{0D108BD9-81ED-4DB2-BD59-A6C34878D82A}">
                    <a16:rowId xmlns:a16="http://schemas.microsoft.com/office/drawing/2014/main" val="1680250501"/>
                  </a:ext>
                </a:extLst>
              </a:tr>
            </a:tbl>
          </a:graphicData>
        </a:graphic>
      </p:graphicFrame>
      <p:sp>
        <p:nvSpPr>
          <p:cNvPr id="5" name="Rectangle 4">
            <a:extLst>
              <a:ext uri="{FF2B5EF4-FFF2-40B4-BE49-F238E27FC236}">
                <a16:creationId xmlns:a16="http://schemas.microsoft.com/office/drawing/2014/main" id="{638C6762-7DE1-5445-9A98-046A842B4076}"/>
              </a:ext>
            </a:extLst>
          </p:cNvPr>
          <p:cNvSpPr/>
          <p:nvPr/>
        </p:nvSpPr>
        <p:spPr>
          <a:xfrm>
            <a:off x="501162" y="3050319"/>
            <a:ext cx="11262946" cy="192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7ED4395-0E5C-7948-9095-6A27E066EC21}"/>
              </a:ext>
            </a:extLst>
          </p:cNvPr>
          <p:cNvSpPr/>
          <p:nvPr/>
        </p:nvSpPr>
        <p:spPr>
          <a:xfrm>
            <a:off x="625475" y="2581830"/>
            <a:ext cx="11262946" cy="192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7A289D-593E-2544-A4A3-3F17A667EDDA}"/>
              </a:ext>
            </a:extLst>
          </p:cNvPr>
          <p:cNvSpPr/>
          <p:nvPr/>
        </p:nvSpPr>
        <p:spPr>
          <a:xfrm>
            <a:off x="625475" y="2196998"/>
            <a:ext cx="11262946" cy="192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AEDE4C-152D-144F-BED1-3D927F30968F}"/>
              </a:ext>
            </a:extLst>
          </p:cNvPr>
          <p:cNvSpPr/>
          <p:nvPr/>
        </p:nvSpPr>
        <p:spPr>
          <a:xfrm>
            <a:off x="625475" y="1891631"/>
            <a:ext cx="11262946" cy="1806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5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Car</a:t>
            </a:r>
            <a:r>
              <a:rPr lang="en-US" dirty="0"/>
              <a:t>bon Tax and Cap &amp; Trade: the Differences</a:t>
            </a:r>
          </a:p>
        </p:txBody>
      </p:sp>
      <p:graphicFrame>
        <p:nvGraphicFramePr>
          <p:cNvPr id="12" name="Table 11"/>
          <p:cNvGraphicFramePr>
            <a:graphicFrameLocks noGrp="1"/>
          </p:cNvGraphicFramePr>
          <p:nvPr/>
        </p:nvGraphicFramePr>
        <p:xfrm>
          <a:off x="625475" y="1325563"/>
          <a:ext cx="10941050" cy="4830020"/>
        </p:xfrm>
        <a:graphic>
          <a:graphicData uri="http://schemas.openxmlformats.org/drawingml/2006/table">
            <a:tbl>
              <a:tblPr firstRow="1" bandRow="1">
                <a:tableStyleId>{5C22544A-7EE6-4342-B048-85BDC9FD1C3A}</a:tableStyleId>
              </a:tblPr>
              <a:tblGrid>
                <a:gridCol w="2910765">
                  <a:extLst>
                    <a:ext uri="{9D8B030D-6E8A-4147-A177-3AD203B41FA5}">
                      <a16:colId xmlns:a16="http://schemas.microsoft.com/office/drawing/2014/main" val="539992745"/>
                    </a:ext>
                  </a:extLst>
                </a:gridCol>
                <a:gridCol w="4109314">
                  <a:extLst>
                    <a:ext uri="{9D8B030D-6E8A-4147-A177-3AD203B41FA5}">
                      <a16:colId xmlns:a16="http://schemas.microsoft.com/office/drawing/2014/main" val="3350363504"/>
                    </a:ext>
                  </a:extLst>
                </a:gridCol>
                <a:gridCol w="3920971">
                  <a:extLst>
                    <a:ext uri="{9D8B030D-6E8A-4147-A177-3AD203B41FA5}">
                      <a16:colId xmlns:a16="http://schemas.microsoft.com/office/drawing/2014/main" val="1552000764"/>
                    </a:ext>
                  </a:extLst>
                </a:gridCol>
              </a:tblGrid>
              <a:tr h="514085">
                <a:tc>
                  <a:txBody>
                    <a:bodyPr/>
                    <a:lstStyle/>
                    <a:p>
                      <a:pPr indent="-182880"/>
                      <a:endParaRPr lang="en-US" sz="2200" dirty="0"/>
                    </a:p>
                  </a:txBody>
                  <a:tcPr>
                    <a:solidFill>
                      <a:srgbClr val="0C4C88"/>
                    </a:solidFill>
                  </a:tcPr>
                </a:tc>
                <a:tc>
                  <a:txBody>
                    <a:bodyPr/>
                    <a:lstStyle/>
                    <a:p>
                      <a:pPr indent="-182880"/>
                      <a:r>
                        <a:rPr lang="en-US" sz="2200" dirty="0"/>
                        <a:t>Carbon Tax</a:t>
                      </a:r>
                    </a:p>
                  </a:txBody>
                  <a:tcPr>
                    <a:solidFill>
                      <a:srgbClr val="0C4C88"/>
                    </a:solidFill>
                  </a:tcPr>
                </a:tc>
                <a:tc>
                  <a:txBody>
                    <a:bodyPr/>
                    <a:lstStyle/>
                    <a:p>
                      <a:pPr indent="-182880"/>
                      <a:r>
                        <a:rPr lang="en-US" sz="2200" dirty="0"/>
                        <a:t>Cap &amp; Trade</a:t>
                      </a:r>
                    </a:p>
                  </a:txBody>
                  <a:tcPr>
                    <a:solidFill>
                      <a:srgbClr val="0C4C88"/>
                    </a:solidFill>
                  </a:tcPr>
                </a:tc>
                <a:extLst>
                  <a:ext uri="{0D108BD9-81ED-4DB2-BD59-A6C34878D82A}">
                    <a16:rowId xmlns:a16="http://schemas.microsoft.com/office/drawing/2014/main" val="3020606110"/>
                  </a:ext>
                </a:extLst>
              </a:tr>
              <a:tr h="514085">
                <a:tc>
                  <a:txBody>
                    <a:bodyPr/>
                    <a:lstStyle/>
                    <a:p>
                      <a:pPr indent="-182880"/>
                      <a:r>
                        <a:rPr lang="en-US" sz="2200" dirty="0">
                          <a:solidFill>
                            <a:srgbClr val="2B414D"/>
                          </a:solidFill>
                        </a:rPr>
                        <a:t>Carbon</a:t>
                      </a:r>
                      <a:r>
                        <a:rPr lang="en-US" sz="2200" baseline="0" dirty="0">
                          <a:solidFill>
                            <a:srgbClr val="2B414D"/>
                          </a:solidFill>
                        </a:rPr>
                        <a:t> Price</a:t>
                      </a:r>
                      <a:endParaRPr lang="en-US" sz="2200" dirty="0">
                        <a:solidFill>
                          <a:srgbClr val="2B414D"/>
                        </a:solidFill>
                      </a:endParaRPr>
                    </a:p>
                  </a:txBody>
                  <a:tcPr>
                    <a:solidFill>
                      <a:schemeClr val="bg1">
                        <a:lumMod val="95000"/>
                      </a:schemeClr>
                    </a:solidFill>
                  </a:tcPr>
                </a:tc>
                <a:tc>
                  <a:txBody>
                    <a:bodyPr/>
                    <a:lstStyle/>
                    <a:p>
                      <a:pPr indent="-182880"/>
                      <a:r>
                        <a:rPr lang="en-US" sz="2200" dirty="0">
                          <a:solidFill>
                            <a:srgbClr val="2B414D"/>
                          </a:solidFill>
                        </a:rPr>
                        <a:t>Certain</a:t>
                      </a:r>
                    </a:p>
                  </a:txBody>
                  <a:tcPr>
                    <a:solidFill>
                      <a:schemeClr val="bg1">
                        <a:lumMod val="95000"/>
                      </a:schemeClr>
                    </a:solidFill>
                  </a:tcPr>
                </a:tc>
                <a:tc>
                  <a:txBody>
                    <a:bodyPr/>
                    <a:lstStyle/>
                    <a:p>
                      <a:pPr indent="-182880"/>
                      <a:r>
                        <a:rPr lang="en-US" sz="2200" dirty="0">
                          <a:solidFill>
                            <a:srgbClr val="2B414D"/>
                          </a:solidFill>
                        </a:rPr>
                        <a:t>Uncertain</a:t>
                      </a:r>
                    </a:p>
                  </a:txBody>
                  <a:tcPr>
                    <a:solidFill>
                      <a:schemeClr val="bg1">
                        <a:lumMod val="95000"/>
                      </a:schemeClr>
                    </a:solidFill>
                  </a:tcPr>
                </a:tc>
                <a:extLst>
                  <a:ext uri="{0D108BD9-81ED-4DB2-BD59-A6C34878D82A}">
                    <a16:rowId xmlns:a16="http://schemas.microsoft.com/office/drawing/2014/main" val="648794287"/>
                  </a:ext>
                </a:extLst>
              </a:tr>
              <a:tr h="514085">
                <a:tc>
                  <a:txBody>
                    <a:bodyPr/>
                    <a:lstStyle/>
                    <a:p>
                      <a:pPr indent="-182880"/>
                      <a:r>
                        <a:rPr lang="en-US" sz="2200" dirty="0">
                          <a:solidFill>
                            <a:srgbClr val="2B414D"/>
                          </a:solidFill>
                        </a:rPr>
                        <a:t>Emissions</a:t>
                      </a:r>
                    </a:p>
                  </a:txBody>
                  <a:tcPr>
                    <a:solidFill>
                      <a:srgbClr val="0C4C88">
                        <a:alpha val="20000"/>
                      </a:srgbClr>
                    </a:solidFill>
                  </a:tcPr>
                </a:tc>
                <a:tc>
                  <a:txBody>
                    <a:bodyPr/>
                    <a:lstStyle/>
                    <a:p>
                      <a:pPr indent="-182880"/>
                      <a:r>
                        <a:rPr lang="en-US" sz="2200" dirty="0">
                          <a:solidFill>
                            <a:srgbClr val="2B414D"/>
                          </a:solidFill>
                        </a:rPr>
                        <a:t>Uncertain</a:t>
                      </a:r>
                    </a:p>
                  </a:txBody>
                  <a:tcPr>
                    <a:solidFill>
                      <a:srgbClr val="0C4C88">
                        <a:alpha val="20000"/>
                      </a:srgbClr>
                    </a:solidFill>
                  </a:tcPr>
                </a:tc>
                <a:tc>
                  <a:txBody>
                    <a:bodyPr/>
                    <a:lstStyle/>
                    <a:p>
                      <a:pPr indent="-182880"/>
                      <a:r>
                        <a:rPr lang="en-US" sz="2200" dirty="0">
                          <a:solidFill>
                            <a:srgbClr val="2B414D"/>
                          </a:solidFill>
                        </a:rPr>
                        <a:t>Certain</a:t>
                      </a:r>
                    </a:p>
                  </a:txBody>
                  <a:tcPr>
                    <a:solidFill>
                      <a:srgbClr val="0C4C88">
                        <a:alpha val="20000"/>
                      </a:srgbClr>
                    </a:solidFill>
                  </a:tcPr>
                </a:tc>
                <a:extLst>
                  <a:ext uri="{0D108BD9-81ED-4DB2-BD59-A6C34878D82A}">
                    <a16:rowId xmlns:a16="http://schemas.microsoft.com/office/drawing/2014/main" val="809714105"/>
                  </a:ext>
                </a:extLst>
              </a:tr>
              <a:tr h="514085">
                <a:tc>
                  <a:txBody>
                    <a:bodyPr/>
                    <a:lstStyle/>
                    <a:p>
                      <a:pPr indent="-182880"/>
                      <a:r>
                        <a:rPr lang="en-US" sz="2200" dirty="0">
                          <a:solidFill>
                            <a:srgbClr val="2B414D"/>
                          </a:solidFill>
                        </a:rPr>
                        <a:t>Ease of Implementation</a:t>
                      </a:r>
                    </a:p>
                  </a:txBody>
                  <a:tcPr>
                    <a:solidFill>
                      <a:schemeClr val="bg1">
                        <a:lumMod val="95000"/>
                      </a:schemeClr>
                    </a:solidFill>
                  </a:tcP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2200" baseline="0" dirty="0">
                          <a:solidFill>
                            <a:srgbClr val="2B414D"/>
                          </a:solidFill>
                        </a:rPr>
                        <a:t>May be easier to implement</a:t>
                      </a:r>
                    </a:p>
                  </a:txBody>
                  <a:tcPr>
                    <a:solidFill>
                      <a:schemeClr val="bg1">
                        <a:lumMod val="95000"/>
                      </a:schemeClr>
                    </a:solidFill>
                  </a:tcPr>
                </a:tc>
                <a:tc>
                  <a:txBody>
                    <a:bodyPr/>
                    <a:lstStyle/>
                    <a:p>
                      <a:pPr indent="-182880"/>
                      <a:endParaRPr lang="en-US" sz="2200" dirty="0">
                        <a:solidFill>
                          <a:srgbClr val="2B414D"/>
                        </a:solidFill>
                      </a:endParaRPr>
                    </a:p>
                  </a:txBody>
                  <a:tcPr>
                    <a:solidFill>
                      <a:schemeClr val="bg1">
                        <a:lumMod val="95000"/>
                      </a:schemeClr>
                    </a:solidFill>
                  </a:tcPr>
                </a:tc>
                <a:extLst>
                  <a:ext uri="{0D108BD9-81ED-4DB2-BD59-A6C34878D82A}">
                    <a16:rowId xmlns:a16="http://schemas.microsoft.com/office/drawing/2014/main" val="1668062518"/>
                  </a:ext>
                </a:extLst>
              </a:tr>
              <a:tr h="2129780">
                <a:tc>
                  <a:txBody>
                    <a:bodyPr/>
                    <a:lstStyle/>
                    <a:p>
                      <a:pPr indent="-182880"/>
                      <a:r>
                        <a:rPr lang="en-US" sz="2200" dirty="0">
                          <a:solidFill>
                            <a:srgbClr val="2B414D"/>
                          </a:solidFill>
                        </a:rPr>
                        <a:t>Additional concerns</a:t>
                      </a:r>
                    </a:p>
                  </a:txBody>
                  <a:tcPr>
                    <a:solidFill>
                      <a:srgbClr val="0C4C88">
                        <a:alpha val="20000"/>
                      </a:srgbClr>
                    </a:solidFill>
                  </a:tcPr>
                </a:tc>
                <a:tc>
                  <a:txBody>
                    <a:bodyPr/>
                    <a:lstStyle/>
                    <a:p>
                      <a:pPr indent="-457200"/>
                      <a:r>
                        <a:rPr lang="en-US" sz="2200" dirty="0">
                          <a:solidFill>
                            <a:srgbClr val="2B414D"/>
                          </a:solidFill>
                        </a:rPr>
                        <a:t>1) Always</a:t>
                      </a:r>
                      <a:r>
                        <a:rPr lang="en-US" sz="2200" baseline="0" dirty="0">
                          <a:solidFill>
                            <a:srgbClr val="2B414D"/>
                          </a:solidFill>
                        </a:rPr>
                        <a:t> generates revenue</a:t>
                      </a:r>
                    </a:p>
                    <a:p>
                      <a:pPr indent="-457200"/>
                      <a:r>
                        <a:rPr lang="en-US" sz="2200" baseline="0" dirty="0">
                          <a:solidFill>
                            <a:srgbClr val="2B414D"/>
                          </a:solidFill>
                        </a:rPr>
                        <a:t>2) May require legislation to change</a:t>
                      </a:r>
                    </a:p>
                    <a:p>
                      <a:pPr indent="-457200"/>
                      <a:r>
                        <a:rPr lang="en-US" sz="2200" baseline="0" dirty="0">
                          <a:solidFill>
                            <a:srgbClr val="2B414D"/>
                          </a:solidFill>
                        </a:rPr>
                        <a:t>3) Predictability</a:t>
                      </a:r>
                      <a:endParaRPr lang="en-US" sz="2200" dirty="0">
                        <a:solidFill>
                          <a:srgbClr val="2B414D"/>
                        </a:solidFill>
                      </a:endParaRPr>
                    </a:p>
                  </a:txBody>
                  <a:tcPr>
                    <a:solidFill>
                      <a:srgbClr val="0C4C88">
                        <a:alpha val="20000"/>
                      </a:srgbClr>
                    </a:solidFill>
                  </a:tcPr>
                </a:tc>
                <a:tc>
                  <a: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sz="2200" baseline="0" dirty="0">
                          <a:solidFill>
                            <a:srgbClr val="2B414D"/>
                          </a:solidFill>
                        </a:rPr>
                        <a:t>1) Susceptible to lobbying.</a:t>
                      </a:r>
                      <a:endParaRPr lang="en-US" sz="2200" dirty="0">
                        <a:solidFill>
                          <a:srgbClr val="2B414D"/>
                        </a:solidFill>
                      </a:endParaRPr>
                    </a:p>
                    <a:p>
                      <a:pPr indent="-457200"/>
                      <a:r>
                        <a:rPr lang="en-US" sz="2200" dirty="0">
                          <a:solidFill>
                            <a:srgbClr val="2B414D"/>
                          </a:solidFill>
                        </a:rPr>
                        <a:t>2) Only generates revenue if</a:t>
                      </a:r>
                      <a:r>
                        <a:rPr lang="en-US" sz="2200" baseline="0" dirty="0">
                          <a:solidFill>
                            <a:srgbClr val="2B414D"/>
                          </a:solidFill>
                        </a:rPr>
                        <a:t> government sells permits.</a:t>
                      </a:r>
                    </a:p>
                    <a:p>
                      <a:pPr indent="-457200"/>
                      <a:r>
                        <a:rPr lang="en-US" sz="2200" baseline="0" dirty="0">
                          <a:solidFill>
                            <a:srgbClr val="2B414D"/>
                          </a:solidFill>
                        </a:rPr>
                        <a:t>3) Cap can be changed by regulator.</a:t>
                      </a:r>
                    </a:p>
                    <a:p>
                      <a:pPr indent="-457200"/>
                      <a:r>
                        <a:rPr lang="en-US" sz="2200" baseline="0" dirty="0">
                          <a:solidFill>
                            <a:srgbClr val="2B414D"/>
                          </a:solidFill>
                        </a:rPr>
                        <a:t>4) Less certainty over future.</a:t>
                      </a:r>
                    </a:p>
                    <a:p>
                      <a:pPr indent="-457200"/>
                      <a:r>
                        <a:rPr lang="en-US" sz="2200" baseline="0" dirty="0">
                          <a:solidFill>
                            <a:srgbClr val="2B414D"/>
                          </a:solidFill>
                        </a:rPr>
                        <a:t>5) Regulations reduce efficacy of Cap &amp; Trade</a:t>
                      </a:r>
                    </a:p>
                  </a:txBody>
                  <a:tcPr>
                    <a:solidFill>
                      <a:srgbClr val="0C4C88">
                        <a:alpha val="20000"/>
                      </a:srgbClr>
                    </a:solidFill>
                  </a:tcPr>
                </a:tc>
                <a:extLst>
                  <a:ext uri="{0D108BD9-81ED-4DB2-BD59-A6C34878D82A}">
                    <a16:rowId xmlns:a16="http://schemas.microsoft.com/office/drawing/2014/main" val="1680250501"/>
                  </a:ext>
                </a:extLst>
              </a:tr>
            </a:tbl>
          </a:graphicData>
        </a:graphic>
      </p:graphicFrame>
      <p:sp>
        <p:nvSpPr>
          <p:cNvPr id="3" name="Rectangle 2">
            <a:extLst>
              <a:ext uri="{FF2B5EF4-FFF2-40B4-BE49-F238E27FC236}">
                <a16:creationId xmlns:a16="http://schemas.microsoft.com/office/drawing/2014/main" id="{8DB121F3-9FD2-EA41-AA5D-38D64DBE01AC}"/>
              </a:ext>
            </a:extLst>
          </p:cNvPr>
          <p:cNvSpPr/>
          <p:nvPr/>
        </p:nvSpPr>
        <p:spPr>
          <a:xfrm>
            <a:off x="7641771" y="5110843"/>
            <a:ext cx="3924754" cy="10447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9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B811-15B2-784C-BC9A-4A849ECCB57E}"/>
              </a:ext>
            </a:extLst>
          </p:cNvPr>
          <p:cNvSpPr>
            <a:spLocks noGrp="1"/>
          </p:cNvSpPr>
          <p:nvPr>
            <p:ph type="title"/>
          </p:nvPr>
        </p:nvSpPr>
        <p:spPr/>
        <p:txBody>
          <a:bodyPr>
            <a:normAutofit/>
          </a:bodyPr>
          <a:lstStyle/>
          <a:p>
            <a:r>
              <a:rPr lang="en-US" sz="3800" dirty="0">
                <a:solidFill>
                  <a:schemeClr val="bg1"/>
                </a:solidFill>
              </a:rPr>
              <a:t>On</a:t>
            </a:r>
            <a:r>
              <a:rPr lang="en-US" sz="3800" dirty="0"/>
              <a:t>e Other Thing: Cap and Trade vs. Carbon Tax</a:t>
            </a:r>
          </a:p>
        </p:txBody>
      </p:sp>
      <p:sp>
        <p:nvSpPr>
          <p:cNvPr id="3" name="Content Placeholder 2">
            <a:extLst>
              <a:ext uri="{FF2B5EF4-FFF2-40B4-BE49-F238E27FC236}">
                <a16:creationId xmlns:a16="http://schemas.microsoft.com/office/drawing/2014/main" id="{1CAC1EB6-561C-3240-8B96-9A1DCEC26BE0}"/>
              </a:ext>
            </a:extLst>
          </p:cNvPr>
          <p:cNvSpPr>
            <a:spLocks noGrp="1"/>
          </p:cNvSpPr>
          <p:nvPr>
            <p:ph idx="1"/>
          </p:nvPr>
        </p:nvSpPr>
        <p:spPr>
          <a:xfrm>
            <a:off x="838200" y="1186774"/>
            <a:ext cx="10515600" cy="4735294"/>
          </a:xfrm>
        </p:spPr>
        <p:txBody>
          <a:bodyPr>
            <a:normAutofit lnSpcReduction="10000"/>
          </a:bodyPr>
          <a:lstStyle/>
          <a:p>
            <a:r>
              <a:rPr lang="en-US" dirty="0"/>
              <a:t>Emissions regulations and Cap and Trade can work at cross purposes.</a:t>
            </a:r>
          </a:p>
          <a:p>
            <a:pPr lvl="1"/>
            <a:r>
              <a:rPr lang="en-US" dirty="0"/>
              <a:t>Regulations that lower emissions from big polluters…</a:t>
            </a:r>
          </a:p>
          <a:p>
            <a:pPr lvl="2"/>
            <a:r>
              <a:rPr lang="en-US" dirty="0"/>
              <a:t>Lower the demand for permits</a:t>
            </a:r>
          </a:p>
          <a:p>
            <a:pPr lvl="2"/>
            <a:r>
              <a:rPr lang="en-US" dirty="0"/>
              <a:t>Lowers the price of permits</a:t>
            </a:r>
          </a:p>
          <a:p>
            <a:pPr lvl="2"/>
            <a:r>
              <a:rPr lang="en-US" dirty="0"/>
              <a:t>Reduces incentives for other industries to cut emissions</a:t>
            </a:r>
          </a:p>
          <a:p>
            <a:pPr marL="914400" lvl="2" indent="0">
              <a:buNone/>
            </a:pPr>
            <a:endParaRPr lang="en-US" dirty="0"/>
          </a:p>
          <a:p>
            <a:r>
              <a:rPr lang="en-US" dirty="0"/>
              <a:t>Regulations can undermine the effectiveness of Cap and Trade.</a:t>
            </a:r>
          </a:p>
          <a:p>
            <a:pPr marL="0" indent="0">
              <a:buNone/>
            </a:pPr>
            <a:endParaRPr lang="en-US" dirty="0"/>
          </a:p>
          <a:p>
            <a:r>
              <a:rPr lang="en-US" dirty="0"/>
              <a:t>The same is not true of a carbon tax.</a:t>
            </a:r>
          </a:p>
          <a:p>
            <a:pPr lvl="1"/>
            <a:r>
              <a:rPr lang="en-US" dirty="0"/>
              <a:t>Though regulations might cut tax revenue, revenue is not the goal of the carbon tax.</a:t>
            </a:r>
          </a:p>
        </p:txBody>
      </p:sp>
      <p:sp>
        <p:nvSpPr>
          <p:cNvPr id="4" name="Slide Number Placeholder 3">
            <a:extLst>
              <a:ext uri="{FF2B5EF4-FFF2-40B4-BE49-F238E27FC236}">
                <a16:creationId xmlns:a16="http://schemas.microsoft.com/office/drawing/2014/main" id="{FA719018-4AF1-D242-AADA-D838945DA76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62140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046C-D812-E346-9725-D08D61AB97E9}"/>
              </a:ext>
            </a:extLst>
          </p:cNvPr>
          <p:cNvSpPr>
            <a:spLocks noGrp="1"/>
          </p:cNvSpPr>
          <p:nvPr>
            <p:ph type="title"/>
          </p:nvPr>
        </p:nvSpPr>
        <p:spPr/>
        <p:txBody>
          <a:bodyPr/>
          <a:lstStyle/>
          <a:p>
            <a:r>
              <a:rPr lang="en-US" dirty="0">
                <a:solidFill>
                  <a:schemeClr val="bg1"/>
                </a:solidFill>
              </a:rPr>
              <a:t>Tho</a:t>
            </a:r>
            <a:r>
              <a:rPr lang="en-US" dirty="0"/>
              <a:t>ughts on Regulation vs Market-Oriented</a:t>
            </a:r>
          </a:p>
        </p:txBody>
      </p:sp>
      <p:sp>
        <p:nvSpPr>
          <p:cNvPr id="3" name="Content Placeholder 2">
            <a:extLst>
              <a:ext uri="{FF2B5EF4-FFF2-40B4-BE49-F238E27FC236}">
                <a16:creationId xmlns:a16="http://schemas.microsoft.com/office/drawing/2014/main" id="{34345031-B370-EE4C-9B6F-E891C81858BA}"/>
              </a:ext>
            </a:extLst>
          </p:cNvPr>
          <p:cNvSpPr>
            <a:spLocks noGrp="1"/>
          </p:cNvSpPr>
          <p:nvPr>
            <p:ph idx="1"/>
          </p:nvPr>
        </p:nvSpPr>
        <p:spPr/>
        <p:txBody>
          <a:bodyPr/>
          <a:lstStyle/>
          <a:p>
            <a:r>
              <a:rPr lang="en-US" dirty="0"/>
              <a:t>Equity.</a:t>
            </a:r>
          </a:p>
          <a:p>
            <a:pPr lvl="1"/>
            <a:r>
              <a:rPr lang="en-US" dirty="0"/>
              <a:t>Both types of policies are regressive.</a:t>
            </a:r>
          </a:p>
          <a:p>
            <a:pPr lvl="2"/>
            <a:r>
              <a:rPr lang="en-US" dirty="0"/>
              <a:t>Cap and Trade and a Carbon Tax can offset the </a:t>
            </a:r>
            <a:r>
              <a:rPr lang="en-US" dirty="0" err="1"/>
              <a:t>regressivity</a:t>
            </a:r>
            <a:r>
              <a:rPr lang="en-US" dirty="0"/>
              <a:t>.</a:t>
            </a:r>
          </a:p>
          <a:p>
            <a:pPr lvl="2"/>
            <a:r>
              <a:rPr lang="en-US" dirty="0"/>
              <a:t>Regulations do not.</a:t>
            </a:r>
          </a:p>
          <a:p>
            <a:r>
              <a:rPr lang="en-US" dirty="0"/>
              <a:t>Efficiency.</a:t>
            </a:r>
          </a:p>
          <a:p>
            <a:pPr lvl="1"/>
            <a:r>
              <a:rPr lang="en-US" dirty="0"/>
              <a:t>Market-oriented policies tend to achieve emissions reduction at much lower cost.</a:t>
            </a:r>
          </a:p>
          <a:p>
            <a:pPr lvl="2"/>
            <a:r>
              <a:rPr lang="en-US" dirty="0"/>
              <a:t>Example: CAFÉ Standards vs Carbon Tax</a:t>
            </a:r>
          </a:p>
          <a:p>
            <a:pPr lvl="3"/>
            <a:r>
              <a:rPr lang="en-US" dirty="0"/>
              <a:t>Tax is significantly more efficient.</a:t>
            </a:r>
          </a:p>
          <a:p>
            <a:pPr lvl="3"/>
            <a:r>
              <a:rPr lang="en-US" dirty="0"/>
              <a:t>Why?</a:t>
            </a:r>
          </a:p>
        </p:txBody>
      </p:sp>
      <p:sp>
        <p:nvSpPr>
          <p:cNvPr id="4" name="Slide Number Placeholder 3">
            <a:extLst>
              <a:ext uri="{FF2B5EF4-FFF2-40B4-BE49-F238E27FC236}">
                <a16:creationId xmlns:a16="http://schemas.microsoft.com/office/drawing/2014/main" id="{5B830037-4D18-F74D-A84D-DC8A33E2495D}"/>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41547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5D35-4703-864D-9026-5101C15A6C1D}"/>
              </a:ext>
            </a:extLst>
          </p:cNvPr>
          <p:cNvSpPr>
            <a:spLocks noGrp="1"/>
          </p:cNvSpPr>
          <p:nvPr>
            <p:ph type="title"/>
          </p:nvPr>
        </p:nvSpPr>
        <p:spPr/>
        <p:txBody>
          <a:bodyPr>
            <a:normAutofit fontScale="90000"/>
          </a:bodyPr>
          <a:lstStyle/>
          <a:p>
            <a:r>
              <a:rPr lang="en-US" dirty="0"/>
              <a:t> </a:t>
            </a:r>
            <a:r>
              <a:rPr lang="en-US" dirty="0">
                <a:solidFill>
                  <a:schemeClr val="bg1"/>
                </a:solidFill>
              </a:rPr>
              <a:t>Ho</a:t>
            </a:r>
            <a:r>
              <a:rPr lang="en-US" dirty="0"/>
              <a:t>w Can Economists Contribute to </a:t>
            </a:r>
            <a:br>
              <a:rPr lang="en-US" dirty="0"/>
            </a:br>
            <a:r>
              <a:rPr lang="en-US" dirty="0"/>
              <a:t>Thinking about Climate Change?</a:t>
            </a:r>
          </a:p>
        </p:txBody>
      </p:sp>
      <p:sp>
        <p:nvSpPr>
          <p:cNvPr id="3" name="Content Placeholder 2">
            <a:extLst>
              <a:ext uri="{FF2B5EF4-FFF2-40B4-BE49-F238E27FC236}">
                <a16:creationId xmlns:a16="http://schemas.microsoft.com/office/drawing/2014/main" id="{5597A826-7BC4-C049-BD3C-FBC1D3B33F51}"/>
              </a:ext>
            </a:extLst>
          </p:cNvPr>
          <p:cNvSpPr>
            <a:spLocks noGrp="1"/>
          </p:cNvSpPr>
          <p:nvPr>
            <p:ph idx="1"/>
          </p:nvPr>
        </p:nvSpPr>
        <p:spPr/>
        <p:txBody>
          <a:bodyPr/>
          <a:lstStyle/>
          <a:p>
            <a:pPr>
              <a:spcAft>
                <a:spcPts val="1000"/>
              </a:spcAft>
            </a:pPr>
            <a:r>
              <a:rPr lang="en-US" dirty="0"/>
              <a:t>By assessing behavioral reactions to climate change.</a:t>
            </a:r>
          </a:p>
          <a:p>
            <a:pPr>
              <a:spcAft>
                <a:spcPts val="1000"/>
              </a:spcAft>
            </a:pPr>
            <a:r>
              <a:rPr lang="en-US" dirty="0"/>
              <a:t>By measuring the damage and estimating the economic costs of fighting climate change.</a:t>
            </a:r>
          </a:p>
          <a:p>
            <a:r>
              <a:rPr lang="en-US" dirty="0"/>
              <a:t>By designing smart policies that minimize costs.</a:t>
            </a:r>
          </a:p>
          <a:p>
            <a:pPr lvl="1"/>
            <a:r>
              <a:rPr lang="en-US" dirty="0"/>
              <a:t>Balance economic growth with GHG emission mitigation.</a:t>
            </a:r>
          </a:p>
        </p:txBody>
      </p:sp>
      <p:sp>
        <p:nvSpPr>
          <p:cNvPr id="4" name="Slide Number Placeholder 3">
            <a:extLst>
              <a:ext uri="{FF2B5EF4-FFF2-40B4-BE49-F238E27FC236}">
                <a16:creationId xmlns:a16="http://schemas.microsoft.com/office/drawing/2014/main" id="{885F48B5-2E56-B743-B7EB-CDBC4806E79D}"/>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42223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5F16-3993-A641-9880-4841211DFFB3}"/>
              </a:ext>
            </a:extLst>
          </p:cNvPr>
          <p:cNvSpPr>
            <a:spLocks noGrp="1"/>
          </p:cNvSpPr>
          <p:nvPr>
            <p:ph type="title"/>
          </p:nvPr>
        </p:nvSpPr>
        <p:spPr/>
        <p:txBody>
          <a:bodyPr/>
          <a:lstStyle/>
          <a:p>
            <a:r>
              <a:rPr lang="en-US" dirty="0">
                <a:solidFill>
                  <a:schemeClr val="bg1"/>
                </a:solidFill>
              </a:rPr>
              <a:t>Effi</a:t>
            </a:r>
            <a:r>
              <a:rPr lang="en-US" dirty="0"/>
              <a:t>ciency: CAFÉ vs Carbon Tax</a:t>
            </a:r>
          </a:p>
        </p:txBody>
      </p:sp>
      <p:sp>
        <p:nvSpPr>
          <p:cNvPr id="3" name="Content Placeholder 2">
            <a:extLst>
              <a:ext uri="{FF2B5EF4-FFF2-40B4-BE49-F238E27FC236}">
                <a16:creationId xmlns:a16="http://schemas.microsoft.com/office/drawing/2014/main" id="{17240E49-4E8F-B747-88BA-B6ACF9B2064E}"/>
              </a:ext>
            </a:extLst>
          </p:cNvPr>
          <p:cNvSpPr>
            <a:spLocks noGrp="1"/>
          </p:cNvSpPr>
          <p:nvPr>
            <p:ph idx="1"/>
          </p:nvPr>
        </p:nvSpPr>
        <p:spPr>
          <a:xfrm>
            <a:off x="838200" y="1097280"/>
            <a:ext cx="10515600" cy="5132946"/>
          </a:xfrm>
        </p:spPr>
        <p:txBody>
          <a:bodyPr>
            <a:normAutofit fontScale="92500" lnSpcReduction="10000"/>
          </a:bodyPr>
          <a:lstStyle/>
          <a:p>
            <a:r>
              <a:rPr lang="en-US" dirty="0"/>
              <a:t>CAFÉ = Corporate Average Fuel Efficiency</a:t>
            </a:r>
          </a:p>
          <a:p>
            <a:pPr lvl="1"/>
            <a:r>
              <a:rPr lang="en-US" dirty="0"/>
              <a:t>A fuel economy standard mandating that an </a:t>
            </a:r>
            <a:r>
              <a:rPr lang="en-US"/>
              <a:t>auto‐maker’s </a:t>
            </a:r>
            <a:r>
              <a:rPr lang="en-US" dirty="0"/>
              <a:t>vehicle fleet must meet minimum fuel economy standards.</a:t>
            </a:r>
          </a:p>
          <a:p>
            <a:pPr lvl="1"/>
            <a:endParaRPr lang="en-US" dirty="0"/>
          </a:p>
          <a:p>
            <a:r>
              <a:rPr lang="en-US" dirty="0"/>
              <a:t>Horse Race</a:t>
            </a:r>
          </a:p>
          <a:p>
            <a:pPr lvl="1"/>
            <a:r>
              <a:rPr lang="en-US" dirty="0"/>
              <a:t>Tax on fuel applies to ALL vehicles, not just new.</a:t>
            </a:r>
          </a:p>
          <a:p>
            <a:pPr lvl="1"/>
            <a:r>
              <a:rPr lang="en-US" dirty="0"/>
              <a:t>Rebound Effect:   </a:t>
            </a:r>
          </a:p>
          <a:p>
            <a:pPr lvl="2"/>
            <a:r>
              <a:rPr lang="en-US" dirty="0"/>
              <a:t>Driving a more efficient vehicle lowers the cost per mile driven</a:t>
            </a:r>
          </a:p>
          <a:p>
            <a:pPr lvl="3"/>
            <a:r>
              <a:rPr lang="en-US" sz="2400" dirty="0"/>
              <a:t>leading to more miles driven.</a:t>
            </a:r>
          </a:p>
          <a:p>
            <a:pPr lvl="1"/>
            <a:r>
              <a:rPr lang="en-US" dirty="0"/>
              <a:t>Slower turnover of inefficient vehicles: higher cost of new.</a:t>
            </a:r>
          </a:p>
          <a:p>
            <a:pPr lvl="1"/>
            <a:endParaRPr lang="en-US" dirty="0"/>
          </a:p>
          <a:p>
            <a:r>
              <a:rPr lang="en-US" dirty="0"/>
              <a:t>Summary</a:t>
            </a:r>
          </a:p>
          <a:p>
            <a:pPr lvl="1"/>
            <a:r>
              <a:rPr lang="en-US" dirty="0"/>
              <a:t>A given level of emission reductions </a:t>
            </a:r>
            <a:r>
              <a:rPr lang="en-US" b="1" dirty="0"/>
              <a:t>costs 3-14 times more with CAFÉ </a:t>
            </a:r>
            <a:r>
              <a:rPr lang="en-US" dirty="0"/>
              <a:t>standards than under a comparable carbon tax.</a:t>
            </a:r>
          </a:p>
        </p:txBody>
      </p:sp>
      <p:sp>
        <p:nvSpPr>
          <p:cNvPr id="4" name="Slide Number Placeholder 3">
            <a:extLst>
              <a:ext uri="{FF2B5EF4-FFF2-40B4-BE49-F238E27FC236}">
                <a16:creationId xmlns:a16="http://schemas.microsoft.com/office/drawing/2014/main" id="{3DBF984A-9770-9E48-BE22-1A122BB5C2BF}"/>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2758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3194-55B4-334C-971E-64960461A1FA}"/>
              </a:ext>
            </a:extLst>
          </p:cNvPr>
          <p:cNvSpPr>
            <a:spLocks noGrp="1"/>
          </p:cNvSpPr>
          <p:nvPr>
            <p:ph type="title"/>
          </p:nvPr>
        </p:nvSpPr>
        <p:spPr/>
        <p:txBody>
          <a:bodyPr>
            <a:normAutofit/>
          </a:bodyPr>
          <a:lstStyle/>
          <a:p>
            <a:r>
              <a:rPr lang="en-US" dirty="0">
                <a:solidFill>
                  <a:schemeClr val="bg1"/>
                </a:solidFill>
              </a:rPr>
              <a:t>Pol</a:t>
            </a:r>
            <a:r>
              <a:rPr lang="en-US" dirty="0"/>
              <a:t>icies That Reduce Emissions: </a:t>
            </a:r>
            <a:r>
              <a:rPr lang="en-US" dirty="0" err="1"/>
              <a:t>INDirectly</a:t>
            </a:r>
            <a:endParaRPr lang="en-US" dirty="0"/>
          </a:p>
        </p:txBody>
      </p:sp>
      <p:sp>
        <p:nvSpPr>
          <p:cNvPr id="3" name="Content Placeholder 2">
            <a:extLst>
              <a:ext uri="{FF2B5EF4-FFF2-40B4-BE49-F238E27FC236}">
                <a16:creationId xmlns:a16="http://schemas.microsoft.com/office/drawing/2014/main" id="{A7BF305E-3692-584D-B3A2-CF6F571F6DE5}"/>
              </a:ext>
            </a:extLst>
          </p:cNvPr>
          <p:cNvSpPr>
            <a:spLocks noGrp="1"/>
          </p:cNvSpPr>
          <p:nvPr>
            <p:ph idx="1"/>
          </p:nvPr>
        </p:nvSpPr>
        <p:spPr/>
        <p:txBody>
          <a:bodyPr/>
          <a:lstStyle/>
          <a:p>
            <a:pPr>
              <a:spcAft>
                <a:spcPts val="1000"/>
              </a:spcAft>
            </a:pPr>
            <a:r>
              <a:rPr lang="en-US" dirty="0"/>
              <a:t>Subsidizing R&amp;D</a:t>
            </a:r>
          </a:p>
          <a:p>
            <a:pPr>
              <a:spcAft>
                <a:spcPts val="1000"/>
              </a:spcAft>
            </a:pPr>
            <a:r>
              <a:rPr lang="en-US" dirty="0"/>
              <a:t>Grid / infrastructure</a:t>
            </a:r>
          </a:p>
          <a:p>
            <a:pPr>
              <a:spcAft>
                <a:spcPts val="1000"/>
              </a:spcAft>
            </a:pPr>
            <a:r>
              <a:rPr lang="en-US" dirty="0"/>
              <a:t>Energy efficiency mandates and subsidies</a:t>
            </a:r>
          </a:p>
          <a:p>
            <a:r>
              <a:rPr lang="en-US" dirty="0"/>
              <a:t>Mandating renewable energy (</a:t>
            </a:r>
            <a:r>
              <a:rPr lang="en-US" i="1" dirty="0"/>
              <a:t>e.g</a:t>
            </a:r>
            <a:r>
              <a:rPr lang="en-US" dirty="0"/>
              <a:t>., renewable portfolio standards)</a:t>
            </a:r>
          </a:p>
          <a:p>
            <a:r>
              <a:rPr lang="en-US" dirty="0"/>
              <a:t>Land use policies</a:t>
            </a:r>
          </a:p>
          <a:p>
            <a:pPr lvl="1"/>
            <a:endParaRPr lang="en-US" dirty="0"/>
          </a:p>
        </p:txBody>
      </p:sp>
    </p:spTree>
    <p:extLst>
      <p:ext uri="{BB962C8B-B14F-4D97-AF65-F5344CB8AC3E}">
        <p14:creationId xmlns:p14="http://schemas.microsoft.com/office/powerpoint/2010/main" val="1952909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Cha</a:t>
            </a:r>
            <a:r>
              <a:rPr lang="en-US" dirty="0"/>
              <a:t>llenges with Renewable Energy</a:t>
            </a:r>
          </a:p>
        </p:txBody>
      </p:sp>
      <p:sp>
        <p:nvSpPr>
          <p:cNvPr id="3" name="Content Placeholder 2"/>
          <p:cNvSpPr>
            <a:spLocks noGrp="1"/>
          </p:cNvSpPr>
          <p:nvPr>
            <p:ph idx="1"/>
          </p:nvPr>
        </p:nvSpPr>
        <p:spPr>
          <a:xfrm>
            <a:off x="838200" y="1325563"/>
            <a:ext cx="5346700" cy="4351338"/>
          </a:xfrm>
        </p:spPr>
        <p:txBody>
          <a:bodyPr/>
          <a:lstStyle/>
          <a:p>
            <a:pPr>
              <a:spcAft>
                <a:spcPts val="1000"/>
              </a:spcAft>
            </a:pPr>
            <a:r>
              <a:rPr lang="en-US" dirty="0"/>
              <a:t>It’s intermittent - only produced if there is sun or wind.</a:t>
            </a:r>
          </a:p>
          <a:p>
            <a:pPr>
              <a:spcAft>
                <a:spcPts val="1000"/>
              </a:spcAft>
            </a:pPr>
            <a:r>
              <a:rPr lang="en-US" dirty="0"/>
              <a:t>Energy is needed all day and night, with peak times.</a:t>
            </a:r>
          </a:p>
          <a:p>
            <a:pPr>
              <a:spcAft>
                <a:spcPts val="1000"/>
              </a:spcAft>
            </a:pPr>
            <a:r>
              <a:rPr lang="en-US" dirty="0">
                <a:sym typeface="Wingdings" panose="05000000000000000000" pitchFamily="2" charset="2"/>
              </a:rPr>
              <a:t>Limited w/o storage.</a:t>
            </a:r>
          </a:p>
          <a:p>
            <a:pPr lvl="1">
              <a:spcAft>
                <a:spcPts val="1000"/>
              </a:spcAft>
            </a:pPr>
            <a:r>
              <a:rPr lang="en-US" dirty="0">
                <a:sym typeface="Wingdings" panose="05000000000000000000" pitchFamily="2" charset="2"/>
              </a:rPr>
              <a:t>Creative storage options are under development.</a:t>
            </a:r>
          </a:p>
        </p:txBody>
      </p:sp>
      <p:pic>
        <p:nvPicPr>
          <p:cNvPr id="5" name="Picture 4">
            <a:extLst>
              <a:ext uri="{FF2B5EF4-FFF2-40B4-BE49-F238E27FC236}">
                <a16:creationId xmlns:a16="http://schemas.microsoft.com/office/drawing/2014/main" id="{2A248C83-A89A-41D6-869A-8CF351DA0EEB}"/>
              </a:ext>
            </a:extLst>
          </p:cNvPr>
          <p:cNvPicPr>
            <a:picLocks noChangeAspect="1"/>
          </p:cNvPicPr>
          <p:nvPr/>
        </p:nvPicPr>
        <p:blipFill>
          <a:blip r:embed="rId2"/>
          <a:stretch>
            <a:fillRect/>
          </a:stretch>
        </p:blipFill>
        <p:spPr>
          <a:xfrm>
            <a:off x="12534900" y="3429000"/>
            <a:ext cx="4572000" cy="3048000"/>
          </a:xfrm>
          <a:prstGeom prst="rect">
            <a:avLst/>
          </a:prstGeom>
        </p:spPr>
      </p:pic>
      <p:pic>
        <p:nvPicPr>
          <p:cNvPr id="7" name="Picture 6">
            <a:extLst>
              <a:ext uri="{FF2B5EF4-FFF2-40B4-BE49-F238E27FC236}">
                <a16:creationId xmlns:a16="http://schemas.microsoft.com/office/drawing/2014/main" id="{EE120117-B3A8-4C00-A98F-901E7EA98781}"/>
              </a:ext>
            </a:extLst>
          </p:cNvPr>
          <p:cNvPicPr>
            <a:picLocks noChangeAspect="1"/>
          </p:cNvPicPr>
          <p:nvPr/>
        </p:nvPicPr>
        <p:blipFill>
          <a:blip r:embed="rId3"/>
          <a:stretch>
            <a:fillRect/>
          </a:stretch>
        </p:blipFill>
        <p:spPr>
          <a:xfrm>
            <a:off x="12534900" y="46730"/>
            <a:ext cx="4572000" cy="3048000"/>
          </a:xfrm>
          <a:prstGeom prst="rect">
            <a:avLst/>
          </a:prstGeom>
        </p:spPr>
      </p:pic>
      <p:pic>
        <p:nvPicPr>
          <p:cNvPr id="9" name="Picture 8">
            <a:extLst>
              <a:ext uri="{FF2B5EF4-FFF2-40B4-BE49-F238E27FC236}">
                <a16:creationId xmlns:a16="http://schemas.microsoft.com/office/drawing/2014/main" id="{9E84CE33-3A80-40C6-8C6C-5867FD5A9870}"/>
              </a:ext>
            </a:extLst>
          </p:cNvPr>
          <p:cNvPicPr>
            <a:picLocks noChangeAspect="1"/>
          </p:cNvPicPr>
          <p:nvPr/>
        </p:nvPicPr>
        <p:blipFill rotWithShape="1">
          <a:blip r:embed="rId4"/>
          <a:srcRect r="18600"/>
          <a:stretch/>
        </p:blipFill>
        <p:spPr>
          <a:xfrm>
            <a:off x="6184900" y="2266950"/>
            <a:ext cx="51689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F2FD63DF-6CE8-184F-9FBC-D0427776B577}"/>
              </a:ext>
            </a:extLst>
          </p:cNvPr>
          <p:cNvPicPr>
            <a:picLocks noChangeAspect="1"/>
          </p:cNvPicPr>
          <p:nvPr/>
        </p:nvPicPr>
        <p:blipFill>
          <a:blip r:embed="rId5"/>
          <a:stretch>
            <a:fillRect/>
          </a:stretch>
        </p:blipFill>
        <p:spPr>
          <a:xfrm>
            <a:off x="6972302" y="1033464"/>
            <a:ext cx="3608716" cy="5286895"/>
          </a:xfrm>
          <a:prstGeom prst="rect">
            <a:avLst/>
          </a:prstGeom>
        </p:spPr>
      </p:pic>
    </p:spTree>
    <p:extLst>
      <p:ext uri="{BB962C8B-B14F-4D97-AF65-F5344CB8AC3E}">
        <p14:creationId xmlns:p14="http://schemas.microsoft.com/office/powerpoint/2010/main" val="160866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3194-55B4-334C-971E-64960461A1FA}"/>
              </a:ext>
            </a:extLst>
          </p:cNvPr>
          <p:cNvSpPr>
            <a:spLocks noGrp="1"/>
          </p:cNvSpPr>
          <p:nvPr>
            <p:ph type="title"/>
          </p:nvPr>
        </p:nvSpPr>
        <p:spPr/>
        <p:txBody>
          <a:bodyPr/>
          <a:lstStyle/>
          <a:p>
            <a:r>
              <a:rPr lang="en-US" dirty="0">
                <a:solidFill>
                  <a:schemeClr val="bg1"/>
                </a:solidFill>
              </a:rPr>
              <a:t>Infr</a:t>
            </a:r>
            <a:r>
              <a:rPr lang="en-US" dirty="0"/>
              <a:t>astructure and Climate Change</a:t>
            </a:r>
          </a:p>
        </p:txBody>
      </p:sp>
      <p:sp>
        <p:nvSpPr>
          <p:cNvPr id="3" name="Content Placeholder 2">
            <a:extLst>
              <a:ext uri="{FF2B5EF4-FFF2-40B4-BE49-F238E27FC236}">
                <a16:creationId xmlns:a16="http://schemas.microsoft.com/office/drawing/2014/main" id="{A7BF305E-3692-584D-B3A2-CF6F571F6DE5}"/>
              </a:ext>
            </a:extLst>
          </p:cNvPr>
          <p:cNvSpPr>
            <a:spLocks noGrp="1"/>
          </p:cNvSpPr>
          <p:nvPr>
            <p:ph idx="1"/>
          </p:nvPr>
        </p:nvSpPr>
        <p:spPr/>
        <p:txBody>
          <a:bodyPr/>
          <a:lstStyle/>
          <a:p>
            <a:pPr>
              <a:spcAft>
                <a:spcPts val="1000"/>
              </a:spcAft>
            </a:pPr>
            <a:r>
              <a:rPr lang="en-US" dirty="0"/>
              <a:t>$90 trillion in investment will be needed for U.S. infrastructure, 2015-2030.</a:t>
            </a:r>
          </a:p>
          <a:p>
            <a:r>
              <a:rPr lang="en-US" dirty="0"/>
              <a:t>Add $4 trillion (&lt; 5%) to make it low-carbon infrastructure.</a:t>
            </a:r>
          </a:p>
          <a:p>
            <a:pPr lvl="1"/>
            <a:r>
              <a:rPr lang="en-US" dirty="0"/>
              <a:t>This would also reduce climate damage to infrastructure.</a:t>
            </a:r>
          </a:p>
          <a:p>
            <a:pPr lvl="1">
              <a:spcAft>
                <a:spcPts val="1000"/>
              </a:spcAft>
            </a:pPr>
            <a:r>
              <a:rPr lang="en-US" dirty="0"/>
              <a:t>Railway, urban transport, renewables.</a:t>
            </a:r>
          </a:p>
          <a:p>
            <a:r>
              <a:rPr lang="en-US" dirty="0"/>
              <a:t>The electrical grid is particularly troublesome.</a:t>
            </a:r>
          </a:p>
          <a:p>
            <a:pPr lvl="1"/>
            <a:r>
              <a:rPr lang="en-US" dirty="0"/>
              <a:t>It is outdated and not suited for renewable energy storage.</a:t>
            </a:r>
          </a:p>
          <a:p>
            <a:pPr lvl="1"/>
            <a:r>
              <a:rPr lang="en-US" dirty="0"/>
              <a:t>Those with solar panels use the grid but contribute little to its upkeep.</a:t>
            </a:r>
          </a:p>
        </p:txBody>
      </p:sp>
    </p:spTree>
    <p:extLst>
      <p:ext uri="{BB962C8B-B14F-4D97-AF65-F5344CB8AC3E}">
        <p14:creationId xmlns:p14="http://schemas.microsoft.com/office/powerpoint/2010/main" val="352493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A350-1327-4EBE-956F-3B19DA5F9835}"/>
              </a:ext>
            </a:extLst>
          </p:cNvPr>
          <p:cNvSpPr>
            <a:spLocks noGrp="1"/>
          </p:cNvSpPr>
          <p:nvPr>
            <p:ph type="title"/>
          </p:nvPr>
        </p:nvSpPr>
        <p:spPr/>
        <p:txBody>
          <a:bodyPr/>
          <a:lstStyle/>
          <a:p>
            <a:r>
              <a:rPr lang="en-US" dirty="0">
                <a:solidFill>
                  <a:schemeClr val="bg1"/>
                </a:solidFill>
              </a:rPr>
              <a:t>Bid</a:t>
            </a:r>
            <a:r>
              <a:rPr lang="en-US" dirty="0"/>
              <a:t>en’s Climate Plan</a:t>
            </a:r>
          </a:p>
        </p:txBody>
      </p:sp>
      <p:sp>
        <p:nvSpPr>
          <p:cNvPr id="3" name="Content Placeholder 2">
            <a:extLst>
              <a:ext uri="{FF2B5EF4-FFF2-40B4-BE49-F238E27FC236}">
                <a16:creationId xmlns:a16="http://schemas.microsoft.com/office/drawing/2014/main" id="{A81A2D96-D271-4F52-B80D-DFFC22180028}"/>
              </a:ext>
            </a:extLst>
          </p:cNvPr>
          <p:cNvSpPr>
            <a:spLocks noGrp="1"/>
          </p:cNvSpPr>
          <p:nvPr>
            <p:ph idx="1"/>
          </p:nvPr>
        </p:nvSpPr>
        <p:spPr/>
        <p:txBody>
          <a:bodyPr>
            <a:normAutofit fontScale="92500" lnSpcReduction="10000"/>
          </a:bodyPr>
          <a:lstStyle/>
          <a:p>
            <a:r>
              <a:rPr lang="en-US" dirty="0"/>
              <a:t>Regulation and infrastructure investment aimed at meeting specific climate targets and creating jobs</a:t>
            </a:r>
          </a:p>
          <a:p>
            <a:r>
              <a:rPr lang="en-US" b="0" dirty="0"/>
              <a:t>“He also pressed the need to link environmental advocacy to racial justice, describing pollution and other toxic harms that disproportionately affect communities of color. His plan calls for establishing an office of environmental and climate justice at the Justice Department and developing a broad set of tools to address how “environmental policy decisions of the past have failed communities of color.” “</a:t>
            </a:r>
          </a:p>
          <a:p>
            <a:pPr lvl="1"/>
            <a:r>
              <a:rPr lang="en-US" dirty="0"/>
              <a:t>“Mr. Biden set a goal for disadvantaged communities to receive 40 percent of all clean energy and infrastructure benefits he was proposing. He also made explicit references to tribal communities and called for expanding broadband access to tribal lands.”</a:t>
            </a:r>
          </a:p>
          <a:p>
            <a:r>
              <a:rPr lang="en-US" dirty="0"/>
              <a:t>Plan will be paid for using corporate income taxes.</a:t>
            </a:r>
          </a:p>
        </p:txBody>
      </p:sp>
      <p:sp>
        <p:nvSpPr>
          <p:cNvPr id="4" name="Slide Number Placeholder 3">
            <a:extLst>
              <a:ext uri="{FF2B5EF4-FFF2-40B4-BE49-F238E27FC236}">
                <a16:creationId xmlns:a16="http://schemas.microsoft.com/office/drawing/2014/main" id="{E06E87C6-8F63-4F34-A7B5-E60FE4C49415}"/>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776700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5A852B-E695-4399-A938-0C30D79983F0}"/>
              </a:ext>
            </a:extLst>
          </p:cNvPr>
          <p:cNvPicPr>
            <a:picLocks noChangeAspect="1"/>
          </p:cNvPicPr>
          <p:nvPr/>
        </p:nvPicPr>
        <p:blipFill>
          <a:blip r:embed="rId3"/>
          <a:stretch>
            <a:fillRect/>
          </a:stretch>
        </p:blipFill>
        <p:spPr>
          <a:xfrm>
            <a:off x="285750" y="325088"/>
            <a:ext cx="6134100" cy="3048000"/>
          </a:xfrm>
          <a:prstGeom prst="rect">
            <a:avLst/>
          </a:prstGeom>
        </p:spPr>
      </p:pic>
      <p:grpSp>
        <p:nvGrpSpPr>
          <p:cNvPr id="13" name="Group 12">
            <a:extLst>
              <a:ext uri="{FF2B5EF4-FFF2-40B4-BE49-F238E27FC236}">
                <a16:creationId xmlns:a16="http://schemas.microsoft.com/office/drawing/2014/main" id="{468D38BE-301A-4315-B087-6B4D6D7E0178}"/>
              </a:ext>
            </a:extLst>
          </p:cNvPr>
          <p:cNvGrpSpPr>
            <a:grpSpLocks/>
          </p:cNvGrpSpPr>
          <p:nvPr/>
        </p:nvGrpSpPr>
        <p:grpSpPr>
          <a:xfrm>
            <a:off x="3360806" y="2965403"/>
            <a:ext cx="7959587" cy="3428423"/>
            <a:chOff x="1719446" y="6876997"/>
            <a:chExt cx="7959587" cy="3428423"/>
          </a:xfrm>
        </p:grpSpPr>
        <p:sp>
          <p:nvSpPr>
            <p:cNvPr id="10" name="TextBox 9">
              <a:extLst>
                <a:ext uri="{FF2B5EF4-FFF2-40B4-BE49-F238E27FC236}">
                  <a16:creationId xmlns:a16="http://schemas.microsoft.com/office/drawing/2014/main" id="{6D60BB7A-A74D-421B-9579-D15F366F4399}"/>
                </a:ext>
              </a:extLst>
            </p:cNvPr>
            <p:cNvSpPr txBox="1">
              <a:spLocks/>
            </p:cNvSpPr>
            <p:nvPr/>
          </p:nvSpPr>
          <p:spPr>
            <a:xfrm>
              <a:off x="2383113" y="7104544"/>
              <a:ext cx="7295920" cy="3200876"/>
            </a:xfrm>
            <a:prstGeom prst="rect">
              <a:avLst/>
            </a:prstGeom>
            <a:noFill/>
          </p:spPr>
          <p:txBody>
            <a:bodyPr wrap="square" rtlCol="0">
              <a:spAutoFit/>
            </a:bodyPr>
            <a:lstStyle/>
            <a:p>
              <a:r>
                <a:rPr lang="en-US" sz="5400" b="1" dirty="0">
                  <a:solidFill>
                    <a:srgbClr val="0C4C88"/>
                  </a:solidFill>
                </a:rPr>
                <a:t>Economic policies will be central to accomplishing </a:t>
              </a:r>
              <a:br>
                <a:rPr lang="en-US" sz="5400" b="1" dirty="0">
                  <a:solidFill>
                    <a:srgbClr val="0C4C88"/>
                  </a:solidFill>
                </a:rPr>
              </a:br>
              <a:r>
                <a:rPr lang="en-US" sz="5400" b="1" dirty="0">
                  <a:solidFill>
                    <a:srgbClr val="0C4C88"/>
                  </a:solidFill>
                </a:rPr>
                <a:t>the goals we choose.</a:t>
              </a:r>
            </a:p>
            <a:p>
              <a:pPr>
                <a:lnSpc>
                  <a:spcPts val="5200"/>
                </a:lnSpc>
              </a:pPr>
              <a:r>
                <a:rPr lang="en-US" sz="4000" dirty="0">
                  <a:solidFill>
                    <a:srgbClr val="0C4C88"/>
                  </a:solidFill>
                </a:rPr>
                <a:t>- Harris and Roach (2007) </a:t>
              </a:r>
            </a:p>
          </p:txBody>
        </p:sp>
        <p:sp>
          <p:nvSpPr>
            <p:cNvPr id="11" name="Rectangle 10">
              <a:extLst>
                <a:ext uri="{FF2B5EF4-FFF2-40B4-BE49-F238E27FC236}">
                  <a16:creationId xmlns:a16="http://schemas.microsoft.com/office/drawing/2014/main" id="{697C503A-ABA7-4802-ADA2-99F1D0947A47}"/>
                </a:ext>
              </a:extLst>
            </p:cNvPr>
            <p:cNvSpPr/>
            <p:nvPr/>
          </p:nvSpPr>
          <p:spPr>
            <a:xfrm>
              <a:off x="1719446" y="6876997"/>
              <a:ext cx="827029" cy="1323439"/>
            </a:xfrm>
            <a:prstGeom prst="rect">
              <a:avLst/>
            </a:prstGeom>
          </p:spPr>
          <p:txBody>
            <a:bodyPr wrap="square">
              <a:spAutoFit/>
            </a:bodyPr>
            <a:lstStyle/>
            <a:p>
              <a:r>
                <a:rPr lang="en-GB" sz="8000" dirty="0">
                  <a:solidFill>
                    <a:srgbClr val="0C4C88"/>
                  </a:solidFill>
                  <a:latin typeface="Arial Rounded MT Bold" panose="020F0704030504030204" pitchFamily="34" charset="0"/>
                </a:rPr>
                <a:t>“</a:t>
              </a:r>
            </a:p>
          </p:txBody>
        </p:sp>
        <p:sp>
          <p:nvSpPr>
            <p:cNvPr id="12" name="Rectangle 11">
              <a:extLst>
                <a:ext uri="{FF2B5EF4-FFF2-40B4-BE49-F238E27FC236}">
                  <a16:creationId xmlns:a16="http://schemas.microsoft.com/office/drawing/2014/main" id="{A77F5E3A-8AE2-44D8-BB68-208063C88797}"/>
                </a:ext>
              </a:extLst>
            </p:cNvPr>
            <p:cNvSpPr/>
            <p:nvPr/>
          </p:nvSpPr>
          <p:spPr>
            <a:xfrm rot="10800000">
              <a:off x="8100192" y="8200436"/>
              <a:ext cx="827029" cy="1323439"/>
            </a:xfrm>
            <a:prstGeom prst="rect">
              <a:avLst/>
            </a:prstGeom>
          </p:spPr>
          <p:txBody>
            <a:bodyPr wrap="square">
              <a:spAutoFit/>
            </a:bodyPr>
            <a:lstStyle/>
            <a:p>
              <a:r>
                <a:rPr lang="en-GB" sz="8000" dirty="0">
                  <a:solidFill>
                    <a:srgbClr val="0C4C88"/>
                  </a:solidFill>
                  <a:latin typeface="Arial Rounded MT Bold" panose="020F0704030504030204" pitchFamily="34" charset="0"/>
                </a:rPr>
                <a:t>“</a:t>
              </a:r>
            </a:p>
          </p:txBody>
        </p:sp>
      </p:grpSp>
    </p:spTree>
    <p:extLst>
      <p:ext uri="{BB962C8B-B14F-4D97-AF65-F5344CB8AC3E}">
        <p14:creationId xmlns:p14="http://schemas.microsoft.com/office/powerpoint/2010/main" val="662667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a:t>
            </a:r>
          </a:p>
        </p:txBody>
      </p:sp>
      <p:sp>
        <p:nvSpPr>
          <p:cNvPr id="3" name="Content Placeholder 2"/>
          <p:cNvSpPr>
            <a:spLocks noGrp="1"/>
          </p:cNvSpPr>
          <p:nvPr>
            <p:ph idx="1"/>
          </p:nvPr>
        </p:nvSpPr>
        <p:spPr/>
        <p:txBody>
          <a:bodyPr>
            <a:normAutofit/>
          </a:bodyPr>
          <a:lstStyle/>
          <a:p>
            <a:pPr>
              <a:spcAft>
                <a:spcPts val="1000"/>
              </a:spcAft>
            </a:pPr>
            <a:r>
              <a:rPr lang="en-US" dirty="0"/>
              <a:t>Climate change is real, is caused by human actions, and has impacts we’re already feeling.</a:t>
            </a:r>
          </a:p>
          <a:p>
            <a:pPr>
              <a:spcAft>
                <a:spcPts val="1000"/>
              </a:spcAft>
            </a:pPr>
            <a:r>
              <a:rPr lang="en-US" dirty="0"/>
              <a:t>We need to reduce emissions to balance the costs of action against the costs of inaction.</a:t>
            </a:r>
          </a:p>
          <a:p>
            <a:pPr>
              <a:spcAft>
                <a:spcPts val="1000"/>
              </a:spcAft>
            </a:pPr>
            <a:r>
              <a:rPr lang="en-US" dirty="0"/>
              <a:t>Scientists and the IPCC recommend that we work to keep warming below 1.5 degrees </a:t>
            </a:r>
            <a:r>
              <a:rPr lang="en-US"/>
              <a:t>celcius</a:t>
            </a:r>
            <a:r>
              <a:rPr lang="en-US" dirty="0"/>
              <a:t>.</a:t>
            </a:r>
          </a:p>
          <a:p>
            <a:pPr lvl="1">
              <a:spcAft>
                <a:spcPts val="1000"/>
              </a:spcAft>
            </a:pPr>
            <a:r>
              <a:rPr lang="en-US" b="1" i="1" dirty="0"/>
              <a:t>Economists believe that this goal is well worth the costs!</a:t>
            </a:r>
          </a:p>
        </p:txBody>
      </p:sp>
    </p:spTree>
    <p:extLst>
      <p:ext uri="{BB962C8B-B14F-4D97-AF65-F5344CB8AC3E}">
        <p14:creationId xmlns:p14="http://schemas.microsoft.com/office/powerpoint/2010/main" val="9329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 </a:t>
            </a:r>
            <a:r>
              <a:rPr lang="en-US" i="1" dirty="0"/>
              <a:t>continued</a:t>
            </a:r>
          </a:p>
        </p:txBody>
      </p:sp>
      <p:sp>
        <p:nvSpPr>
          <p:cNvPr id="3" name="Content Placeholder 2"/>
          <p:cNvSpPr>
            <a:spLocks noGrp="1"/>
          </p:cNvSpPr>
          <p:nvPr>
            <p:ph idx="1"/>
          </p:nvPr>
        </p:nvSpPr>
        <p:spPr/>
        <p:txBody>
          <a:bodyPr>
            <a:normAutofit/>
          </a:bodyPr>
          <a:lstStyle/>
          <a:p>
            <a:pPr>
              <a:spcAft>
                <a:spcPts val="2000"/>
              </a:spcAft>
            </a:pPr>
            <a:r>
              <a:rPr lang="en-US" dirty="0"/>
              <a:t>There are many ways to reduce emissions.</a:t>
            </a:r>
          </a:p>
          <a:p>
            <a:pPr>
              <a:spcAft>
                <a:spcPts val="2000"/>
              </a:spcAft>
            </a:pPr>
            <a:r>
              <a:rPr lang="en-US" dirty="0"/>
              <a:t>Economics-inspired policies can help us do this at the lowest cost.</a:t>
            </a:r>
          </a:p>
          <a:p>
            <a:pPr>
              <a:spcAft>
                <a:spcPts val="2000"/>
              </a:spcAft>
            </a:pPr>
            <a:r>
              <a:rPr lang="en-US" dirty="0"/>
              <a:t>Taxes and cap and trade are proven effective tools to fight climate change!</a:t>
            </a:r>
          </a:p>
          <a:p>
            <a:pPr>
              <a:spcAft>
                <a:spcPts val="2000"/>
              </a:spcAft>
            </a:pPr>
            <a:r>
              <a:rPr lang="en-US" dirty="0"/>
              <a:t>Other tools may also be necessary.</a:t>
            </a:r>
          </a:p>
        </p:txBody>
      </p:sp>
    </p:spTree>
    <p:extLst>
      <p:ext uri="{BB962C8B-B14F-4D97-AF65-F5344CB8AC3E}">
        <p14:creationId xmlns:p14="http://schemas.microsoft.com/office/powerpoint/2010/main" val="396930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123406"/>
            <a:ext cx="10515600" cy="4798662"/>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Mina Kim</a:t>
            </a:r>
          </a:p>
          <a:p>
            <a:pPr marL="0" indent="0" algn="ctr">
              <a:buNone/>
            </a:pPr>
            <a:r>
              <a:rPr lang="en-US" dirty="0"/>
              <a:t>minakim@mkecon.com</a:t>
            </a:r>
          </a:p>
          <a:p>
            <a:pPr marL="0" indent="0" algn="ctr">
              <a:buNone/>
            </a:pPr>
            <a:endParaRPr lang="en-US" dirty="0"/>
          </a:p>
          <a:p>
            <a:pPr marL="0" indent="0" algn="ctr">
              <a:buNone/>
            </a:pPr>
            <a:r>
              <a:rPr lang="en-US" dirty="0"/>
              <a:t>Contact NEED: Info@NEEDelegation.org</a:t>
            </a:r>
          </a:p>
          <a:p>
            <a:pPr marL="0" indent="0" algn="ctr">
              <a:buNone/>
            </a:pPr>
            <a:endParaRPr lang="en-US" dirty="0"/>
          </a:p>
          <a:p>
            <a:pPr marL="0" indent="0" algn="ctr">
              <a:buNone/>
            </a:pPr>
            <a:r>
              <a:rPr lang="en-US" dirty="0"/>
              <a:t>Submit a testimonial:  </a:t>
            </a:r>
            <a:r>
              <a:rPr lang="en-US" dirty="0" err="1"/>
              <a:t>www.NEEDelegation.org</a:t>
            </a:r>
            <a:r>
              <a:rPr lang="en-US" dirty="0"/>
              <a:t>/</a:t>
            </a:r>
            <a:r>
              <a:rPr lang="en-US" dirty="0" err="1"/>
              <a:t>testimonials.php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57333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Science</a:t>
            </a:r>
          </a:p>
        </p:txBody>
      </p:sp>
    </p:spTree>
    <p:extLst>
      <p:ext uri="{BB962C8B-B14F-4D97-AF65-F5344CB8AC3E}">
        <p14:creationId xmlns:p14="http://schemas.microsoft.com/office/powerpoint/2010/main" val="404464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79087-9BEA-4542-9196-EA1ECBD9CDAC}"/>
              </a:ext>
            </a:extLst>
          </p:cNvPr>
          <p:cNvSpPr txBox="1"/>
          <p:nvPr/>
        </p:nvSpPr>
        <p:spPr>
          <a:xfrm>
            <a:off x="8770414" y="6374459"/>
            <a:ext cx="3081868" cy="523220"/>
          </a:xfrm>
          <a:prstGeom prst="rect">
            <a:avLst/>
          </a:prstGeom>
          <a:noFill/>
        </p:spPr>
        <p:txBody>
          <a:bodyPr wrap="square" rtlCol="0">
            <a:spAutoFit/>
          </a:bodyPr>
          <a:lstStyle/>
          <a:p>
            <a:r>
              <a:rPr lang="en-US" sz="1400" dirty="0">
                <a:solidFill>
                  <a:schemeClr val="bg2">
                    <a:lumMod val="75000"/>
                  </a:schemeClr>
                </a:solidFill>
              </a:rPr>
              <a:t>Source: IPCC data distribution center and </a:t>
            </a:r>
            <a:r>
              <a:rPr lang="en-US" sz="1400" dirty="0" err="1">
                <a:solidFill>
                  <a:schemeClr val="bg2">
                    <a:lumMod val="75000"/>
                  </a:schemeClr>
                </a:solidFill>
              </a:rPr>
              <a:t>climate.gov</a:t>
            </a:r>
            <a:endParaRPr lang="en-US" sz="1400" dirty="0">
              <a:solidFill>
                <a:schemeClr val="bg2">
                  <a:lumMod val="75000"/>
                </a:schemeClr>
              </a:solidFill>
            </a:endParaRPr>
          </a:p>
        </p:txBody>
      </p:sp>
      <p:sp>
        <p:nvSpPr>
          <p:cNvPr id="3" name="Title 2">
            <a:extLst>
              <a:ext uri="{FF2B5EF4-FFF2-40B4-BE49-F238E27FC236}">
                <a16:creationId xmlns:a16="http://schemas.microsoft.com/office/drawing/2014/main" id="{060CB2D9-3E33-4B23-84BF-BFC56AE163AC}"/>
              </a:ext>
            </a:extLst>
          </p:cNvPr>
          <p:cNvSpPr>
            <a:spLocks noGrp="1"/>
          </p:cNvSpPr>
          <p:nvPr>
            <p:ph type="title"/>
          </p:nvPr>
        </p:nvSpPr>
        <p:spPr/>
        <p:txBody>
          <a:bodyPr/>
          <a:lstStyle/>
          <a:p>
            <a:r>
              <a:rPr lang="en-GB" dirty="0">
                <a:solidFill>
                  <a:schemeClr val="bg1"/>
                </a:solidFill>
              </a:rPr>
              <a:t> At</a:t>
            </a:r>
            <a:r>
              <a:rPr lang="en-GB" dirty="0"/>
              <a:t>mospheric CO</a:t>
            </a:r>
            <a:r>
              <a:rPr lang="en-GB" baseline="-25000" dirty="0"/>
              <a:t>2</a:t>
            </a:r>
            <a:r>
              <a:rPr lang="en-GB" dirty="0"/>
              <a:t> Concentrations</a:t>
            </a:r>
          </a:p>
        </p:txBody>
      </p:sp>
      <p:pic>
        <p:nvPicPr>
          <p:cNvPr id="5" name="Picture 4">
            <a:extLst>
              <a:ext uri="{FF2B5EF4-FFF2-40B4-BE49-F238E27FC236}">
                <a16:creationId xmlns:a16="http://schemas.microsoft.com/office/drawing/2014/main" id="{9D4DDC76-452B-3B4A-963F-97410EEA0B35}"/>
              </a:ext>
            </a:extLst>
          </p:cNvPr>
          <p:cNvPicPr>
            <a:picLocks noChangeAspect="1"/>
          </p:cNvPicPr>
          <p:nvPr/>
        </p:nvPicPr>
        <p:blipFill>
          <a:blip r:embed="rId3"/>
          <a:stretch>
            <a:fillRect/>
          </a:stretch>
        </p:blipFill>
        <p:spPr>
          <a:xfrm>
            <a:off x="1892673" y="1184646"/>
            <a:ext cx="9022757" cy="4488708"/>
          </a:xfrm>
          <a:prstGeom prst="rect">
            <a:avLst/>
          </a:prstGeom>
        </p:spPr>
      </p:pic>
      <p:grpSp>
        <p:nvGrpSpPr>
          <p:cNvPr id="9" name="Group 8"/>
          <p:cNvGrpSpPr/>
          <p:nvPr/>
        </p:nvGrpSpPr>
        <p:grpSpPr>
          <a:xfrm>
            <a:off x="3526186" y="1033551"/>
            <a:ext cx="5151649" cy="5340908"/>
            <a:chOff x="3526186" y="1033551"/>
            <a:chExt cx="5151649" cy="5340908"/>
          </a:xfrm>
        </p:grpSpPr>
        <p:pic>
          <p:nvPicPr>
            <p:cNvPr id="2050" name="Picture 2" descr="http://www.epa.gov/climatechange/images/science/ScenarioCO2.jpg"/>
            <p:cNvPicPr>
              <a:picLocks noChangeAspect="1" noChangeArrowheads="1"/>
            </p:cNvPicPr>
            <p:nvPr/>
          </p:nvPicPr>
          <p:blipFill rotWithShape="1">
            <a:blip r:embed="rId4">
              <a:extLst>
                <a:ext uri="{28A0092B-C50C-407E-A947-70E740481C1C}">
                  <a14:useLocalDpi xmlns:a14="http://schemas.microsoft.com/office/drawing/2010/main" val="0"/>
                </a:ext>
              </a:extLst>
            </a:blip>
            <a:srcRect t="5177"/>
            <a:stretch/>
          </p:blipFill>
          <p:spPr bwMode="auto">
            <a:xfrm>
              <a:off x="3526186" y="1033551"/>
              <a:ext cx="5151649" cy="534090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664925" y="1892704"/>
              <a:ext cx="1515672" cy="369332"/>
            </a:xfrm>
            <a:prstGeom prst="rect">
              <a:avLst/>
            </a:prstGeom>
            <a:noFill/>
          </p:spPr>
          <p:txBody>
            <a:bodyPr wrap="none" rtlCol="0">
              <a:spAutoFit/>
            </a:bodyPr>
            <a:lstStyle/>
            <a:p>
              <a:r>
                <a:rPr lang="en-US" dirty="0"/>
                <a:t>Projections </a:t>
              </a:r>
              <a:r>
                <a:rPr lang="en-US" dirty="0">
                  <a:sym typeface="Wingdings"/>
                </a:rPr>
                <a:t></a:t>
              </a:r>
              <a:endParaRPr lang="en-US" dirty="0"/>
            </a:p>
          </p:txBody>
        </p:sp>
        <p:cxnSp>
          <p:nvCxnSpPr>
            <p:cNvPr id="7" name="Straight Connector 6"/>
            <p:cNvCxnSpPr/>
            <p:nvPr/>
          </p:nvCxnSpPr>
          <p:spPr>
            <a:xfrm>
              <a:off x="4664925" y="1184646"/>
              <a:ext cx="0" cy="2515285"/>
            </a:xfrm>
            <a:prstGeom prst="line">
              <a:avLst/>
            </a:prstGeom>
            <a:ln w="381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1466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5413E-CBCB-47CF-8A40-91DCB9664CF7}"/>
              </a:ext>
            </a:extLst>
          </p:cNvPr>
          <p:cNvPicPr>
            <a:picLocks noChangeAspect="1"/>
          </p:cNvPicPr>
          <p:nvPr/>
        </p:nvPicPr>
        <p:blipFill>
          <a:blip r:embed="rId2"/>
          <a:stretch>
            <a:fillRect/>
          </a:stretch>
        </p:blipFill>
        <p:spPr>
          <a:xfrm>
            <a:off x="3128210" y="1925056"/>
            <a:ext cx="3048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b="1" dirty="0">
                <a:solidFill>
                  <a:schemeClr val="bg1"/>
                </a:solidFill>
              </a:rPr>
              <a:t>Un</a:t>
            </a:r>
            <a:r>
              <a:rPr lang="en-US" b="1" dirty="0"/>
              <a:t>certainty</a:t>
            </a:r>
          </a:p>
        </p:txBody>
      </p:sp>
      <p:pic>
        <p:nvPicPr>
          <p:cNvPr id="7" name="Picture 6">
            <a:extLst>
              <a:ext uri="{FF2B5EF4-FFF2-40B4-BE49-F238E27FC236}">
                <a16:creationId xmlns:a16="http://schemas.microsoft.com/office/drawing/2014/main" id="{9DFA45FE-9901-4BDA-A1DA-0461AE297F43}"/>
              </a:ext>
            </a:extLst>
          </p:cNvPr>
          <p:cNvPicPr>
            <a:picLocks noChangeAspect="1"/>
          </p:cNvPicPr>
          <p:nvPr/>
        </p:nvPicPr>
        <p:blipFill rotWithShape="1">
          <a:blip r:embed="rId3"/>
          <a:srcRect l="6451" r="8202"/>
          <a:stretch/>
        </p:blipFill>
        <p:spPr>
          <a:xfrm>
            <a:off x="6192254" y="1925056"/>
            <a:ext cx="3609472"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C6004F37-6703-435D-A170-E0FE03DC3863}"/>
              </a:ext>
            </a:extLst>
          </p:cNvPr>
          <p:cNvPicPr>
            <a:picLocks noChangeAspect="1"/>
          </p:cNvPicPr>
          <p:nvPr/>
        </p:nvPicPr>
        <p:blipFill>
          <a:blip r:embed="rId4"/>
          <a:stretch>
            <a:fillRect/>
          </a:stretch>
        </p:blipFill>
        <p:spPr>
          <a:xfrm>
            <a:off x="80210" y="1925056"/>
            <a:ext cx="3048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Arrow: Right 14">
            <a:extLst>
              <a:ext uri="{FF2B5EF4-FFF2-40B4-BE49-F238E27FC236}">
                <a16:creationId xmlns:a16="http://schemas.microsoft.com/office/drawing/2014/main" id="{FA7CC5F4-ACBC-4A7B-AACD-1200E3C3563B}"/>
              </a:ext>
            </a:extLst>
          </p:cNvPr>
          <p:cNvSpPr/>
          <p:nvPr/>
        </p:nvSpPr>
        <p:spPr>
          <a:xfrm>
            <a:off x="2871536" y="3196556"/>
            <a:ext cx="962526" cy="7700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t>
            </a:r>
          </a:p>
        </p:txBody>
      </p:sp>
      <p:sp>
        <p:nvSpPr>
          <p:cNvPr id="16" name="Arrow: Right 15">
            <a:extLst>
              <a:ext uri="{FF2B5EF4-FFF2-40B4-BE49-F238E27FC236}">
                <a16:creationId xmlns:a16="http://schemas.microsoft.com/office/drawing/2014/main" id="{F4ED9030-1753-477B-9BA3-36FE0E3C8070}"/>
              </a:ext>
            </a:extLst>
          </p:cNvPr>
          <p:cNvSpPr/>
          <p:nvPr/>
        </p:nvSpPr>
        <p:spPr>
          <a:xfrm>
            <a:off x="5694949" y="3196556"/>
            <a:ext cx="962526" cy="7700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t>
            </a:r>
          </a:p>
        </p:txBody>
      </p:sp>
      <p:pic>
        <p:nvPicPr>
          <p:cNvPr id="9" name="Picture 8">
            <a:extLst>
              <a:ext uri="{FF2B5EF4-FFF2-40B4-BE49-F238E27FC236}">
                <a16:creationId xmlns:a16="http://schemas.microsoft.com/office/drawing/2014/main" id="{910A4785-2FCA-4251-BEE5-FAB452EF8F58}"/>
              </a:ext>
            </a:extLst>
          </p:cNvPr>
          <p:cNvPicPr>
            <a:picLocks noChangeAspect="1"/>
          </p:cNvPicPr>
          <p:nvPr/>
        </p:nvPicPr>
        <p:blipFill rotWithShape="1">
          <a:blip r:embed="rId5"/>
          <a:srcRect b="5658"/>
          <a:stretch/>
        </p:blipFill>
        <p:spPr>
          <a:xfrm>
            <a:off x="9143999" y="1925056"/>
            <a:ext cx="3048000" cy="2875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Arrow: Right 16">
            <a:extLst>
              <a:ext uri="{FF2B5EF4-FFF2-40B4-BE49-F238E27FC236}">
                <a16:creationId xmlns:a16="http://schemas.microsoft.com/office/drawing/2014/main" id="{A69A9DFE-4D8D-48C5-92E6-F08FCE1F7FBE}"/>
              </a:ext>
            </a:extLst>
          </p:cNvPr>
          <p:cNvSpPr/>
          <p:nvPr/>
        </p:nvSpPr>
        <p:spPr>
          <a:xfrm>
            <a:off x="9015665" y="3196556"/>
            <a:ext cx="962526" cy="77001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t>
            </a:r>
          </a:p>
        </p:txBody>
      </p:sp>
    </p:spTree>
    <p:extLst>
      <p:ext uri="{BB962C8B-B14F-4D97-AF65-F5344CB8AC3E}">
        <p14:creationId xmlns:p14="http://schemas.microsoft.com/office/powerpoint/2010/main" val="39511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Impacts of Climate Change</a:t>
            </a:r>
            <a:endParaRPr lang="en-US" dirty="0"/>
          </a:p>
        </p:txBody>
      </p:sp>
    </p:spTree>
    <p:extLst>
      <p:ext uri="{BB962C8B-B14F-4D97-AF65-F5344CB8AC3E}">
        <p14:creationId xmlns:p14="http://schemas.microsoft.com/office/powerpoint/2010/main" val="248412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D6E6-CFF7-4842-B9BF-53ADC731144D}"/>
              </a:ext>
            </a:extLst>
          </p:cNvPr>
          <p:cNvSpPr>
            <a:spLocks noGrp="1"/>
          </p:cNvSpPr>
          <p:nvPr>
            <p:ph type="title"/>
          </p:nvPr>
        </p:nvSpPr>
        <p:spPr/>
        <p:txBody>
          <a:bodyPr/>
          <a:lstStyle/>
          <a:p>
            <a:r>
              <a:rPr lang="en-US" dirty="0">
                <a:solidFill>
                  <a:schemeClr val="bg1"/>
                </a:solidFill>
              </a:rPr>
              <a:t>Glo</a:t>
            </a:r>
            <a:r>
              <a:rPr lang="en-US" dirty="0"/>
              <a:t>bal Warming Indicators</a:t>
            </a:r>
          </a:p>
        </p:txBody>
      </p:sp>
      <p:sp>
        <p:nvSpPr>
          <p:cNvPr id="4" name="Slide Number Placeholder 3">
            <a:extLst>
              <a:ext uri="{FF2B5EF4-FFF2-40B4-BE49-F238E27FC236}">
                <a16:creationId xmlns:a16="http://schemas.microsoft.com/office/drawing/2014/main" id="{8E4569AB-AE33-934B-B54F-D08FE018D45D}"/>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Picture 4">
            <a:extLst>
              <a:ext uri="{FF2B5EF4-FFF2-40B4-BE49-F238E27FC236}">
                <a16:creationId xmlns:a16="http://schemas.microsoft.com/office/drawing/2014/main" id="{C481DAA8-D1F3-9645-A6EA-7734956EC212}"/>
              </a:ext>
            </a:extLst>
          </p:cNvPr>
          <p:cNvPicPr>
            <a:picLocks noChangeAspect="1"/>
          </p:cNvPicPr>
          <p:nvPr/>
        </p:nvPicPr>
        <p:blipFill>
          <a:blip r:embed="rId2"/>
          <a:stretch>
            <a:fillRect/>
          </a:stretch>
        </p:blipFill>
        <p:spPr>
          <a:xfrm>
            <a:off x="1766575" y="1293058"/>
            <a:ext cx="8658849" cy="4906681"/>
          </a:xfrm>
          <a:prstGeom prst="rect">
            <a:avLst/>
          </a:prstGeom>
        </p:spPr>
      </p:pic>
    </p:spTree>
    <p:extLst>
      <p:ext uri="{BB962C8B-B14F-4D97-AF65-F5344CB8AC3E}">
        <p14:creationId xmlns:p14="http://schemas.microsoft.com/office/powerpoint/2010/main" val="320069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w These Impacts Affect Humans</a:t>
            </a:r>
          </a:p>
        </p:txBody>
      </p:sp>
      <p:sp>
        <p:nvSpPr>
          <p:cNvPr id="3" name="Content Placeholder 2"/>
          <p:cNvSpPr>
            <a:spLocks noGrp="1"/>
          </p:cNvSpPr>
          <p:nvPr>
            <p:ph sz="half" idx="1"/>
          </p:nvPr>
        </p:nvSpPr>
        <p:spPr/>
        <p:txBody>
          <a:bodyPr>
            <a:noAutofit/>
          </a:bodyPr>
          <a:lstStyle/>
          <a:p>
            <a:r>
              <a:rPr lang="en-US" dirty="0"/>
              <a:t>Agriculture</a:t>
            </a:r>
          </a:p>
          <a:p>
            <a:r>
              <a:rPr lang="en-US" dirty="0"/>
              <a:t>Fisheries</a:t>
            </a:r>
          </a:p>
          <a:p>
            <a:r>
              <a:rPr lang="en-US" dirty="0"/>
              <a:t>Coastal damages</a:t>
            </a:r>
          </a:p>
          <a:p>
            <a:r>
              <a:rPr lang="en-US" dirty="0"/>
              <a:t>Direct health effects, including sickness and death (temperature &amp; drought; also pollution)</a:t>
            </a:r>
          </a:p>
          <a:p>
            <a:r>
              <a:rPr lang="en-US" dirty="0"/>
              <a:t>Indirect health effects (vector-borne disease)</a:t>
            </a:r>
          </a:p>
        </p:txBody>
      </p:sp>
      <p:sp>
        <p:nvSpPr>
          <p:cNvPr id="17" name="Content Placeholder 16">
            <a:extLst>
              <a:ext uri="{FF2B5EF4-FFF2-40B4-BE49-F238E27FC236}">
                <a16:creationId xmlns:a16="http://schemas.microsoft.com/office/drawing/2014/main" id="{8C34D45D-8E63-4910-B121-6FE12CACC0F6}"/>
              </a:ext>
            </a:extLst>
          </p:cNvPr>
          <p:cNvSpPr>
            <a:spLocks noGrp="1"/>
          </p:cNvSpPr>
          <p:nvPr>
            <p:ph sz="half" idx="2"/>
          </p:nvPr>
        </p:nvSpPr>
        <p:spPr/>
        <p:txBody>
          <a:bodyPr>
            <a:normAutofit/>
          </a:bodyPr>
          <a:lstStyle/>
          <a:p>
            <a:r>
              <a:rPr lang="en-US" dirty="0"/>
              <a:t>Reduced fresh water availability</a:t>
            </a:r>
          </a:p>
          <a:p>
            <a:r>
              <a:rPr lang="en-US" dirty="0"/>
              <a:t>Wildfires</a:t>
            </a:r>
          </a:p>
          <a:p>
            <a:r>
              <a:rPr lang="en-US" dirty="0"/>
              <a:t>Shifting zones for important ecosystems, and desertification </a:t>
            </a:r>
          </a:p>
          <a:p>
            <a:r>
              <a:rPr lang="en-US" dirty="0"/>
              <a:t>Reduced worker productivity</a:t>
            </a:r>
          </a:p>
          <a:p>
            <a:r>
              <a:rPr lang="en-US" dirty="0"/>
              <a:t>Increased violence</a:t>
            </a:r>
          </a:p>
          <a:p>
            <a:r>
              <a:rPr lang="en-US" dirty="0"/>
              <a:t>Some of these may cause human migration and/or conflict</a:t>
            </a:r>
          </a:p>
        </p:txBody>
      </p:sp>
      <p:sp>
        <p:nvSpPr>
          <p:cNvPr id="4" name="Rectangle 3">
            <a:extLst>
              <a:ext uri="{FF2B5EF4-FFF2-40B4-BE49-F238E27FC236}">
                <a16:creationId xmlns:a16="http://schemas.microsoft.com/office/drawing/2014/main" id="{DEBF663D-B55C-3F41-9118-16BF674986A8}"/>
              </a:ext>
            </a:extLst>
          </p:cNvPr>
          <p:cNvSpPr/>
          <p:nvPr/>
        </p:nvSpPr>
        <p:spPr>
          <a:xfrm>
            <a:off x="838200" y="1665980"/>
            <a:ext cx="2462048" cy="53429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020AD58-A785-4245-A6B6-24643F70A708}"/>
              </a:ext>
            </a:extLst>
          </p:cNvPr>
          <p:cNvSpPr/>
          <p:nvPr/>
        </p:nvSpPr>
        <p:spPr>
          <a:xfrm>
            <a:off x="838200" y="2200275"/>
            <a:ext cx="2462048" cy="53429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A6D252C-39B9-9D47-9511-A73D2BBEC727}"/>
              </a:ext>
            </a:extLst>
          </p:cNvPr>
          <p:cNvSpPr/>
          <p:nvPr/>
        </p:nvSpPr>
        <p:spPr>
          <a:xfrm>
            <a:off x="838200" y="2734570"/>
            <a:ext cx="2990850" cy="53429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6C56C7C-5051-9845-829C-114AFDCF9BE1}"/>
              </a:ext>
            </a:extLst>
          </p:cNvPr>
          <p:cNvSpPr/>
          <p:nvPr/>
        </p:nvSpPr>
        <p:spPr>
          <a:xfrm>
            <a:off x="6148552" y="2075555"/>
            <a:ext cx="2462048" cy="53429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CF0C8AE-C61C-5047-A3B3-7234EAA70BA7}"/>
              </a:ext>
            </a:extLst>
          </p:cNvPr>
          <p:cNvSpPr/>
          <p:nvPr/>
        </p:nvSpPr>
        <p:spPr>
          <a:xfrm>
            <a:off x="6172200" y="4614862"/>
            <a:ext cx="4186238" cy="124028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749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19185</TotalTime>
  <Words>2024</Words>
  <Application>Microsoft Macintosh PowerPoint</Application>
  <PresentationFormat>Widescreen</PresentationFormat>
  <Paragraphs>308</Paragraphs>
  <Slides>38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Rounded MT Bold</vt:lpstr>
      <vt:lpstr>Calibri</vt:lpstr>
      <vt:lpstr>Courier New</vt:lpstr>
      <vt:lpstr>Custom Design</vt:lpstr>
      <vt:lpstr>Climate Change Economics Mina Kim, Ph.D.</vt:lpstr>
      <vt:lpstr>Credits and Disclaimer</vt:lpstr>
      <vt:lpstr> How Can Economists Contribute to  Thinking about Climate Change?</vt:lpstr>
      <vt:lpstr>Climate Change Science</vt:lpstr>
      <vt:lpstr> Atmospheric CO2 Concentrations</vt:lpstr>
      <vt:lpstr>Uncertainty</vt:lpstr>
      <vt:lpstr>Impacts of Climate Change</vt:lpstr>
      <vt:lpstr>Global Warming Indicators</vt:lpstr>
      <vt:lpstr>How These Impacts Affect Humans</vt:lpstr>
      <vt:lpstr>Projected Effects Vary Across the U.S. but Are Estimated at 1.2% of GDP per 1C Increase</vt:lpstr>
      <vt:lpstr> Poll</vt:lpstr>
      <vt:lpstr>Pollution is an externality</vt:lpstr>
      <vt:lpstr>Social Cost of Carbon</vt:lpstr>
      <vt:lpstr>Economics of Responding to Climate Change</vt:lpstr>
      <vt:lpstr> How Economists Decide How Much to Fight  Climate Change</vt:lpstr>
      <vt:lpstr>Cost-Benefit Analysis of Fighting Climate  Change</vt:lpstr>
      <vt:lpstr>PowerPoint Presentation</vt:lpstr>
      <vt:lpstr>Economic Growth and Climate Change Action  Are Compatible   </vt:lpstr>
      <vt:lpstr>Climate Change Policy</vt:lpstr>
      <vt:lpstr> Poll</vt:lpstr>
      <vt:lpstr>Policies That Reduce Emissions: Directly</vt:lpstr>
      <vt:lpstr>How Does Cap and Trade Work?</vt:lpstr>
      <vt:lpstr>How Does a Carbon Tax Work?</vt:lpstr>
      <vt:lpstr>Carbon Prices: the Good and Bad</vt:lpstr>
      <vt:lpstr> Revenue Dividend Eliminates Regressivity</vt:lpstr>
      <vt:lpstr>Carbon Tax and Cap &amp; Trade: the Differences</vt:lpstr>
      <vt:lpstr>Carbon Tax and Cap &amp; Trade: the Differences</vt:lpstr>
      <vt:lpstr>One Other Thing: Cap and Trade vs. Carbon Tax</vt:lpstr>
      <vt:lpstr>Thoughts on Regulation vs Market-Oriented</vt:lpstr>
      <vt:lpstr>Efficiency: CAFÉ vs Carbon Tax</vt:lpstr>
      <vt:lpstr>Policies That Reduce Emissions: INDirectly</vt:lpstr>
      <vt:lpstr>Challenges with Renewable Energy</vt:lpstr>
      <vt:lpstr>Infrastructure and Climate Change</vt:lpstr>
      <vt:lpstr>Biden’s Climate Plan</vt:lpstr>
      <vt:lpstr>PowerPoint Presentation</vt:lpstr>
      <vt:lpstr> Summary</vt:lpstr>
      <vt:lpstr> Summary – continued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277</cp:revision>
  <cp:lastPrinted>2021-07-26T18:05:23Z</cp:lastPrinted>
  <dcterms:created xsi:type="dcterms:W3CDTF">2017-05-03T22:30:38Z</dcterms:created>
  <dcterms:modified xsi:type="dcterms:W3CDTF">2021-07-26T18:05:34Z</dcterms:modified>
</cp:coreProperties>
</file>