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0" r:id="rId1"/>
  </p:sldMasterIdLst>
  <p:notesMasterIdLst>
    <p:notesMasterId r:id="rId44"/>
  </p:notesMasterIdLst>
  <p:sldIdLst>
    <p:sldId id="434" r:id="rId2"/>
    <p:sldId id="328" r:id="rId3"/>
    <p:sldId id="439" r:id="rId4"/>
    <p:sldId id="1593" r:id="rId5"/>
    <p:sldId id="327" r:id="rId6"/>
    <p:sldId id="415" r:id="rId7"/>
    <p:sldId id="430" r:id="rId8"/>
    <p:sldId id="1594" r:id="rId9"/>
    <p:sldId id="1595" r:id="rId10"/>
    <p:sldId id="382" r:id="rId11"/>
    <p:sldId id="413" r:id="rId12"/>
    <p:sldId id="431" r:id="rId13"/>
    <p:sldId id="399" r:id="rId14"/>
    <p:sldId id="1108" r:id="rId15"/>
    <p:sldId id="381" r:id="rId16"/>
    <p:sldId id="1596" r:id="rId17"/>
    <p:sldId id="436" r:id="rId18"/>
    <p:sldId id="1592" r:id="rId19"/>
    <p:sldId id="323" r:id="rId20"/>
    <p:sldId id="1597" r:id="rId21"/>
    <p:sldId id="337" r:id="rId22"/>
    <p:sldId id="383" r:id="rId23"/>
    <p:sldId id="1598" r:id="rId24"/>
    <p:sldId id="1109" r:id="rId25"/>
    <p:sldId id="421" r:id="rId26"/>
    <p:sldId id="390" r:id="rId27"/>
    <p:sldId id="1591" r:id="rId28"/>
    <p:sldId id="376" r:id="rId29"/>
    <p:sldId id="1599" r:id="rId30"/>
    <p:sldId id="362" r:id="rId31"/>
    <p:sldId id="363" r:id="rId32"/>
    <p:sldId id="1600" r:id="rId33"/>
    <p:sldId id="384" r:id="rId34"/>
    <p:sldId id="427" r:id="rId35"/>
    <p:sldId id="1076" r:id="rId36"/>
    <p:sldId id="385" r:id="rId37"/>
    <p:sldId id="262" r:id="rId38"/>
    <p:sldId id="266" r:id="rId39"/>
    <p:sldId id="1090" r:id="rId40"/>
    <p:sldId id="368" r:id="rId41"/>
    <p:sldId id="425" r:id="rId42"/>
    <p:sldId id="414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7" initials="W" lastIdx="3" clrIdx="0"/>
  <p:cmAuthor id="2" name="Jon Haveman" initials="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4C88"/>
    <a:srgbClr val="2B414D"/>
    <a:srgbClr val="30942D"/>
    <a:srgbClr val="FFFFFF"/>
    <a:srgbClr val="000000"/>
    <a:srgbClr val="FAF7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275" autoAdjust="0"/>
    <p:restoredTop sz="60574" autoAdjust="0"/>
  </p:normalViewPr>
  <p:slideViewPr>
    <p:cSldViewPr snapToGrid="0" snapToObjects="1">
      <p:cViewPr varScale="1">
        <p:scale>
          <a:sx n="60" d="100"/>
          <a:sy n="60" d="100"/>
        </p:scale>
        <p:origin x="1472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85" d="100"/>
        <a:sy n="185" d="100"/>
      </p:scale>
      <p:origin x="0" y="0"/>
    </p:cViewPr>
  </p:sorterViewPr>
  <p:notesViewPr>
    <p:cSldViewPr snapToGrid="0" snapToObjects="1">
      <p:cViewPr>
        <p:scale>
          <a:sx n="70" d="100"/>
          <a:sy n="70" d="100"/>
        </p:scale>
        <p:origin x="1436" y="-46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EC6A77-897B-A94D-8179-085D1B4EE98D}" type="datetimeFigureOut">
              <a:rPr lang="en-US" smtClean="0"/>
              <a:t>1/13/22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F294D8-753E-E842-8CF8-893A8D4FD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7842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sealevel.nasa.gov/understanding-sea-level/by-the-numbers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3770F9-99EF-7E4F-A4BC-F83FC0BA0E3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8269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</a:t>
            </a:r>
            <a:r>
              <a:rPr lang="en-US" baseline="0" dirty="0"/>
              <a:t> pictures or replace words with pictures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3770F9-99EF-7E4F-A4BC-F83FC0BA0E3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4151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From, Hsiang et al. “Estimating economic damage from climate change in the United States.”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Science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356, Issue 6345 (June 30 2017), pp. 1362-69.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3770F9-99EF-7E4F-A4BC-F83FC0BA0E3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436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7527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3770F9-99EF-7E4F-A4BC-F83FC0BA0E3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4186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Website</a:t>
            </a:r>
            <a:r>
              <a:rPr lang="en-US" baseline="0" dirty="0"/>
              <a:t> of the IPCC: </a:t>
            </a:r>
            <a:r>
              <a:rPr lang="en-US" dirty="0"/>
              <a:t>https://www.ipcc.ch/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sea level has already risen by about seven inches in the last century, according to one group of scientist using tide gauges (see NOAA). Source: </a:t>
            </a:r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https://sealevel.nasa.gov/understanding-sea-level/by-the-numbers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81A54-C80F-8B44-A488-7D29237C1AC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7716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81A54-C80F-8B44-A488-7D29237C1AC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4332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81A54-C80F-8B44-A488-7D29237C1AC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5238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https://www.epa.gov/ghgemissions/sources-greenhouse-gas-emissions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3770F9-99EF-7E4F-A4BC-F83FC0BA0E3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4057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 Energy Information Agency Annual Energy Outlook 2018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3770F9-99EF-7E4F-A4BC-F83FC0BA0E3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1260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3770F9-99EF-7E4F-A4BC-F83FC0BA0E3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3944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94070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Source: New Climate Economy Report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81A54-C80F-8B44-A488-7D29237C1AC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85350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Source: New Climate Economy Report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81A54-C80F-8B44-A488-7D29237C1AC2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12798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04462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40913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3770F9-99EF-7E4F-A4BC-F83FC0BA0E36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67255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3770F9-99EF-7E4F-A4BC-F83FC0BA0E36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60898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would be nice animated. </a:t>
            </a:r>
          </a:p>
          <a:p>
            <a:endParaRPr lang="en-US" dirty="0"/>
          </a:p>
          <a:p>
            <a:r>
              <a:rPr lang="en-US" dirty="0"/>
              <a:t>Source: https://www.arb.ca.gov/newsrel/newsrelease.php?id=933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Summary of Emissions by Gas Type from the California Air Resources Board shows that biogenic increased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dirty="0"/>
              <a:t>Can we thus assume that the CO2 from more fires is being included? Here is the table: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dirty="0"/>
              <a:t>https://ww3.arb.ca.gov/cc/inventory/data/tables/ghg_inventory_bygas.pdf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3770F9-99EF-7E4F-A4BC-F83FC0BA0E36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61575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3770F9-99EF-7E4F-A4BC-F83FC0BA0E36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14091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3770F9-99EF-7E4F-A4BC-F83FC0BA0E36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6758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0034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https://gml.noaa.gov/ccgg/trends/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81A54-C80F-8B44-A488-7D29237C1AC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6906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https://gml.noaa.gov/ccgg/trends/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81A54-C80F-8B44-A488-7D29237C1AC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1549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3770F9-99EF-7E4F-A4BC-F83FC0BA0E3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6500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1116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3148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1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</a:t>
            </a:r>
            <a:r>
              <a:rPr lang="en-US" sz="11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could be a series of slides with pictures for each one</a:t>
            </a:r>
            <a:endParaRPr lang="en-US" sz="1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3770F9-99EF-7E4F-A4BC-F83FC0BA0E3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3170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21A4D-4FAD-45A6-A3C5-59711005E0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6B803A-233C-48A3-A920-5820C83A0E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2737BC-96A1-42A3-AD8D-9E8CD7FB7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09587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531B64-0F13-44AC-A325-72129929C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AA7E2CB-D8A4-4CA5-AD0E-4339221B42D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7097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CD1F8A60-8110-4A9F-9FEB-449D2EDDD4DB}"/>
              </a:ext>
            </a:extLst>
          </p:cNvPr>
          <p:cNvSpPr>
            <a:spLocks/>
          </p:cNvSpPr>
          <p:nvPr userDrawn="1"/>
        </p:nvSpPr>
        <p:spPr>
          <a:xfrm>
            <a:off x="835575" y="268645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2FA1ED-8B45-44AC-98C5-BB37CF911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F367F-FF99-40E4-923D-2ADC7339E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0F65A-EC94-4588-B443-FB389B8A9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8032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Titl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CD1F8A60-8110-4A9F-9FEB-449D2EDDD4DB}"/>
              </a:ext>
            </a:extLst>
          </p:cNvPr>
          <p:cNvSpPr>
            <a:spLocks/>
          </p:cNvSpPr>
          <p:nvPr userDrawn="1"/>
        </p:nvSpPr>
        <p:spPr>
          <a:xfrm>
            <a:off x="835575" y="242887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2FA1ED-8B45-44AC-98C5-BB37CF911E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6007"/>
            <a:ext cx="10515600" cy="1325563"/>
          </a:xfrm>
        </p:spPr>
        <p:txBody>
          <a:bodyPr anchor="t" anchorCtr="0">
            <a:normAutofit/>
          </a:bodyPr>
          <a:lstStyle>
            <a:lvl1pPr>
              <a:lnSpc>
                <a:spcPts val="5200"/>
              </a:lnSpc>
              <a:defRPr sz="4000"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F367F-FF99-40E4-923D-2ADC7339E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 anchor="ctr" anchorCtr="0"/>
          <a:lstStyle>
            <a:lvl3pPr>
              <a:defRPr sz="2400"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0F65A-EC94-4588-B443-FB389B8A9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141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67E71-46AC-4513-9A95-F26DF30D7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C1AA319-333D-412C-9DD7-9A6C0D760DBE}"/>
              </a:ext>
            </a:extLst>
          </p:cNvPr>
          <p:cNvSpPr>
            <a:spLocks/>
          </p:cNvSpPr>
          <p:nvPr userDrawn="1"/>
        </p:nvSpPr>
        <p:spPr>
          <a:xfrm>
            <a:off x="835575" y="268645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AC0E9-A169-4112-8F11-ADB73A3F28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911ECD-3447-4351-9964-A7490F936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2F81A1-AC5C-4F62-B1AA-88B6BD278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5790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_Titl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AC0E9-A169-4112-8F11-ADB73A3F28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911ECD-3447-4351-9964-A7490F936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2F81A1-AC5C-4F62-B1AA-88B6BD278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EAB0322-A9EB-43EB-8A82-07D57F72DE4A}"/>
              </a:ext>
            </a:extLst>
          </p:cNvPr>
          <p:cNvSpPr>
            <a:spLocks/>
          </p:cNvSpPr>
          <p:nvPr userDrawn="1"/>
        </p:nvSpPr>
        <p:spPr>
          <a:xfrm>
            <a:off x="835575" y="242887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E67E71-46AC-4513-9A95-F26DF30D79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6007"/>
            <a:ext cx="10515600" cy="1325563"/>
          </a:xfrm>
        </p:spPr>
        <p:txBody>
          <a:bodyPr anchor="t" anchorCtr="0"/>
          <a:lstStyle>
            <a:lvl1pPr>
              <a:lnSpc>
                <a:spcPct val="100000"/>
              </a:lnSpc>
              <a:defRPr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78156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01A90B-032D-47E4-AA87-462359C7B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E3E4E5-6537-4C35-A50E-A91EDDFC53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DD0AEE99-5F0F-4100-9685-AAB2EBB6D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2751" y="6230226"/>
            <a:ext cx="2743200" cy="365125"/>
          </a:xfrm>
        </p:spPr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4336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72545-EFE2-4330-B6AE-68DD7018D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965C42-8E4E-4995-8882-EDA6243577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0386CD-7692-45A5-96E1-56EF3B35FB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968283-0879-4456-B3EF-65A7B363EF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D478B5-F754-4D16-A4E6-C28D49165B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9312041-9D94-4A1D-B742-6CF6728A9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0454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D2E3BC-6A56-4810-AE88-730E1D260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531B64-0F13-44AC-A325-72129929C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70625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0C0B4B-CECB-4D80-B0B3-10BA52D49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3757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F9E97E-8590-4661-B926-74D82175F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EFE9F-E4C2-4E94-B15C-7561DD6327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73037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C72820-9D3E-44DA-B4D3-E0A65C8E5B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72751" y="62302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rgbClr val="0C4C88"/>
                </a:solidFill>
              </a:defRPr>
            </a:lvl1pPr>
          </a:lstStyle>
          <a:p>
            <a:fld id="{D9F085D5-EC86-4F6A-B501-C1359CB3911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Workspace [Presentation]" hidden="1">
            <a:extLst>
              <a:ext uri="{FF2B5EF4-FFF2-40B4-BE49-F238E27FC236}">
                <a16:creationId xmlns:a16="http://schemas.microsoft.com/office/drawing/2014/main" id="{07CF207E-F6E3-4338-83CD-7F26AF8EFD5E}"/>
              </a:ext>
            </a:extLst>
          </p:cNvPr>
          <p:cNvSpPr/>
          <p:nvPr userDrawn="1"/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 w="12700" cap="flat" cmpd="sng" algn="ctr">
            <a:solidFill>
              <a:srgbClr val="D24726"/>
            </a:solidFill>
            <a:prstDash val="lgDash"/>
            <a:miter lim="800000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FCAFF6B-AEE7-4DF3-9AA6-FC371F384119}"/>
              </a:ext>
            </a:extLst>
          </p:cNvPr>
          <p:cNvCxnSpPr>
            <a:cxnSpLocks/>
          </p:cNvCxnSpPr>
          <p:nvPr userDrawn="1"/>
        </p:nvCxnSpPr>
        <p:spPr>
          <a:xfrm>
            <a:off x="3310764" y="6412788"/>
            <a:ext cx="8153398" cy="0"/>
          </a:xfrm>
          <a:prstGeom prst="line">
            <a:avLst/>
          </a:prstGeom>
          <a:ln>
            <a:solidFill>
              <a:srgbClr val="0C4C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45C10A0A-8A4B-47E1-9F98-875C5F817B91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0174279" y="0"/>
            <a:ext cx="2017721" cy="189870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7F4E8CB-31CF-4E8D-A3AC-73D8C76CAD0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35378" y="6176568"/>
            <a:ext cx="2834640" cy="472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692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34" r:id="rId3"/>
    <p:sldLayoutId id="2147483724" r:id="rId4"/>
    <p:sldLayoutId id="2147483733" r:id="rId5"/>
    <p:sldLayoutId id="2147483723" r:id="rId6"/>
    <p:sldLayoutId id="2147483725" r:id="rId7"/>
    <p:sldLayoutId id="2147483726" r:id="rId8"/>
    <p:sldLayoutId id="2147483727" r:id="rId9"/>
    <p:sldLayoutId id="2147483732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0C4C88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rgbClr val="0C4C88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-"/>
        <a:defRPr sz="2400" kern="1200">
          <a:solidFill>
            <a:srgbClr val="2B414D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SzPct val="80000"/>
        <a:buFont typeface="Courier New" panose="02070309020205020404" pitchFamily="49" charset="0"/>
        <a:buChar char="o"/>
        <a:defRPr sz="2400" kern="1200">
          <a:solidFill>
            <a:srgbClr val="2B414D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B414D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B414D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.pn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eativecommons.org/licenses/by-sa/3.0/" TargetMode="External"/><Relationship Id="rId4" Type="http://schemas.openxmlformats.org/officeDocument/2006/relationships/hyperlink" Target="https://en.wikipedia.org/wiki/Tidal_flooding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file:////Users/Jon/NEED%20Dropbox/Presentations/ClimateChange/images/EmissionsbySector.png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tiff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4" Type="http://schemas.openxmlformats.org/officeDocument/2006/relationships/image" Target="file:////Users/Jon/NEED%20Dropbox/Presentations/ClimateChange/images/California.png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0Documents/Template/Delegate_Map.png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file:////Users/Jon/NEED%20Dropbox/Presentations/0Documents/Template/legend.png" TargetMode="Externa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needelegation.org/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02E6E6B-9C4B-43FE-A679-3A6CF33BC5AB}"/>
              </a:ext>
            </a:extLst>
          </p:cNvPr>
          <p:cNvSpPr>
            <a:spLocks/>
          </p:cNvSpPr>
          <p:nvPr/>
        </p:nvSpPr>
        <p:spPr>
          <a:xfrm>
            <a:off x="2" y="984809"/>
            <a:ext cx="7828546" cy="3583676"/>
          </a:xfrm>
          <a:prstGeom prst="rect">
            <a:avLst/>
          </a:prstGeom>
          <a:solidFill>
            <a:srgbClr val="0C4C8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383004" y="1892245"/>
            <a:ext cx="7062537" cy="2300931"/>
          </a:xfrm>
        </p:spPr>
        <p:txBody>
          <a:bodyPr>
            <a:norm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Climate Change Economics</a:t>
            </a:r>
            <a:br>
              <a:rPr lang="en-US" sz="4800" dirty="0">
                <a:solidFill>
                  <a:schemeClr val="bg1"/>
                </a:solidFill>
              </a:rPr>
            </a:br>
            <a:br>
              <a:rPr lang="en-US" sz="4800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Simone A. Wegge, Ph.D.</a:t>
            </a:r>
            <a:br>
              <a:rPr lang="en-US" sz="2400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City University of New York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B6362D-3436-4248-B2DA-E30B55F9D3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8548" y="1578950"/>
            <a:ext cx="4363452" cy="30179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998AAD0-1FBD-44D7-BD6B-404DA36764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8547" y="-281792"/>
            <a:ext cx="4363452" cy="29170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4393848-B122-4854-87C8-B0B48BF5AE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28546" y="4581185"/>
            <a:ext cx="4363452" cy="2618071"/>
          </a:xfrm>
          <a:prstGeom prst="rect">
            <a:avLst/>
          </a:prstGeom>
        </p:spPr>
      </p:pic>
      <p:sp>
        <p:nvSpPr>
          <p:cNvPr id="19" name="Freeform 5">
            <a:extLst>
              <a:ext uri="{FF2B5EF4-FFF2-40B4-BE49-F238E27FC236}">
                <a16:creationId xmlns:a16="http://schemas.microsoft.com/office/drawing/2014/main" id="{38720C4B-64E6-401A-A92F-77EC0A3DC6A6}"/>
              </a:ext>
            </a:extLst>
          </p:cNvPr>
          <p:cNvSpPr>
            <a:spLocks noEditPoints="1"/>
          </p:cNvSpPr>
          <p:nvPr/>
        </p:nvSpPr>
        <p:spPr bwMode="auto">
          <a:xfrm>
            <a:off x="9435346" y="7199256"/>
            <a:ext cx="2306889" cy="2527456"/>
          </a:xfrm>
          <a:custGeom>
            <a:avLst/>
            <a:gdLst>
              <a:gd name="T0" fmla="*/ 8406 w 8591"/>
              <a:gd name="T1" fmla="*/ 2722 h 9395"/>
              <a:gd name="T2" fmla="*/ 7335 w 8591"/>
              <a:gd name="T3" fmla="*/ 6567 h 9395"/>
              <a:gd name="T4" fmla="*/ 5510 w 8591"/>
              <a:gd name="T5" fmla="*/ 6739 h 9395"/>
              <a:gd name="T6" fmla="*/ 4304 w 8591"/>
              <a:gd name="T7" fmla="*/ 2359 h 9395"/>
              <a:gd name="T8" fmla="*/ 6123 w 8591"/>
              <a:gd name="T9" fmla="*/ 57 h 9395"/>
              <a:gd name="T10" fmla="*/ 6378 w 8591"/>
              <a:gd name="T11" fmla="*/ 57 h 9395"/>
              <a:gd name="T12" fmla="*/ 8563 w 8591"/>
              <a:gd name="T13" fmla="*/ 2620 h 9395"/>
              <a:gd name="T14" fmla="*/ 185 w 8591"/>
              <a:gd name="T15" fmla="*/ 6673 h 9395"/>
              <a:gd name="T16" fmla="*/ 1255 w 8591"/>
              <a:gd name="T17" fmla="*/ 2828 h 9395"/>
              <a:gd name="T18" fmla="*/ 3080 w 8591"/>
              <a:gd name="T19" fmla="*/ 2656 h 9395"/>
              <a:gd name="T20" fmla="*/ 4287 w 8591"/>
              <a:gd name="T21" fmla="*/ 7036 h 9395"/>
              <a:gd name="T22" fmla="*/ 2467 w 8591"/>
              <a:gd name="T23" fmla="*/ 9339 h 9395"/>
              <a:gd name="T24" fmla="*/ 2212 w 8591"/>
              <a:gd name="T25" fmla="*/ 9339 h 9395"/>
              <a:gd name="T26" fmla="*/ 27 w 8591"/>
              <a:gd name="T27" fmla="*/ 6775 h 9395"/>
              <a:gd name="T28" fmla="*/ 4624 w 8591"/>
              <a:gd name="T29" fmla="*/ 5523 h 9395"/>
              <a:gd name="T30" fmla="*/ 4624 w 8591"/>
              <a:gd name="T31" fmla="*/ 4819 h 9395"/>
              <a:gd name="T32" fmla="*/ 4444 w 8591"/>
              <a:gd name="T33" fmla="*/ 5523 h 9395"/>
              <a:gd name="T34" fmla="*/ 3919 w 8591"/>
              <a:gd name="T35" fmla="*/ 4474 h 9395"/>
              <a:gd name="T36" fmla="*/ 4099 w 8591"/>
              <a:gd name="T37" fmla="*/ 3770 h 9395"/>
              <a:gd name="T38" fmla="*/ 3567 w 8591"/>
              <a:gd name="T39" fmla="*/ 4122 h 9395"/>
              <a:gd name="T40" fmla="*/ 4304 w 8591"/>
              <a:gd name="T41" fmla="*/ 6728 h 9395"/>
              <a:gd name="T42" fmla="*/ 4304 w 8591"/>
              <a:gd name="T43" fmla="*/ 2703 h 9395"/>
              <a:gd name="T44" fmla="*/ 4444 w 8591"/>
              <a:gd name="T45" fmla="*/ 4474 h 9395"/>
              <a:gd name="T46" fmla="*/ 5148 w 8591"/>
              <a:gd name="T47" fmla="*/ 3770 h 9395"/>
              <a:gd name="T48" fmla="*/ 5148 w 8591"/>
              <a:gd name="T49" fmla="*/ 3426 h 9395"/>
              <a:gd name="T50" fmla="*/ 4444 w 8591"/>
              <a:gd name="T51" fmla="*/ 3293 h 9395"/>
              <a:gd name="T52" fmla="*/ 4099 w 8591"/>
              <a:gd name="T53" fmla="*/ 3293 h 9395"/>
              <a:gd name="T54" fmla="*/ 3919 w 8591"/>
              <a:gd name="T55" fmla="*/ 3426 h 9395"/>
              <a:gd name="T56" fmla="*/ 3919 w 8591"/>
              <a:gd name="T57" fmla="*/ 4819 h 9395"/>
              <a:gd name="T58" fmla="*/ 4099 w 8591"/>
              <a:gd name="T59" fmla="*/ 5523 h 9395"/>
              <a:gd name="T60" fmla="*/ 3222 w 8591"/>
              <a:gd name="T61" fmla="*/ 5695 h 9395"/>
              <a:gd name="T62" fmla="*/ 4099 w 8591"/>
              <a:gd name="T63" fmla="*/ 5867 h 9395"/>
              <a:gd name="T64" fmla="*/ 4271 w 8591"/>
              <a:gd name="T65" fmla="*/ 6229 h 9395"/>
              <a:gd name="T66" fmla="*/ 4444 w 8591"/>
              <a:gd name="T67" fmla="*/ 5867 h 9395"/>
              <a:gd name="T68" fmla="*/ 5321 w 8591"/>
              <a:gd name="T69" fmla="*/ 5171 h 9395"/>
              <a:gd name="T70" fmla="*/ 4444 w 8591"/>
              <a:gd name="T71" fmla="*/ 4474 h 93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8591" h="9395">
                <a:moveTo>
                  <a:pt x="8563" y="2620"/>
                </a:moveTo>
                <a:cubicBezTo>
                  <a:pt x="8535" y="2682"/>
                  <a:pt x="8474" y="2722"/>
                  <a:pt x="8406" y="2722"/>
                </a:cubicBezTo>
                <a:cubicBezTo>
                  <a:pt x="7335" y="2722"/>
                  <a:pt x="7335" y="2722"/>
                  <a:pt x="7335" y="2722"/>
                </a:cubicBezTo>
                <a:cubicBezTo>
                  <a:pt x="7335" y="6567"/>
                  <a:pt x="7335" y="6567"/>
                  <a:pt x="7335" y="6567"/>
                </a:cubicBezTo>
                <a:cubicBezTo>
                  <a:pt x="7335" y="6662"/>
                  <a:pt x="7258" y="6739"/>
                  <a:pt x="7163" y="6739"/>
                </a:cubicBezTo>
                <a:cubicBezTo>
                  <a:pt x="5510" y="6739"/>
                  <a:pt x="5510" y="6739"/>
                  <a:pt x="5510" y="6739"/>
                </a:cubicBezTo>
                <a:cubicBezTo>
                  <a:pt x="6199" y="6327"/>
                  <a:pt x="6661" y="5575"/>
                  <a:pt x="6661" y="4716"/>
                </a:cubicBezTo>
                <a:cubicBezTo>
                  <a:pt x="6661" y="3416"/>
                  <a:pt x="5603" y="2359"/>
                  <a:pt x="4304" y="2359"/>
                </a:cubicBezTo>
                <a:cubicBezTo>
                  <a:pt x="4208" y="2359"/>
                  <a:pt x="4113" y="2365"/>
                  <a:pt x="4020" y="2377"/>
                </a:cubicBezTo>
                <a:cubicBezTo>
                  <a:pt x="6123" y="57"/>
                  <a:pt x="6123" y="57"/>
                  <a:pt x="6123" y="57"/>
                </a:cubicBezTo>
                <a:cubicBezTo>
                  <a:pt x="6155" y="21"/>
                  <a:pt x="6202" y="0"/>
                  <a:pt x="6250" y="0"/>
                </a:cubicBezTo>
                <a:cubicBezTo>
                  <a:pt x="6299" y="0"/>
                  <a:pt x="6345" y="21"/>
                  <a:pt x="6378" y="57"/>
                </a:cubicBezTo>
                <a:cubicBezTo>
                  <a:pt x="8533" y="2434"/>
                  <a:pt x="8533" y="2434"/>
                  <a:pt x="8533" y="2434"/>
                </a:cubicBezTo>
                <a:cubicBezTo>
                  <a:pt x="8579" y="2485"/>
                  <a:pt x="8591" y="2558"/>
                  <a:pt x="8563" y="2620"/>
                </a:cubicBezTo>
                <a:close/>
                <a:moveTo>
                  <a:pt x="27" y="6775"/>
                </a:moveTo>
                <a:cubicBezTo>
                  <a:pt x="55" y="6713"/>
                  <a:pt x="117" y="6673"/>
                  <a:pt x="185" y="6673"/>
                </a:cubicBezTo>
                <a:cubicBezTo>
                  <a:pt x="1255" y="6673"/>
                  <a:pt x="1255" y="6673"/>
                  <a:pt x="1255" y="6673"/>
                </a:cubicBezTo>
                <a:cubicBezTo>
                  <a:pt x="1255" y="2828"/>
                  <a:pt x="1255" y="2828"/>
                  <a:pt x="1255" y="2828"/>
                </a:cubicBezTo>
                <a:cubicBezTo>
                  <a:pt x="1255" y="2733"/>
                  <a:pt x="1332" y="2656"/>
                  <a:pt x="1427" y="2656"/>
                </a:cubicBezTo>
                <a:cubicBezTo>
                  <a:pt x="3080" y="2656"/>
                  <a:pt x="3080" y="2656"/>
                  <a:pt x="3080" y="2656"/>
                </a:cubicBezTo>
                <a:cubicBezTo>
                  <a:pt x="2392" y="3068"/>
                  <a:pt x="1930" y="3821"/>
                  <a:pt x="1930" y="4679"/>
                </a:cubicBezTo>
                <a:cubicBezTo>
                  <a:pt x="1930" y="5979"/>
                  <a:pt x="2987" y="7036"/>
                  <a:pt x="4287" y="7036"/>
                </a:cubicBezTo>
                <a:cubicBezTo>
                  <a:pt x="4383" y="7036"/>
                  <a:pt x="4477" y="7030"/>
                  <a:pt x="4570" y="7019"/>
                </a:cubicBezTo>
                <a:cubicBezTo>
                  <a:pt x="2467" y="9339"/>
                  <a:pt x="2467" y="9339"/>
                  <a:pt x="2467" y="9339"/>
                </a:cubicBezTo>
                <a:cubicBezTo>
                  <a:pt x="2435" y="9375"/>
                  <a:pt x="2388" y="9395"/>
                  <a:pt x="2340" y="9395"/>
                </a:cubicBezTo>
                <a:cubicBezTo>
                  <a:pt x="2291" y="9395"/>
                  <a:pt x="2245" y="9375"/>
                  <a:pt x="2212" y="9339"/>
                </a:cubicBezTo>
                <a:cubicBezTo>
                  <a:pt x="57" y="6961"/>
                  <a:pt x="57" y="6961"/>
                  <a:pt x="57" y="6961"/>
                </a:cubicBezTo>
                <a:cubicBezTo>
                  <a:pt x="11" y="6910"/>
                  <a:pt x="0" y="6838"/>
                  <a:pt x="27" y="6775"/>
                </a:cubicBezTo>
                <a:close/>
                <a:moveTo>
                  <a:pt x="4444" y="5523"/>
                </a:moveTo>
                <a:cubicBezTo>
                  <a:pt x="4624" y="5523"/>
                  <a:pt x="4624" y="5523"/>
                  <a:pt x="4624" y="5523"/>
                </a:cubicBezTo>
                <a:cubicBezTo>
                  <a:pt x="4818" y="5523"/>
                  <a:pt x="4976" y="5365"/>
                  <a:pt x="4976" y="5171"/>
                </a:cubicBezTo>
                <a:cubicBezTo>
                  <a:pt x="4976" y="4977"/>
                  <a:pt x="4818" y="4819"/>
                  <a:pt x="4624" y="4819"/>
                </a:cubicBezTo>
                <a:cubicBezTo>
                  <a:pt x="4444" y="4819"/>
                  <a:pt x="4444" y="4819"/>
                  <a:pt x="4444" y="4819"/>
                </a:cubicBezTo>
                <a:lnTo>
                  <a:pt x="4444" y="5523"/>
                </a:lnTo>
                <a:close/>
                <a:moveTo>
                  <a:pt x="3567" y="4122"/>
                </a:moveTo>
                <a:cubicBezTo>
                  <a:pt x="3567" y="4316"/>
                  <a:pt x="3725" y="4474"/>
                  <a:pt x="3919" y="4474"/>
                </a:cubicBezTo>
                <a:cubicBezTo>
                  <a:pt x="4099" y="4474"/>
                  <a:pt x="4099" y="4474"/>
                  <a:pt x="4099" y="4474"/>
                </a:cubicBezTo>
                <a:cubicBezTo>
                  <a:pt x="4099" y="3770"/>
                  <a:pt x="4099" y="3770"/>
                  <a:pt x="4099" y="3770"/>
                </a:cubicBezTo>
                <a:cubicBezTo>
                  <a:pt x="3919" y="3770"/>
                  <a:pt x="3919" y="3770"/>
                  <a:pt x="3919" y="3770"/>
                </a:cubicBezTo>
                <a:cubicBezTo>
                  <a:pt x="3725" y="3770"/>
                  <a:pt x="3567" y="3928"/>
                  <a:pt x="3567" y="4122"/>
                </a:cubicBezTo>
                <a:close/>
                <a:moveTo>
                  <a:pt x="6316" y="4716"/>
                </a:moveTo>
                <a:cubicBezTo>
                  <a:pt x="6316" y="5825"/>
                  <a:pt x="5413" y="6728"/>
                  <a:pt x="4304" y="6728"/>
                </a:cubicBezTo>
                <a:cubicBezTo>
                  <a:pt x="3194" y="6728"/>
                  <a:pt x="2291" y="5825"/>
                  <a:pt x="2291" y="4716"/>
                </a:cubicBezTo>
                <a:cubicBezTo>
                  <a:pt x="2291" y="3606"/>
                  <a:pt x="3194" y="2703"/>
                  <a:pt x="4304" y="2703"/>
                </a:cubicBezTo>
                <a:cubicBezTo>
                  <a:pt x="5413" y="2703"/>
                  <a:pt x="6316" y="3606"/>
                  <a:pt x="6316" y="4716"/>
                </a:cubicBezTo>
                <a:close/>
                <a:moveTo>
                  <a:pt x="4444" y="4474"/>
                </a:moveTo>
                <a:cubicBezTo>
                  <a:pt x="4444" y="3770"/>
                  <a:pt x="4444" y="3770"/>
                  <a:pt x="4444" y="3770"/>
                </a:cubicBezTo>
                <a:cubicBezTo>
                  <a:pt x="5148" y="3770"/>
                  <a:pt x="5148" y="3770"/>
                  <a:pt x="5148" y="3770"/>
                </a:cubicBezTo>
                <a:cubicBezTo>
                  <a:pt x="5243" y="3770"/>
                  <a:pt x="5321" y="3693"/>
                  <a:pt x="5321" y="3598"/>
                </a:cubicBezTo>
                <a:cubicBezTo>
                  <a:pt x="5321" y="3503"/>
                  <a:pt x="5243" y="3426"/>
                  <a:pt x="5148" y="3426"/>
                </a:cubicBezTo>
                <a:cubicBezTo>
                  <a:pt x="4444" y="3426"/>
                  <a:pt x="4444" y="3426"/>
                  <a:pt x="4444" y="3426"/>
                </a:cubicBezTo>
                <a:cubicBezTo>
                  <a:pt x="4444" y="3293"/>
                  <a:pt x="4444" y="3293"/>
                  <a:pt x="4444" y="3293"/>
                </a:cubicBezTo>
                <a:cubicBezTo>
                  <a:pt x="4444" y="3198"/>
                  <a:pt x="4367" y="3121"/>
                  <a:pt x="4271" y="3121"/>
                </a:cubicBezTo>
                <a:cubicBezTo>
                  <a:pt x="4176" y="3121"/>
                  <a:pt x="4099" y="3198"/>
                  <a:pt x="4099" y="3293"/>
                </a:cubicBezTo>
                <a:cubicBezTo>
                  <a:pt x="4099" y="3426"/>
                  <a:pt x="4099" y="3426"/>
                  <a:pt x="4099" y="3426"/>
                </a:cubicBezTo>
                <a:cubicBezTo>
                  <a:pt x="3919" y="3426"/>
                  <a:pt x="3919" y="3426"/>
                  <a:pt x="3919" y="3426"/>
                </a:cubicBezTo>
                <a:cubicBezTo>
                  <a:pt x="3535" y="3426"/>
                  <a:pt x="3222" y="3738"/>
                  <a:pt x="3222" y="4122"/>
                </a:cubicBezTo>
                <a:cubicBezTo>
                  <a:pt x="3222" y="4506"/>
                  <a:pt x="3535" y="4819"/>
                  <a:pt x="3919" y="4819"/>
                </a:cubicBezTo>
                <a:cubicBezTo>
                  <a:pt x="4099" y="4819"/>
                  <a:pt x="4099" y="4819"/>
                  <a:pt x="4099" y="4819"/>
                </a:cubicBezTo>
                <a:cubicBezTo>
                  <a:pt x="4099" y="5523"/>
                  <a:pt x="4099" y="5523"/>
                  <a:pt x="4099" y="5523"/>
                </a:cubicBezTo>
                <a:cubicBezTo>
                  <a:pt x="3394" y="5523"/>
                  <a:pt x="3394" y="5523"/>
                  <a:pt x="3394" y="5523"/>
                </a:cubicBezTo>
                <a:cubicBezTo>
                  <a:pt x="3299" y="5523"/>
                  <a:pt x="3222" y="5600"/>
                  <a:pt x="3222" y="5695"/>
                </a:cubicBezTo>
                <a:cubicBezTo>
                  <a:pt x="3222" y="5790"/>
                  <a:pt x="3299" y="5867"/>
                  <a:pt x="3394" y="5867"/>
                </a:cubicBezTo>
                <a:cubicBezTo>
                  <a:pt x="4099" y="5867"/>
                  <a:pt x="4099" y="5867"/>
                  <a:pt x="4099" y="5867"/>
                </a:cubicBezTo>
                <a:cubicBezTo>
                  <a:pt x="4099" y="6056"/>
                  <a:pt x="4099" y="6056"/>
                  <a:pt x="4099" y="6056"/>
                </a:cubicBezTo>
                <a:cubicBezTo>
                  <a:pt x="4099" y="6152"/>
                  <a:pt x="4176" y="6229"/>
                  <a:pt x="4271" y="6229"/>
                </a:cubicBezTo>
                <a:cubicBezTo>
                  <a:pt x="4367" y="6229"/>
                  <a:pt x="4444" y="6152"/>
                  <a:pt x="4444" y="6056"/>
                </a:cubicBezTo>
                <a:cubicBezTo>
                  <a:pt x="4444" y="5867"/>
                  <a:pt x="4444" y="5867"/>
                  <a:pt x="4444" y="5867"/>
                </a:cubicBezTo>
                <a:cubicBezTo>
                  <a:pt x="4624" y="5867"/>
                  <a:pt x="4624" y="5867"/>
                  <a:pt x="4624" y="5867"/>
                </a:cubicBezTo>
                <a:cubicBezTo>
                  <a:pt x="5008" y="5867"/>
                  <a:pt x="5321" y="5555"/>
                  <a:pt x="5321" y="5171"/>
                </a:cubicBezTo>
                <a:cubicBezTo>
                  <a:pt x="5321" y="4787"/>
                  <a:pt x="5008" y="4474"/>
                  <a:pt x="4624" y="4474"/>
                </a:cubicBezTo>
                <a:cubicBezTo>
                  <a:pt x="4444" y="4474"/>
                  <a:pt x="4444" y="4474"/>
                  <a:pt x="4444" y="4474"/>
                </a:cubicBezTo>
                <a:close/>
              </a:path>
            </a:pathLst>
          </a:custGeom>
          <a:solidFill>
            <a:srgbClr val="FFFFFF">
              <a:alpha val="92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0B17271-313F-4721-92A0-E42E438343C5}"/>
              </a:ext>
            </a:extLst>
          </p:cNvPr>
          <p:cNvGrpSpPr>
            <a:grpSpLocks/>
          </p:cNvGrpSpPr>
          <p:nvPr/>
        </p:nvGrpSpPr>
        <p:grpSpPr>
          <a:xfrm>
            <a:off x="8278311" y="1672215"/>
            <a:ext cx="3463924" cy="3460751"/>
            <a:chOff x="4004680" y="3397250"/>
            <a:chExt cx="3463924" cy="3460751"/>
          </a:xfrm>
          <a:solidFill>
            <a:srgbClr val="FFFFFF">
              <a:alpha val="50196"/>
            </a:srgbClr>
          </a:solidFill>
        </p:grpSpPr>
        <p:sp>
          <p:nvSpPr>
            <p:cNvPr id="23" name="Freeform 9">
              <a:extLst>
                <a:ext uri="{FF2B5EF4-FFF2-40B4-BE49-F238E27FC236}">
                  <a16:creationId xmlns:a16="http://schemas.microsoft.com/office/drawing/2014/main" id="{5DC81779-D66D-43DB-BA9D-48AE8CA577A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61830" y="5762625"/>
              <a:ext cx="576262" cy="1095375"/>
            </a:xfrm>
            <a:custGeom>
              <a:avLst/>
              <a:gdLst>
                <a:gd name="T0" fmla="*/ 1011 w 1124"/>
                <a:gd name="T1" fmla="*/ 0 h 2134"/>
                <a:gd name="T2" fmla="*/ 1011 w 1124"/>
                <a:gd name="T3" fmla="*/ 0 h 2134"/>
                <a:gd name="T4" fmla="*/ 113 w 1124"/>
                <a:gd name="T5" fmla="*/ 0 h 2134"/>
                <a:gd name="T6" fmla="*/ 0 w 1124"/>
                <a:gd name="T7" fmla="*/ 112 h 2134"/>
                <a:gd name="T8" fmla="*/ 0 w 1124"/>
                <a:gd name="T9" fmla="*/ 112 h 2134"/>
                <a:gd name="T10" fmla="*/ 0 w 1124"/>
                <a:gd name="T11" fmla="*/ 2022 h 2134"/>
                <a:gd name="T12" fmla="*/ 113 w 1124"/>
                <a:gd name="T13" fmla="*/ 2134 h 2134"/>
                <a:gd name="T14" fmla="*/ 113 w 1124"/>
                <a:gd name="T15" fmla="*/ 2134 h 2134"/>
                <a:gd name="T16" fmla="*/ 1011 w 1124"/>
                <a:gd name="T17" fmla="*/ 2134 h 2134"/>
                <a:gd name="T18" fmla="*/ 1124 w 1124"/>
                <a:gd name="T19" fmla="*/ 2022 h 2134"/>
                <a:gd name="T20" fmla="*/ 1124 w 1124"/>
                <a:gd name="T21" fmla="*/ 2022 h 2134"/>
                <a:gd name="T22" fmla="*/ 1124 w 1124"/>
                <a:gd name="T23" fmla="*/ 112 h 2134"/>
                <a:gd name="T24" fmla="*/ 1011 w 1124"/>
                <a:gd name="T25" fmla="*/ 0 h 2134"/>
                <a:gd name="T26" fmla="*/ 899 w 1124"/>
                <a:gd name="T27" fmla="*/ 1910 h 2134"/>
                <a:gd name="T28" fmla="*/ 225 w 1124"/>
                <a:gd name="T29" fmla="*/ 1910 h 2134"/>
                <a:gd name="T30" fmla="*/ 225 w 1124"/>
                <a:gd name="T31" fmla="*/ 225 h 2134"/>
                <a:gd name="T32" fmla="*/ 899 w 1124"/>
                <a:gd name="T33" fmla="*/ 225 h 2134"/>
                <a:gd name="T34" fmla="*/ 899 w 1124"/>
                <a:gd name="T35" fmla="*/ 1910 h 2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124" h="2134">
                  <a:moveTo>
                    <a:pt x="1011" y="0"/>
                  </a:moveTo>
                  <a:cubicBezTo>
                    <a:pt x="1011" y="0"/>
                    <a:pt x="1011" y="0"/>
                    <a:pt x="1011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51" y="0"/>
                    <a:pt x="0" y="50"/>
                    <a:pt x="0" y="112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0" y="2022"/>
                    <a:pt x="0" y="2022"/>
                    <a:pt x="0" y="2022"/>
                  </a:cubicBezTo>
                  <a:cubicBezTo>
                    <a:pt x="0" y="2084"/>
                    <a:pt x="51" y="2134"/>
                    <a:pt x="113" y="2134"/>
                  </a:cubicBezTo>
                  <a:cubicBezTo>
                    <a:pt x="113" y="2134"/>
                    <a:pt x="113" y="2134"/>
                    <a:pt x="113" y="2134"/>
                  </a:cubicBezTo>
                  <a:cubicBezTo>
                    <a:pt x="1011" y="2134"/>
                    <a:pt x="1011" y="2134"/>
                    <a:pt x="1011" y="2134"/>
                  </a:cubicBezTo>
                  <a:cubicBezTo>
                    <a:pt x="1073" y="2134"/>
                    <a:pt x="1124" y="2084"/>
                    <a:pt x="1124" y="2022"/>
                  </a:cubicBezTo>
                  <a:cubicBezTo>
                    <a:pt x="1124" y="2022"/>
                    <a:pt x="1124" y="2022"/>
                    <a:pt x="1124" y="2022"/>
                  </a:cubicBezTo>
                  <a:cubicBezTo>
                    <a:pt x="1124" y="112"/>
                    <a:pt x="1124" y="112"/>
                    <a:pt x="1124" y="112"/>
                  </a:cubicBezTo>
                  <a:cubicBezTo>
                    <a:pt x="1124" y="50"/>
                    <a:pt x="1073" y="0"/>
                    <a:pt x="1011" y="0"/>
                  </a:cubicBezTo>
                  <a:close/>
                  <a:moveTo>
                    <a:pt x="899" y="1910"/>
                  </a:moveTo>
                  <a:cubicBezTo>
                    <a:pt x="225" y="1910"/>
                    <a:pt x="225" y="1910"/>
                    <a:pt x="225" y="1910"/>
                  </a:cubicBezTo>
                  <a:cubicBezTo>
                    <a:pt x="225" y="225"/>
                    <a:pt x="225" y="225"/>
                    <a:pt x="225" y="225"/>
                  </a:cubicBezTo>
                  <a:cubicBezTo>
                    <a:pt x="899" y="225"/>
                    <a:pt x="899" y="225"/>
                    <a:pt x="899" y="225"/>
                  </a:cubicBezTo>
                  <a:lnTo>
                    <a:pt x="899" y="19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" name="Freeform 10">
              <a:extLst>
                <a:ext uri="{FF2B5EF4-FFF2-40B4-BE49-F238E27FC236}">
                  <a16:creationId xmlns:a16="http://schemas.microsoft.com/office/drawing/2014/main" id="{A92E8174-E6D5-4220-9070-B49E6E5F8BB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136692" y="5300663"/>
              <a:ext cx="576262" cy="1557338"/>
            </a:xfrm>
            <a:custGeom>
              <a:avLst/>
              <a:gdLst>
                <a:gd name="T0" fmla="*/ 1011 w 1123"/>
                <a:gd name="T1" fmla="*/ 0 h 3032"/>
                <a:gd name="T2" fmla="*/ 1011 w 1123"/>
                <a:gd name="T3" fmla="*/ 0 h 3032"/>
                <a:gd name="T4" fmla="*/ 112 w 1123"/>
                <a:gd name="T5" fmla="*/ 0 h 3032"/>
                <a:gd name="T6" fmla="*/ 0 w 1123"/>
                <a:gd name="T7" fmla="*/ 112 h 3032"/>
                <a:gd name="T8" fmla="*/ 0 w 1123"/>
                <a:gd name="T9" fmla="*/ 112 h 3032"/>
                <a:gd name="T10" fmla="*/ 0 w 1123"/>
                <a:gd name="T11" fmla="*/ 2920 h 3032"/>
                <a:gd name="T12" fmla="*/ 112 w 1123"/>
                <a:gd name="T13" fmla="*/ 3032 h 3032"/>
                <a:gd name="T14" fmla="*/ 112 w 1123"/>
                <a:gd name="T15" fmla="*/ 3032 h 3032"/>
                <a:gd name="T16" fmla="*/ 1011 w 1123"/>
                <a:gd name="T17" fmla="*/ 3032 h 3032"/>
                <a:gd name="T18" fmla="*/ 1123 w 1123"/>
                <a:gd name="T19" fmla="*/ 2920 h 3032"/>
                <a:gd name="T20" fmla="*/ 1123 w 1123"/>
                <a:gd name="T21" fmla="*/ 2920 h 3032"/>
                <a:gd name="T22" fmla="*/ 1123 w 1123"/>
                <a:gd name="T23" fmla="*/ 112 h 3032"/>
                <a:gd name="T24" fmla="*/ 1011 w 1123"/>
                <a:gd name="T25" fmla="*/ 0 h 3032"/>
                <a:gd name="T26" fmla="*/ 898 w 1123"/>
                <a:gd name="T27" fmla="*/ 2808 h 3032"/>
                <a:gd name="T28" fmla="*/ 224 w 1123"/>
                <a:gd name="T29" fmla="*/ 2808 h 3032"/>
                <a:gd name="T30" fmla="*/ 224 w 1123"/>
                <a:gd name="T31" fmla="*/ 224 h 3032"/>
                <a:gd name="T32" fmla="*/ 898 w 1123"/>
                <a:gd name="T33" fmla="*/ 224 h 3032"/>
                <a:gd name="T34" fmla="*/ 898 w 1123"/>
                <a:gd name="T35" fmla="*/ 2808 h 30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123" h="3032">
                  <a:moveTo>
                    <a:pt x="1011" y="0"/>
                  </a:moveTo>
                  <a:cubicBezTo>
                    <a:pt x="1011" y="0"/>
                    <a:pt x="1011" y="0"/>
                    <a:pt x="1011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50" y="0"/>
                    <a:pt x="0" y="50"/>
                    <a:pt x="0" y="112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0" y="2920"/>
                    <a:pt x="0" y="2920"/>
                    <a:pt x="0" y="2920"/>
                  </a:cubicBezTo>
                  <a:cubicBezTo>
                    <a:pt x="0" y="2982"/>
                    <a:pt x="50" y="3032"/>
                    <a:pt x="112" y="3032"/>
                  </a:cubicBezTo>
                  <a:cubicBezTo>
                    <a:pt x="112" y="3032"/>
                    <a:pt x="112" y="3032"/>
                    <a:pt x="112" y="3032"/>
                  </a:cubicBezTo>
                  <a:cubicBezTo>
                    <a:pt x="1011" y="3032"/>
                    <a:pt x="1011" y="3032"/>
                    <a:pt x="1011" y="3032"/>
                  </a:cubicBezTo>
                  <a:cubicBezTo>
                    <a:pt x="1073" y="3032"/>
                    <a:pt x="1123" y="2982"/>
                    <a:pt x="1123" y="2920"/>
                  </a:cubicBezTo>
                  <a:cubicBezTo>
                    <a:pt x="1123" y="2920"/>
                    <a:pt x="1123" y="2920"/>
                    <a:pt x="1123" y="2920"/>
                  </a:cubicBezTo>
                  <a:cubicBezTo>
                    <a:pt x="1123" y="112"/>
                    <a:pt x="1123" y="112"/>
                    <a:pt x="1123" y="112"/>
                  </a:cubicBezTo>
                  <a:cubicBezTo>
                    <a:pt x="1123" y="50"/>
                    <a:pt x="1073" y="0"/>
                    <a:pt x="1011" y="0"/>
                  </a:cubicBezTo>
                  <a:close/>
                  <a:moveTo>
                    <a:pt x="898" y="2808"/>
                  </a:moveTo>
                  <a:cubicBezTo>
                    <a:pt x="224" y="2808"/>
                    <a:pt x="224" y="2808"/>
                    <a:pt x="224" y="2808"/>
                  </a:cubicBezTo>
                  <a:cubicBezTo>
                    <a:pt x="224" y="224"/>
                    <a:pt x="224" y="224"/>
                    <a:pt x="224" y="224"/>
                  </a:cubicBezTo>
                  <a:cubicBezTo>
                    <a:pt x="898" y="224"/>
                    <a:pt x="898" y="224"/>
                    <a:pt x="898" y="224"/>
                  </a:cubicBezTo>
                  <a:lnTo>
                    <a:pt x="898" y="280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5" name="Freeform 11">
              <a:extLst>
                <a:ext uri="{FF2B5EF4-FFF2-40B4-BE49-F238E27FC236}">
                  <a16:creationId xmlns:a16="http://schemas.microsoft.com/office/drawing/2014/main" id="{28390D92-C6A8-4A2C-A64C-4BCC0A1BAC8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44542" y="5589588"/>
              <a:ext cx="576262" cy="1268413"/>
            </a:xfrm>
            <a:custGeom>
              <a:avLst/>
              <a:gdLst>
                <a:gd name="T0" fmla="*/ 1011 w 1123"/>
                <a:gd name="T1" fmla="*/ 0 h 2471"/>
                <a:gd name="T2" fmla="*/ 1011 w 1123"/>
                <a:gd name="T3" fmla="*/ 0 h 2471"/>
                <a:gd name="T4" fmla="*/ 112 w 1123"/>
                <a:gd name="T5" fmla="*/ 0 h 2471"/>
                <a:gd name="T6" fmla="*/ 0 w 1123"/>
                <a:gd name="T7" fmla="*/ 112 h 2471"/>
                <a:gd name="T8" fmla="*/ 0 w 1123"/>
                <a:gd name="T9" fmla="*/ 112 h 2471"/>
                <a:gd name="T10" fmla="*/ 0 w 1123"/>
                <a:gd name="T11" fmla="*/ 2359 h 2471"/>
                <a:gd name="T12" fmla="*/ 112 w 1123"/>
                <a:gd name="T13" fmla="*/ 2471 h 2471"/>
                <a:gd name="T14" fmla="*/ 112 w 1123"/>
                <a:gd name="T15" fmla="*/ 2471 h 2471"/>
                <a:gd name="T16" fmla="*/ 1011 w 1123"/>
                <a:gd name="T17" fmla="*/ 2471 h 2471"/>
                <a:gd name="T18" fmla="*/ 1123 w 1123"/>
                <a:gd name="T19" fmla="*/ 2359 h 2471"/>
                <a:gd name="T20" fmla="*/ 1123 w 1123"/>
                <a:gd name="T21" fmla="*/ 2359 h 2471"/>
                <a:gd name="T22" fmla="*/ 1123 w 1123"/>
                <a:gd name="T23" fmla="*/ 112 h 2471"/>
                <a:gd name="T24" fmla="*/ 1011 w 1123"/>
                <a:gd name="T25" fmla="*/ 0 h 2471"/>
                <a:gd name="T26" fmla="*/ 899 w 1123"/>
                <a:gd name="T27" fmla="*/ 2247 h 2471"/>
                <a:gd name="T28" fmla="*/ 225 w 1123"/>
                <a:gd name="T29" fmla="*/ 2247 h 2471"/>
                <a:gd name="T30" fmla="*/ 225 w 1123"/>
                <a:gd name="T31" fmla="*/ 225 h 2471"/>
                <a:gd name="T32" fmla="*/ 899 w 1123"/>
                <a:gd name="T33" fmla="*/ 225 h 2471"/>
                <a:gd name="T34" fmla="*/ 899 w 1123"/>
                <a:gd name="T35" fmla="*/ 2247 h 2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123" h="2471">
                  <a:moveTo>
                    <a:pt x="1011" y="0"/>
                  </a:moveTo>
                  <a:cubicBezTo>
                    <a:pt x="1011" y="0"/>
                    <a:pt x="1011" y="0"/>
                    <a:pt x="1011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50" y="0"/>
                    <a:pt x="0" y="50"/>
                    <a:pt x="0" y="112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0" y="2359"/>
                    <a:pt x="0" y="2359"/>
                    <a:pt x="0" y="2359"/>
                  </a:cubicBezTo>
                  <a:cubicBezTo>
                    <a:pt x="0" y="2421"/>
                    <a:pt x="50" y="2471"/>
                    <a:pt x="112" y="2471"/>
                  </a:cubicBezTo>
                  <a:cubicBezTo>
                    <a:pt x="112" y="2471"/>
                    <a:pt x="112" y="2471"/>
                    <a:pt x="112" y="2471"/>
                  </a:cubicBezTo>
                  <a:cubicBezTo>
                    <a:pt x="1011" y="2471"/>
                    <a:pt x="1011" y="2471"/>
                    <a:pt x="1011" y="2471"/>
                  </a:cubicBezTo>
                  <a:cubicBezTo>
                    <a:pt x="1073" y="2471"/>
                    <a:pt x="1123" y="2421"/>
                    <a:pt x="1123" y="2359"/>
                  </a:cubicBezTo>
                  <a:cubicBezTo>
                    <a:pt x="1123" y="2359"/>
                    <a:pt x="1123" y="2359"/>
                    <a:pt x="1123" y="2359"/>
                  </a:cubicBezTo>
                  <a:cubicBezTo>
                    <a:pt x="1123" y="112"/>
                    <a:pt x="1123" y="112"/>
                    <a:pt x="1123" y="112"/>
                  </a:cubicBezTo>
                  <a:cubicBezTo>
                    <a:pt x="1123" y="50"/>
                    <a:pt x="1073" y="0"/>
                    <a:pt x="1011" y="0"/>
                  </a:cubicBezTo>
                  <a:close/>
                  <a:moveTo>
                    <a:pt x="899" y="2247"/>
                  </a:moveTo>
                  <a:cubicBezTo>
                    <a:pt x="225" y="2247"/>
                    <a:pt x="225" y="2247"/>
                    <a:pt x="225" y="2247"/>
                  </a:cubicBezTo>
                  <a:cubicBezTo>
                    <a:pt x="225" y="225"/>
                    <a:pt x="225" y="225"/>
                    <a:pt x="225" y="225"/>
                  </a:cubicBezTo>
                  <a:cubicBezTo>
                    <a:pt x="899" y="225"/>
                    <a:pt x="899" y="225"/>
                    <a:pt x="899" y="225"/>
                  </a:cubicBezTo>
                  <a:lnTo>
                    <a:pt x="899" y="22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" name="Freeform 12">
              <a:extLst>
                <a:ext uri="{FF2B5EF4-FFF2-40B4-BE49-F238E27FC236}">
                  <a16:creationId xmlns:a16="http://schemas.microsoft.com/office/drawing/2014/main" id="{7D27C845-CBE7-4156-8521-ACB929FE569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53980" y="4897438"/>
              <a:ext cx="576262" cy="1960563"/>
            </a:xfrm>
            <a:custGeom>
              <a:avLst/>
              <a:gdLst>
                <a:gd name="T0" fmla="*/ 1011 w 1123"/>
                <a:gd name="T1" fmla="*/ 0 h 3819"/>
                <a:gd name="T2" fmla="*/ 1011 w 1123"/>
                <a:gd name="T3" fmla="*/ 0 h 3819"/>
                <a:gd name="T4" fmla="*/ 113 w 1123"/>
                <a:gd name="T5" fmla="*/ 0 h 3819"/>
                <a:gd name="T6" fmla="*/ 0 w 1123"/>
                <a:gd name="T7" fmla="*/ 113 h 3819"/>
                <a:gd name="T8" fmla="*/ 0 w 1123"/>
                <a:gd name="T9" fmla="*/ 113 h 3819"/>
                <a:gd name="T10" fmla="*/ 0 w 1123"/>
                <a:gd name="T11" fmla="*/ 3707 h 3819"/>
                <a:gd name="T12" fmla="*/ 112 w 1123"/>
                <a:gd name="T13" fmla="*/ 3819 h 3819"/>
                <a:gd name="T14" fmla="*/ 113 w 1123"/>
                <a:gd name="T15" fmla="*/ 3819 h 3819"/>
                <a:gd name="T16" fmla="*/ 1011 w 1123"/>
                <a:gd name="T17" fmla="*/ 3819 h 3819"/>
                <a:gd name="T18" fmla="*/ 1123 w 1123"/>
                <a:gd name="T19" fmla="*/ 3707 h 3819"/>
                <a:gd name="T20" fmla="*/ 1123 w 1123"/>
                <a:gd name="T21" fmla="*/ 3707 h 3819"/>
                <a:gd name="T22" fmla="*/ 1123 w 1123"/>
                <a:gd name="T23" fmla="*/ 113 h 3819"/>
                <a:gd name="T24" fmla="*/ 1011 w 1123"/>
                <a:gd name="T25" fmla="*/ 0 h 3819"/>
                <a:gd name="T26" fmla="*/ 899 w 1123"/>
                <a:gd name="T27" fmla="*/ 3595 h 3819"/>
                <a:gd name="T28" fmla="*/ 225 w 1123"/>
                <a:gd name="T29" fmla="*/ 3595 h 3819"/>
                <a:gd name="T30" fmla="*/ 225 w 1123"/>
                <a:gd name="T31" fmla="*/ 225 h 3819"/>
                <a:gd name="T32" fmla="*/ 899 w 1123"/>
                <a:gd name="T33" fmla="*/ 225 h 3819"/>
                <a:gd name="T34" fmla="*/ 899 w 1123"/>
                <a:gd name="T35" fmla="*/ 3595 h 38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123" h="3819">
                  <a:moveTo>
                    <a:pt x="1011" y="0"/>
                  </a:moveTo>
                  <a:cubicBezTo>
                    <a:pt x="1011" y="0"/>
                    <a:pt x="1011" y="0"/>
                    <a:pt x="1011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50" y="0"/>
                    <a:pt x="0" y="51"/>
                    <a:pt x="0" y="113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3707"/>
                    <a:pt x="0" y="3707"/>
                    <a:pt x="0" y="3707"/>
                  </a:cubicBezTo>
                  <a:cubicBezTo>
                    <a:pt x="0" y="3769"/>
                    <a:pt x="50" y="3819"/>
                    <a:pt x="112" y="3819"/>
                  </a:cubicBezTo>
                  <a:cubicBezTo>
                    <a:pt x="112" y="3819"/>
                    <a:pt x="112" y="3819"/>
                    <a:pt x="113" y="3819"/>
                  </a:cubicBezTo>
                  <a:cubicBezTo>
                    <a:pt x="1011" y="3819"/>
                    <a:pt x="1011" y="3819"/>
                    <a:pt x="1011" y="3819"/>
                  </a:cubicBezTo>
                  <a:cubicBezTo>
                    <a:pt x="1073" y="3819"/>
                    <a:pt x="1123" y="3769"/>
                    <a:pt x="1123" y="3707"/>
                  </a:cubicBezTo>
                  <a:cubicBezTo>
                    <a:pt x="1123" y="3707"/>
                    <a:pt x="1123" y="3707"/>
                    <a:pt x="1123" y="3707"/>
                  </a:cubicBezTo>
                  <a:cubicBezTo>
                    <a:pt x="1123" y="113"/>
                    <a:pt x="1123" y="113"/>
                    <a:pt x="1123" y="113"/>
                  </a:cubicBezTo>
                  <a:cubicBezTo>
                    <a:pt x="1123" y="51"/>
                    <a:pt x="1073" y="0"/>
                    <a:pt x="1011" y="0"/>
                  </a:cubicBezTo>
                  <a:close/>
                  <a:moveTo>
                    <a:pt x="899" y="3595"/>
                  </a:moveTo>
                  <a:cubicBezTo>
                    <a:pt x="225" y="3595"/>
                    <a:pt x="225" y="3595"/>
                    <a:pt x="225" y="3595"/>
                  </a:cubicBezTo>
                  <a:cubicBezTo>
                    <a:pt x="225" y="225"/>
                    <a:pt x="225" y="225"/>
                    <a:pt x="225" y="225"/>
                  </a:cubicBezTo>
                  <a:cubicBezTo>
                    <a:pt x="899" y="225"/>
                    <a:pt x="899" y="225"/>
                    <a:pt x="899" y="225"/>
                  </a:cubicBezTo>
                  <a:lnTo>
                    <a:pt x="899" y="359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" name="Freeform 13">
              <a:extLst>
                <a:ext uri="{FF2B5EF4-FFF2-40B4-BE49-F238E27FC236}">
                  <a16:creationId xmlns:a16="http://schemas.microsoft.com/office/drawing/2014/main" id="{88EDB3AB-D6EA-4EC3-96D3-08A9E47A2CE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27254" y="6051550"/>
              <a:ext cx="576262" cy="806450"/>
            </a:xfrm>
            <a:custGeom>
              <a:avLst/>
              <a:gdLst>
                <a:gd name="T0" fmla="*/ 1011 w 1123"/>
                <a:gd name="T1" fmla="*/ 0 h 1572"/>
                <a:gd name="T2" fmla="*/ 1011 w 1123"/>
                <a:gd name="T3" fmla="*/ 0 h 1572"/>
                <a:gd name="T4" fmla="*/ 112 w 1123"/>
                <a:gd name="T5" fmla="*/ 0 h 1572"/>
                <a:gd name="T6" fmla="*/ 0 w 1123"/>
                <a:gd name="T7" fmla="*/ 112 h 1572"/>
                <a:gd name="T8" fmla="*/ 0 w 1123"/>
                <a:gd name="T9" fmla="*/ 112 h 1572"/>
                <a:gd name="T10" fmla="*/ 0 w 1123"/>
                <a:gd name="T11" fmla="*/ 1460 h 1572"/>
                <a:gd name="T12" fmla="*/ 112 w 1123"/>
                <a:gd name="T13" fmla="*/ 1572 h 1572"/>
                <a:gd name="T14" fmla="*/ 112 w 1123"/>
                <a:gd name="T15" fmla="*/ 1572 h 1572"/>
                <a:gd name="T16" fmla="*/ 1011 w 1123"/>
                <a:gd name="T17" fmla="*/ 1572 h 1572"/>
                <a:gd name="T18" fmla="*/ 1123 w 1123"/>
                <a:gd name="T19" fmla="*/ 1460 h 1572"/>
                <a:gd name="T20" fmla="*/ 1123 w 1123"/>
                <a:gd name="T21" fmla="*/ 1460 h 1572"/>
                <a:gd name="T22" fmla="*/ 1123 w 1123"/>
                <a:gd name="T23" fmla="*/ 112 h 1572"/>
                <a:gd name="T24" fmla="*/ 1011 w 1123"/>
                <a:gd name="T25" fmla="*/ 0 h 1572"/>
                <a:gd name="T26" fmla="*/ 898 w 1123"/>
                <a:gd name="T27" fmla="*/ 1348 h 1572"/>
                <a:gd name="T28" fmla="*/ 224 w 1123"/>
                <a:gd name="T29" fmla="*/ 1348 h 1572"/>
                <a:gd name="T30" fmla="*/ 224 w 1123"/>
                <a:gd name="T31" fmla="*/ 224 h 1572"/>
                <a:gd name="T32" fmla="*/ 898 w 1123"/>
                <a:gd name="T33" fmla="*/ 224 h 1572"/>
                <a:gd name="T34" fmla="*/ 898 w 1123"/>
                <a:gd name="T35" fmla="*/ 1348 h 1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123" h="1572">
                  <a:moveTo>
                    <a:pt x="1011" y="0"/>
                  </a:moveTo>
                  <a:cubicBezTo>
                    <a:pt x="1011" y="0"/>
                    <a:pt x="1011" y="0"/>
                    <a:pt x="1011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50" y="0"/>
                    <a:pt x="0" y="50"/>
                    <a:pt x="0" y="112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0" y="1460"/>
                    <a:pt x="0" y="1460"/>
                    <a:pt x="0" y="1460"/>
                  </a:cubicBezTo>
                  <a:cubicBezTo>
                    <a:pt x="0" y="1522"/>
                    <a:pt x="50" y="1572"/>
                    <a:pt x="112" y="1572"/>
                  </a:cubicBezTo>
                  <a:cubicBezTo>
                    <a:pt x="112" y="1572"/>
                    <a:pt x="112" y="1572"/>
                    <a:pt x="112" y="1572"/>
                  </a:cubicBezTo>
                  <a:cubicBezTo>
                    <a:pt x="1011" y="1572"/>
                    <a:pt x="1011" y="1572"/>
                    <a:pt x="1011" y="1572"/>
                  </a:cubicBezTo>
                  <a:cubicBezTo>
                    <a:pt x="1073" y="1572"/>
                    <a:pt x="1123" y="1522"/>
                    <a:pt x="1123" y="1460"/>
                  </a:cubicBezTo>
                  <a:cubicBezTo>
                    <a:pt x="1123" y="1460"/>
                    <a:pt x="1123" y="1460"/>
                    <a:pt x="1123" y="1460"/>
                  </a:cubicBezTo>
                  <a:cubicBezTo>
                    <a:pt x="1123" y="112"/>
                    <a:pt x="1123" y="112"/>
                    <a:pt x="1123" y="112"/>
                  </a:cubicBezTo>
                  <a:cubicBezTo>
                    <a:pt x="1123" y="50"/>
                    <a:pt x="1073" y="0"/>
                    <a:pt x="1011" y="0"/>
                  </a:cubicBezTo>
                  <a:close/>
                  <a:moveTo>
                    <a:pt x="898" y="1348"/>
                  </a:moveTo>
                  <a:cubicBezTo>
                    <a:pt x="224" y="1348"/>
                    <a:pt x="224" y="1348"/>
                    <a:pt x="224" y="1348"/>
                  </a:cubicBezTo>
                  <a:cubicBezTo>
                    <a:pt x="224" y="224"/>
                    <a:pt x="224" y="224"/>
                    <a:pt x="224" y="224"/>
                  </a:cubicBezTo>
                  <a:cubicBezTo>
                    <a:pt x="898" y="224"/>
                    <a:pt x="898" y="224"/>
                    <a:pt x="898" y="224"/>
                  </a:cubicBezTo>
                  <a:lnTo>
                    <a:pt x="898" y="13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" name="Freeform 14">
              <a:extLst>
                <a:ext uri="{FF2B5EF4-FFF2-40B4-BE49-F238E27FC236}">
                  <a16:creationId xmlns:a16="http://schemas.microsoft.com/office/drawing/2014/main" id="{ABC796B7-5579-44E6-BD6D-71B901B64A4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04680" y="3397250"/>
              <a:ext cx="3463924" cy="2019300"/>
            </a:xfrm>
            <a:custGeom>
              <a:avLst/>
              <a:gdLst>
                <a:gd name="T0" fmla="*/ 6712 w 6753"/>
                <a:gd name="T1" fmla="*/ 2463 h 3932"/>
                <a:gd name="T2" fmla="*/ 6688 w 6753"/>
                <a:gd name="T3" fmla="*/ 2442 h 3932"/>
                <a:gd name="T4" fmla="*/ 6238 w 6753"/>
                <a:gd name="T5" fmla="*/ 2153 h 3932"/>
                <a:gd name="T6" fmla="*/ 6083 w 6753"/>
                <a:gd name="T7" fmla="*/ 2187 h 3932"/>
                <a:gd name="T8" fmla="*/ 6065 w 6753"/>
                <a:gd name="T9" fmla="*/ 2247 h 3932"/>
                <a:gd name="T10" fmla="*/ 6065 w 6753"/>
                <a:gd name="T11" fmla="*/ 2472 h 3932"/>
                <a:gd name="T12" fmla="*/ 5676 w 6753"/>
                <a:gd name="T13" fmla="*/ 2472 h 3932"/>
                <a:gd name="T14" fmla="*/ 4811 w 6753"/>
                <a:gd name="T15" fmla="*/ 1174 h 3932"/>
                <a:gd name="T16" fmla="*/ 4648 w 6753"/>
                <a:gd name="T17" fmla="*/ 1150 h 3932"/>
                <a:gd name="T18" fmla="*/ 4624 w 6753"/>
                <a:gd name="T19" fmla="*/ 1174 h 3932"/>
                <a:gd name="T20" fmla="*/ 3391 w 6753"/>
                <a:gd name="T21" fmla="*/ 3023 h 3932"/>
                <a:gd name="T22" fmla="*/ 2125 w 6753"/>
                <a:gd name="T23" fmla="*/ 69 h 3932"/>
                <a:gd name="T24" fmla="*/ 2020 w 6753"/>
                <a:gd name="T25" fmla="*/ 1 h 3932"/>
                <a:gd name="T26" fmla="*/ 1917 w 6753"/>
                <a:gd name="T27" fmla="*/ 72 h 3932"/>
                <a:gd name="T28" fmla="*/ 485 w 6753"/>
                <a:gd name="T29" fmla="*/ 3708 h 3932"/>
                <a:gd name="T30" fmla="*/ 0 w 6753"/>
                <a:gd name="T31" fmla="*/ 3708 h 3932"/>
                <a:gd name="T32" fmla="*/ 0 w 6753"/>
                <a:gd name="T33" fmla="*/ 3932 h 3932"/>
                <a:gd name="T34" fmla="*/ 562 w 6753"/>
                <a:gd name="T35" fmla="*/ 3932 h 3932"/>
                <a:gd name="T36" fmla="*/ 666 w 6753"/>
                <a:gd name="T37" fmla="*/ 3861 h 3932"/>
                <a:gd name="T38" fmla="*/ 2026 w 6753"/>
                <a:gd name="T39" fmla="*/ 409 h 3932"/>
                <a:gd name="T40" fmla="*/ 3266 w 6753"/>
                <a:gd name="T41" fmla="*/ 3302 h 3932"/>
                <a:gd name="T42" fmla="*/ 3414 w 6753"/>
                <a:gd name="T43" fmla="*/ 3362 h 3932"/>
                <a:gd name="T44" fmla="*/ 3463 w 6753"/>
                <a:gd name="T45" fmla="*/ 3321 h 3932"/>
                <a:gd name="T46" fmla="*/ 4717 w 6753"/>
                <a:gd name="T47" fmla="*/ 1439 h 3932"/>
                <a:gd name="T48" fmla="*/ 5523 w 6753"/>
                <a:gd name="T49" fmla="*/ 2647 h 3932"/>
                <a:gd name="T50" fmla="*/ 5616 w 6753"/>
                <a:gd name="T51" fmla="*/ 2697 h 3932"/>
                <a:gd name="T52" fmla="*/ 6065 w 6753"/>
                <a:gd name="T53" fmla="*/ 2697 h 3932"/>
                <a:gd name="T54" fmla="*/ 6065 w 6753"/>
                <a:gd name="T55" fmla="*/ 2921 h 3932"/>
                <a:gd name="T56" fmla="*/ 6178 w 6753"/>
                <a:gd name="T57" fmla="*/ 3034 h 3932"/>
                <a:gd name="T58" fmla="*/ 6251 w 6753"/>
                <a:gd name="T59" fmla="*/ 3007 h 3932"/>
                <a:gd name="T60" fmla="*/ 6700 w 6753"/>
                <a:gd name="T61" fmla="*/ 2621 h 3932"/>
                <a:gd name="T62" fmla="*/ 6712 w 6753"/>
                <a:gd name="T63" fmla="*/ 2463 h 3932"/>
                <a:gd name="T64" fmla="*/ 6290 w 6753"/>
                <a:gd name="T65" fmla="*/ 2677 h 3932"/>
                <a:gd name="T66" fmla="*/ 6290 w 6753"/>
                <a:gd name="T67" fmla="*/ 2453 h 3932"/>
                <a:gd name="T68" fmla="*/ 6439 w 6753"/>
                <a:gd name="T69" fmla="*/ 2549 h 3932"/>
                <a:gd name="T70" fmla="*/ 6290 w 6753"/>
                <a:gd name="T71" fmla="*/ 2677 h 39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6753" h="3932">
                  <a:moveTo>
                    <a:pt x="6712" y="2463"/>
                  </a:moveTo>
                  <a:cubicBezTo>
                    <a:pt x="6705" y="2455"/>
                    <a:pt x="6697" y="2448"/>
                    <a:pt x="6688" y="2442"/>
                  </a:cubicBezTo>
                  <a:cubicBezTo>
                    <a:pt x="6238" y="2153"/>
                    <a:pt x="6238" y="2153"/>
                    <a:pt x="6238" y="2153"/>
                  </a:cubicBezTo>
                  <a:cubicBezTo>
                    <a:pt x="6186" y="2119"/>
                    <a:pt x="6117" y="2134"/>
                    <a:pt x="6083" y="2187"/>
                  </a:cubicBezTo>
                  <a:cubicBezTo>
                    <a:pt x="6071" y="2205"/>
                    <a:pt x="6065" y="2226"/>
                    <a:pt x="6065" y="2247"/>
                  </a:cubicBezTo>
                  <a:cubicBezTo>
                    <a:pt x="6065" y="2472"/>
                    <a:pt x="6065" y="2472"/>
                    <a:pt x="6065" y="2472"/>
                  </a:cubicBezTo>
                  <a:cubicBezTo>
                    <a:pt x="5676" y="2472"/>
                    <a:pt x="5676" y="2472"/>
                    <a:pt x="5676" y="2472"/>
                  </a:cubicBezTo>
                  <a:cubicBezTo>
                    <a:pt x="4811" y="1174"/>
                    <a:pt x="4811" y="1174"/>
                    <a:pt x="4811" y="1174"/>
                  </a:cubicBezTo>
                  <a:cubicBezTo>
                    <a:pt x="4772" y="1123"/>
                    <a:pt x="4699" y="1112"/>
                    <a:pt x="4648" y="1150"/>
                  </a:cubicBezTo>
                  <a:cubicBezTo>
                    <a:pt x="4639" y="1157"/>
                    <a:pt x="4631" y="1165"/>
                    <a:pt x="4624" y="1174"/>
                  </a:cubicBezTo>
                  <a:cubicBezTo>
                    <a:pt x="3391" y="3023"/>
                    <a:pt x="3391" y="3023"/>
                    <a:pt x="3391" y="3023"/>
                  </a:cubicBezTo>
                  <a:cubicBezTo>
                    <a:pt x="2125" y="69"/>
                    <a:pt x="2125" y="69"/>
                    <a:pt x="2125" y="69"/>
                  </a:cubicBezTo>
                  <a:cubicBezTo>
                    <a:pt x="2107" y="27"/>
                    <a:pt x="2066" y="0"/>
                    <a:pt x="2020" y="1"/>
                  </a:cubicBezTo>
                  <a:cubicBezTo>
                    <a:pt x="1975" y="2"/>
                    <a:pt x="1934" y="30"/>
                    <a:pt x="1917" y="72"/>
                  </a:cubicBezTo>
                  <a:cubicBezTo>
                    <a:pt x="485" y="3708"/>
                    <a:pt x="485" y="3708"/>
                    <a:pt x="485" y="3708"/>
                  </a:cubicBezTo>
                  <a:cubicBezTo>
                    <a:pt x="0" y="3708"/>
                    <a:pt x="0" y="3708"/>
                    <a:pt x="0" y="3708"/>
                  </a:cubicBezTo>
                  <a:cubicBezTo>
                    <a:pt x="0" y="3932"/>
                    <a:pt x="0" y="3932"/>
                    <a:pt x="0" y="3932"/>
                  </a:cubicBezTo>
                  <a:cubicBezTo>
                    <a:pt x="562" y="3932"/>
                    <a:pt x="562" y="3932"/>
                    <a:pt x="562" y="3932"/>
                  </a:cubicBezTo>
                  <a:cubicBezTo>
                    <a:pt x="608" y="3932"/>
                    <a:pt x="649" y="3904"/>
                    <a:pt x="666" y="3861"/>
                  </a:cubicBezTo>
                  <a:cubicBezTo>
                    <a:pt x="2026" y="409"/>
                    <a:pt x="2026" y="409"/>
                    <a:pt x="2026" y="409"/>
                  </a:cubicBezTo>
                  <a:cubicBezTo>
                    <a:pt x="3266" y="3302"/>
                    <a:pt x="3266" y="3302"/>
                    <a:pt x="3266" y="3302"/>
                  </a:cubicBezTo>
                  <a:cubicBezTo>
                    <a:pt x="3291" y="3360"/>
                    <a:pt x="3357" y="3386"/>
                    <a:pt x="3414" y="3362"/>
                  </a:cubicBezTo>
                  <a:cubicBezTo>
                    <a:pt x="3434" y="3353"/>
                    <a:pt x="3451" y="3339"/>
                    <a:pt x="3463" y="3321"/>
                  </a:cubicBezTo>
                  <a:cubicBezTo>
                    <a:pt x="4717" y="1439"/>
                    <a:pt x="4717" y="1439"/>
                    <a:pt x="4717" y="1439"/>
                  </a:cubicBezTo>
                  <a:cubicBezTo>
                    <a:pt x="5523" y="2647"/>
                    <a:pt x="5523" y="2647"/>
                    <a:pt x="5523" y="2647"/>
                  </a:cubicBezTo>
                  <a:cubicBezTo>
                    <a:pt x="5543" y="2678"/>
                    <a:pt x="5578" y="2697"/>
                    <a:pt x="5616" y="2697"/>
                  </a:cubicBezTo>
                  <a:cubicBezTo>
                    <a:pt x="6065" y="2697"/>
                    <a:pt x="6065" y="2697"/>
                    <a:pt x="6065" y="2697"/>
                  </a:cubicBezTo>
                  <a:cubicBezTo>
                    <a:pt x="6065" y="2921"/>
                    <a:pt x="6065" y="2921"/>
                    <a:pt x="6065" y="2921"/>
                  </a:cubicBezTo>
                  <a:cubicBezTo>
                    <a:pt x="6065" y="2983"/>
                    <a:pt x="6116" y="3034"/>
                    <a:pt x="6178" y="3034"/>
                  </a:cubicBezTo>
                  <a:cubicBezTo>
                    <a:pt x="6204" y="3034"/>
                    <a:pt x="6230" y="3024"/>
                    <a:pt x="6251" y="3007"/>
                  </a:cubicBezTo>
                  <a:cubicBezTo>
                    <a:pt x="6700" y="2621"/>
                    <a:pt x="6700" y="2621"/>
                    <a:pt x="6700" y="2621"/>
                  </a:cubicBezTo>
                  <a:cubicBezTo>
                    <a:pt x="6747" y="2581"/>
                    <a:pt x="6753" y="2510"/>
                    <a:pt x="6712" y="2463"/>
                  </a:cubicBezTo>
                  <a:close/>
                  <a:moveTo>
                    <a:pt x="6290" y="2677"/>
                  </a:moveTo>
                  <a:cubicBezTo>
                    <a:pt x="6290" y="2453"/>
                    <a:pt x="6290" y="2453"/>
                    <a:pt x="6290" y="2453"/>
                  </a:cubicBezTo>
                  <a:cubicBezTo>
                    <a:pt x="6439" y="2549"/>
                    <a:pt x="6439" y="2549"/>
                    <a:pt x="6439" y="2549"/>
                  </a:cubicBezTo>
                  <a:lnTo>
                    <a:pt x="6290" y="267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9CC7751E-2D69-4202-BD56-BF4C077B24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96955" y="283768"/>
            <a:ext cx="2834640" cy="472441"/>
          </a:xfrm>
          <a:prstGeom prst="rect">
            <a:avLst/>
          </a:prstGeom>
        </p:spPr>
      </p:pic>
      <p:sp>
        <p:nvSpPr>
          <p:cNvPr id="18" name="Subtitle 2">
            <a:extLst>
              <a:ext uri="{FF2B5EF4-FFF2-40B4-BE49-F238E27FC236}">
                <a16:creationId xmlns:a16="http://schemas.microsoft.com/office/drawing/2014/main" id="{E323E9BC-E4D2-B545-9600-E5185F1BA047}"/>
              </a:ext>
            </a:extLst>
          </p:cNvPr>
          <p:cNvSpPr txBox="1">
            <a:spLocks/>
          </p:cNvSpPr>
          <p:nvPr/>
        </p:nvSpPr>
        <p:spPr>
          <a:xfrm>
            <a:off x="464253" y="5397601"/>
            <a:ext cx="6900038" cy="87497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-"/>
              <a:defRPr sz="24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dirty="0">
                <a:solidFill>
                  <a:schemeClr val="tx1"/>
                </a:solidFill>
              </a:rPr>
              <a:t>Kiwanis Club Of Columbus, OH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dirty="0">
                <a:solidFill>
                  <a:schemeClr val="tx1"/>
                </a:solidFill>
              </a:rPr>
              <a:t>January 10, 2022</a:t>
            </a:r>
          </a:p>
        </p:txBody>
      </p:sp>
    </p:spTree>
    <p:extLst>
      <p:ext uri="{BB962C8B-B14F-4D97-AF65-F5344CB8AC3E}">
        <p14:creationId xmlns:p14="http://schemas.microsoft.com/office/powerpoint/2010/main" val="5326834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5F79087-9BEA-4542-9196-EA1ECBD9CDAC}"/>
              </a:ext>
            </a:extLst>
          </p:cNvPr>
          <p:cNvSpPr txBox="1"/>
          <p:nvPr/>
        </p:nvSpPr>
        <p:spPr>
          <a:xfrm>
            <a:off x="8770414" y="6374459"/>
            <a:ext cx="30818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2">
                    <a:lumMod val="75000"/>
                  </a:schemeClr>
                </a:solidFill>
              </a:rPr>
              <a:t>Source: IPCC data distribution center and </a:t>
            </a:r>
            <a:r>
              <a:rPr lang="en-US" sz="1400" dirty="0" err="1">
                <a:solidFill>
                  <a:schemeClr val="bg2">
                    <a:lumMod val="75000"/>
                  </a:schemeClr>
                </a:solidFill>
              </a:rPr>
              <a:t>climate.gov</a:t>
            </a:r>
            <a:endParaRPr lang="en-US" sz="14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60CB2D9-3E33-4B23-84BF-BFC56AE16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 At</a:t>
            </a:r>
            <a:r>
              <a:rPr lang="en-GB" dirty="0"/>
              <a:t>mospheric CO</a:t>
            </a:r>
            <a:r>
              <a:rPr lang="en-GB" baseline="-25000" dirty="0"/>
              <a:t>2</a:t>
            </a:r>
            <a:r>
              <a:rPr lang="en-GB" dirty="0"/>
              <a:t> Concentrations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4DDC76-452B-3B4A-963F-97410EEA0B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2673" y="1184646"/>
            <a:ext cx="9022757" cy="4488708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3526186" y="1033551"/>
            <a:ext cx="5151649" cy="5340908"/>
            <a:chOff x="3526186" y="1033551"/>
            <a:chExt cx="5151649" cy="5340908"/>
          </a:xfrm>
        </p:grpSpPr>
        <p:pic>
          <p:nvPicPr>
            <p:cNvPr id="2050" name="Picture 2" descr="http://www.epa.gov/climatechange/images/science/ScenarioCO2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177"/>
            <a:stretch/>
          </p:blipFill>
          <p:spPr bwMode="auto">
            <a:xfrm>
              <a:off x="3526186" y="1033551"/>
              <a:ext cx="5151649" cy="53409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4664925" y="1892704"/>
              <a:ext cx="15156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Projections </a:t>
              </a:r>
              <a:r>
                <a:rPr lang="en-US" dirty="0">
                  <a:sym typeface="Wingdings"/>
                </a:rPr>
                <a:t></a:t>
              </a:r>
              <a:endParaRPr lang="en-US" dirty="0"/>
            </a:p>
          </p:txBody>
        </p:sp>
        <p:cxnSp>
          <p:nvCxnSpPr>
            <p:cNvPr id="7" name="Straight Connector 6"/>
            <p:cNvCxnSpPr/>
            <p:nvPr/>
          </p:nvCxnSpPr>
          <p:spPr>
            <a:xfrm>
              <a:off x="4664925" y="1184646"/>
              <a:ext cx="0" cy="2515285"/>
            </a:xfrm>
            <a:prstGeom prst="line">
              <a:avLst/>
            </a:prstGeom>
            <a:ln w="381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14665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>
            <a:extLst>
              <a:ext uri="{FF2B5EF4-FFF2-40B4-BE49-F238E27FC236}">
                <a16:creationId xmlns:a16="http://schemas.microsoft.com/office/drawing/2014/main" id="{2BD52533-5DB5-4F91-8B41-8E5A1E8AD0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6899" y="948599"/>
            <a:ext cx="8458201" cy="49608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16C614C-9E01-46BB-8C88-77E54A495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The</a:t>
            </a:r>
            <a:r>
              <a:rPr lang="en-GB" dirty="0"/>
              <a:t> Atmospheric Greenhouse Effect</a:t>
            </a:r>
          </a:p>
        </p:txBody>
      </p:sp>
      <p:sp>
        <p:nvSpPr>
          <p:cNvPr id="19" name="Arrow: Down 18">
            <a:extLst>
              <a:ext uri="{FF2B5EF4-FFF2-40B4-BE49-F238E27FC236}">
                <a16:creationId xmlns:a16="http://schemas.microsoft.com/office/drawing/2014/main" id="{A528E864-5EC9-4FE3-81BC-32618CBD8D1E}"/>
              </a:ext>
            </a:extLst>
          </p:cNvPr>
          <p:cNvSpPr/>
          <p:nvPr/>
        </p:nvSpPr>
        <p:spPr>
          <a:xfrm rot="18860827">
            <a:off x="4025544" y="3496746"/>
            <a:ext cx="574639" cy="748771"/>
          </a:xfrm>
          <a:prstGeom prst="downArrow">
            <a:avLst/>
          </a:prstGeom>
          <a:gradFill>
            <a:gsLst>
              <a:gs pos="0">
                <a:srgbClr val="FFFF00"/>
              </a:gs>
              <a:gs pos="75000">
                <a:srgbClr val="F15A29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15A29"/>
              </a:solidFill>
            </a:endParaRPr>
          </a:p>
        </p:txBody>
      </p:sp>
      <p:sp>
        <p:nvSpPr>
          <p:cNvPr id="65" name="Arrow: Down 64">
            <a:extLst>
              <a:ext uri="{FF2B5EF4-FFF2-40B4-BE49-F238E27FC236}">
                <a16:creationId xmlns:a16="http://schemas.microsoft.com/office/drawing/2014/main" id="{634B6A97-0380-4929-83F5-7BDDB2C073AE}"/>
              </a:ext>
            </a:extLst>
          </p:cNvPr>
          <p:cNvSpPr/>
          <p:nvPr/>
        </p:nvSpPr>
        <p:spPr>
          <a:xfrm rot="17004740">
            <a:off x="4597511" y="2447799"/>
            <a:ext cx="574639" cy="748771"/>
          </a:xfrm>
          <a:prstGeom prst="downArrow">
            <a:avLst/>
          </a:prstGeom>
          <a:gradFill flip="none" rotWithShape="1">
            <a:gsLst>
              <a:gs pos="0">
                <a:srgbClr val="FFFF00"/>
              </a:gs>
              <a:gs pos="75000">
                <a:srgbClr val="F15A29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15A29"/>
              </a:solidFill>
            </a:endParaRPr>
          </a:p>
        </p:txBody>
      </p:sp>
      <p:sp>
        <p:nvSpPr>
          <p:cNvPr id="66" name="Arrow: Down 65">
            <a:extLst>
              <a:ext uri="{FF2B5EF4-FFF2-40B4-BE49-F238E27FC236}">
                <a16:creationId xmlns:a16="http://schemas.microsoft.com/office/drawing/2014/main" id="{17889729-BF3E-4D78-8B76-BCB42A0DE305}"/>
              </a:ext>
            </a:extLst>
          </p:cNvPr>
          <p:cNvSpPr/>
          <p:nvPr/>
        </p:nvSpPr>
        <p:spPr>
          <a:xfrm rot="20623483">
            <a:off x="3089693" y="4054463"/>
            <a:ext cx="574639" cy="748771"/>
          </a:xfrm>
          <a:prstGeom prst="downArrow">
            <a:avLst/>
          </a:prstGeom>
          <a:gradFill>
            <a:gsLst>
              <a:gs pos="0">
                <a:srgbClr val="FFFF00"/>
              </a:gs>
              <a:gs pos="75000">
                <a:srgbClr val="F15A29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15A29"/>
              </a:solidFill>
            </a:endParaRPr>
          </a:p>
        </p:txBody>
      </p: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FD11BB17-9D6B-472B-B877-34465D18D27A}"/>
              </a:ext>
            </a:extLst>
          </p:cNvPr>
          <p:cNvCxnSpPr>
            <a:cxnSpLocks/>
          </p:cNvCxnSpPr>
          <p:nvPr/>
        </p:nvCxnSpPr>
        <p:spPr>
          <a:xfrm>
            <a:off x="4934498" y="4421922"/>
            <a:ext cx="553040" cy="446832"/>
          </a:xfrm>
          <a:prstGeom prst="straightConnector1">
            <a:avLst/>
          </a:prstGeom>
          <a:ln w="57150">
            <a:solidFill>
              <a:srgbClr val="F15A2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>
            <a:extLst>
              <a:ext uri="{FF2B5EF4-FFF2-40B4-BE49-F238E27FC236}">
                <a16:creationId xmlns:a16="http://schemas.microsoft.com/office/drawing/2014/main" id="{73AB0728-6780-475F-B7CB-7B4FF50EAC47}"/>
              </a:ext>
            </a:extLst>
          </p:cNvPr>
          <p:cNvCxnSpPr>
            <a:cxnSpLocks/>
          </p:cNvCxnSpPr>
          <p:nvPr/>
        </p:nvCxnSpPr>
        <p:spPr>
          <a:xfrm flipH="1" flipV="1">
            <a:off x="5305547" y="3706791"/>
            <a:ext cx="207391" cy="1045521"/>
          </a:xfrm>
          <a:prstGeom prst="straightConnector1">
            <a:avLst/>
          </a:prstGeom>
          <a:ln w="57150">
            <a:solidFill>
              <a:srgbClr val="F15A2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8366DDD2-D58E-49BC-AD9B-65EE0F8CA774}"/>
              </a:ext>
            </a:extLst>
          </p:cNvPr>
          <p:cNvCxnSpPr>
            <a:cxnSpLocks/>
          </p:cNvCxnSpPr>
          <p:nvPr/>
        </p:nvCxnSpPr>
        <p:spPr>
          <a:xfrm>
            <a:off x="5305547" y="3668690"/>
            <a:ext cx="645214" cy="357466"/>
          </a:xfrm>
          <a:prstGeom prst="straightConnector1">
            <a:avLst/>
          </a:prstGeom>
          <a:ln w="57150">
            <a:solidFill>
              <a:srgbClr val="F15A2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>
            <a:extLst>
              <a:ext uri="{FF2B5EF4-FFF2-40B4-BE49-F238E27FC236}">
                <a16:creationId xmlns:a16="http://schemas.microsoft.com/office/drawing/2014/main" id="{20A96270-8FDF-4C43-9726-D29973BF885E}"/>
              </a:ext>
            </a:extLst>
          </p:cNvPr>
          <p:cNvCxnSpPr>
            <a:cxnSpLocks/>
          </p:cNvCxnSpPr>
          <p:nvPr/>
        </p:nvCxnSpPr>
        <p:spPr>
          <a:xfrm flipV="1">
            <a:off x="5950761" y="2953757"/>
            <a:ext cx="34564" cy="1072398"/>
          </a:xfrm>
          <a:prstGeom prst="straightConnector1">
            <a:avLst/>
          </a:prstGeom>
          <a:ln w="57150">
            <a:solidFill>
              <a:srgbClr val="F15A2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>
            <a:extLst>
              <a:ext uri="{FF2B5EF4-FFF2-40B4-BE49-F238E27FC236}">
                <a16:creationId xmlns:a16="http://schemas.microsoft.com/office/drawing/2014/main" id="{54212A04-6EC5-4D17-B052-F7B1EF720664}"/>
              </a:ext>
            </a:extLst>
          </p:cNvPr>
          <p:cNvCxnSpPr>
            <a:cxnSpLocks/>
          </p:cNvCxnSpPr>
          <p:nvPr/>
        </p:nvCxnSpPr>
        <p:spPr>
          <a:xfrm>
            <a:off x="5985325" y="2953757"/>
            <a:ext cx="714343" cy="446833"/>
          </a:xfrm>
          <a:prstGeom prst="straightConnector1">
            <a:avLst/>
          </a:prstGeom>
          <a:ln w="57150">
            <a:solidFill>
              <a:srgbClr val="F15A2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Arrow Connector 101">
            <a:extLst>
              <a:ext uri="{FF2B5EF4-FFF2-40B4-BE49-F238E27FC236}">
                <a16:creationId xmlns:a16="http://schemas.microsoft.com/office/drawing/2014/main" id="{2F495D6D-BC15-43E5-8BAE-DF9D4CABCDF0}"/>
              </a:ext>
            </a:extLst>
          </p:cNvPr>
          <p:cNvCxnSpPr>
            <a:cxnSpLocks/>
          </p:cNvCxnSpPr>
          <p:nvPr/>
        </p:nvCxnSpPr>
        <p:spPr>
          <a:xfrm flipV="1">
            <a:off x="6699668" y="2455859"/>
            <a:ext cx="241956" cy="944732"/>
          </a:xfrm>
          <a:prstGeom prst="straightConnector1">
            <a:avLst/>
          </a:prstGeom>
          <a:ln w="57150">
            <a:solidFill>
              <a:srgbClr val="F15A2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id="{A5FDB7EA-08E1-4A5E-BDD1-3A94D3CE3A53}"/>
              </a:ext>
            </a:extLst>
          </p:cNvPr>
          <p:cNvCxnSpPr>
            <a:cxnSpLocks/>
          </p:cNvCxnSpPr>
          <p:nvPr/>
        </p:nvCxnSpPr>
        <p:spPr>
          <a:xfrm>
            <a:off x="6941624" y="2455859"/>
            <a:ext cx="1036949" cy="622763"/>
          </a:xfrm>
          <a:prstGeom prst="straightConnector1">
            <a:avLst/>
          </a:prstGeom>
          <a:ln w="57150">
            <a:solidFill>
              <a:srgbClr val="F15A2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3">
            <a:extLst>
              <a:ext uri="{FF2B5EF4-FFF2-40B4-BE49-F238E27FC236}">
                <a16:creationId xmlns:a16="http://schemas.microsoft.com/office/drawing/2014/main" id="{05C090FA-3592-49B2-91AB-31D567751B80}"/>
              </a:ext>
            </a:extLst>
          </p:cNvPr>
          <p:cNvCxnSpPr>
            <a:cxnSpLocks/>
          </p:cNvCxnSpPr>
          <p:nvPr/>
        </p:nvCxnSpPr>
        <p:spPr>
          <a:xfrm flipH="1" flipV="1">
            <a:off x="3800098" y="4893972"/>
            <a:ext cx="1666761" cy="68761"/>
          </a:xfrm>
          <a:prstGeom prst="straightConnector1">
            <a:avLst/>
          </a:prstGeom>
          <a:ln w="57150">
            <a:gradFill flip="none" rotWithShape="1">
              <a:gsLst>
                <a:gs pos="0">
                  <a:srgbClr val="FFFF00">
                    <a:lumMod val="99000"/>
                  </a:srgbClr>
                </a:gs>
                <a:gs pos="75000">
                  <a:srgbClr val="F15A29"/>
                </a:gs>
              </a:gsLst>
              <a:lin ang="10800000" scaled="1"/>
              <a:tileRect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Arrow Connector 139">
            <a:extLst>
              <a:ext uri="{FF2B5EF4-FFF2-40B4-BE49-F238E27FC236}">
                <a16:creationId xmlns:a16="http://schemas.microsoft.com/office/drawing/2014/main" id="{B041C95A-40AA-410E-AD91-C65758351EFB}"/>
              </a:ext>
            </a:extLst>
          </p:cNvPr>
          <p:cNvCxnSpPr>
            <a:cxnSpLocks/>
          </p:cNvCxnSpPr>
          <p:nvPr/>
        </p:nvCxnSpPr>
        <p:spPr>
          <a:xfrm flipH="1">
            <a:off x="4232366" y="5126173"/>
            <a:ext cx="1251441" cy="186056"/>
          </a:xfrm>
          <a:prstGeom prst="straightConnector1">
            <a:avLst/>
          </a:prstGeom>
          <a:ln w="57150">
            <a:gradFill flip="none" rotWithShape="1">
              <a:gsLst>
                <a:gs pos="0">
                  <a:srgbClr val="FFFF00"/>
                </a:gs>
                <a:gs pos="75000">
                  <a:srgbClr val="F15A29"/>
                </a:gs>
              </a:gsLst>
              <a:lin ang="10800000" scaled="1"/>
              <a:tileRect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8" name="TextBox 167">
            <a:extLst>
              <a:ext uri="{FF2B5EF4-FFF2-40B4-BE49-F238E27FC236}">
                <a16:creationId xmlns:a16="http://schemas.microsoft.com/office/drawing/2014/main" id="{64920F13-A927-4C88-BE16-8B1DA958885A}"/>
              </a:ext>
            </a:extLst>
          </p:cNvPr>
          <p:cNvSpPr txBox="1"/>
          <p:nvPr/>
        </p:nvSpPr>
        <p:spPr>
          <a:xfrm>
            <a:off x="7847462" y="2466762"/>
            <a:ext cx="10988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>
                <a:solidFill>
                  <a:schemeClr val="bg1"/>
                </a:solidFill>
              </a:rPr>
              <a:t>Atmosphere</a:t>
            </a: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1F263645-7A8C-4704-B100-7DB63FE53809}"/>
              </a:ext>
            </a:extLst>
          </p:cNvPr>
          <p:cNvSpPr txBox="1"/>
          <p:nvPr/>
        </p:nvSpPr>
        <p:spPr>
          <a:xfrm>
            <a:off x="2112434" y="4921343"/>
            <a:ext cx="16117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400" dirty="0">
                <a:solidFill>
                  <a:schemeClr val="bg1"/>
                </a:solidFill>
              </a:rPr>
              <a:t>Light reflected back</a:t>
            </a:r>
          </a:p>
          <a:p>
            <a:pPr algn="ctr"/>
            <a:r>
              <a:rPr lang="en-GB" sz="1400" dirty="0">
                <a:solidFill>
                  <a:schemeClr val="bg1"/>
                </a:solidFill>
              </a:rPr>
              <a:t>into space</a:t>
            </a: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7509613E-27C1-45B8-8FF1-7F8B6BD4977F}"/>
              </a:ext>
            </a:extLst>
          </p:cNvPr>
          <p:cNvSpPr txBox="1"/>
          <p:nvPr/>
        </p:nvSpPr>
        <p:spPr>
          <a:xfrm>
            <a:off x="7148371" y="3288202"/>
            <a:ext cx="16117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400" dirty="0">
                <a:solidFill>
                  <a:schemeClr val="bg1"/>
                </a:solidFill>
              </a:rPr>
              <a:t>Light reflected back</a:t>
            </a:r>
          </a:p>
          <a:p>
            <a:pPr algn="ctr"/>
            <a:r>
              <a:rPr lang="en-GB" sz="1400" dirty="0">
                <a:solidFill>
                  <a:schemeClr val="bg1"/>
                </a:solidFill>
              </a:rPr>
              <a:t>onto earth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D222ECA-E9D1-4AD7-A308-1D0FDA027F80}"/>
              </a:ext>
            </a:extLst>
          </p:cNvPr>
          <p:cNvSpPr txBox="1"/>
          <p:nvPr/>
        </p:nvSpPr>
        <p:spPr>
          <a:xfrm>
            <a:off x="2615869" y="1987239"/>
            <a:ext cx="4619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/>
              <a:t>Sun</a:t>
            </a:r>
          </a:p>
        </p:txBody>
      </p:sp>
    </p:spTree>
    <p:extLst>
      <p:ext uri="{BB962C8B-B14F-4D97-AF65-F5344CB8AC3E}">
        <p14:creationId xmlns:p14="http://schemas.microsoft.com/office/powerpoint/2010/main" val="3152725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668 -0.10277 L 0.00234 -0.00023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51" y="5116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498 -0.25393 L 1.66667E-6 -4.81481E-6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20" y="12708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31 -0.33009 L 3.125E-6 3.7037E-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6" y="1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1.48148E-6 L -0.15716 -0.00857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65" y="-44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7037E-7 L -0.18268 0.0442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41" y="2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5" presetClass="emph" presetSubtype="0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39" dur="indefinite"/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000"/>
                            </p:stCondLst>
                            <p:childTnLst>
                              <p:par>
                                <p:cTn id="69" presetID="15" presetClass="emph" presetSubtype="0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70" dur="indefinite"/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65" grpId="0" animBg="1"/>
      <p:bldP spid="65" grpId="1" animBg="1"/>
      <p:bldP spid="66" grpId="0" animBg="1"/>
      <p:bldP spid="66" grpId="1" animBg="1"/>
      <p:bldP spid="169" grpId="0"/>
      <p:bldP spid="169" grpId="1"/>
      <p:bldP spid="170" grpId="0"/>
      <p:bldP spid="170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C65413E-CBCB-47CF-8A40-91DCB9664C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8210" y="1925056"/>
            <a:ext cx="3048000" cy="304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Un</a:t>
            </a:r>
            <a:r>
              <a:rPr lang="en-US" b="1" dirty="0"/>
              <a:t>certainty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DFA45FE-9901-4BDA-A1DA-0461AE297F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51" r="8202"/>
          <a:stretch/>
        </p:blipFill>
        <p:spPr>
          <a:xfrm>
            <a:off x="6192254" y="1925056"/>
            <a:ext cx="3609472" cy="304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6004F37-6703-435D-A170-E0FE03DC38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10" y="1925056"/>
            <a:ext cx="3048000" cy="304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" name="Arrow: Right 14">
            <a:extLst>
              <a:ext uri="{FF2B5EF4-FFF2-40B4-BE49-F238E27FC236}">
                <a16:creationId xmlns:a16="http://schemas.microsoft.com/office/drawing/2014/main" id="{FA7CC5F4-ACBC-4A7B-AACD-1200E3C3563B}"/>
              </a:ext>
            </a:extLst>
          </p:cNvPr>
          <p:cNvSpPr/>
          <p:nvPr/>
        </p:nvSpPr>
        <p:spPr>
          <a:xfrm>
            <a:off x="2871536" y="3196556"/>
            <a:ext cx="962526" cy="770018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?</a:t>
            </a:r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F4ED9030-1753-477B-9BA3-36FE0E3C8070}"/>
              </a:ext>
            </a:extLst>
          </p:cNvPr>
          <p:cNvSpPr/>
          <p:nvPr/>
        </p:nvSpPr>
        <p:spPr>
          <a:xfrm>
            <a:off x="5694949" y="3196556"/>
            <a:ext cx="962526" cy="770018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10A4785-2FCA-4251-BEE5-FAB452EF8F5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5658"/>
          <a:stretch/>
        </p:blipFill>
        <p:spPr>
          <a:xfrm>
            <a:off x="9143999" y="1925056"/>
            <a:ext cx="3048000" cy="28755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7" name="Arrow: Right 16">
            <a:extLst>
              <a:ext uri="{FF2B5EF4-FFF2-40B4-BE49-F238E27FC236}">
                <a16:creationId xmlns:a16="http://schemas.microsoft.com/office/drawing/2014/main" id="{A69A9DFE-4D8D-48C5-92E6-F08FCE1F7FBE}"/>
              </a:ext>
            </a:extLst>
          </p:cNvPr>
          <p:cNvSpPr/>
          <p:nvPr/>
        </p:nvSpPr>
        <p:spPr>
          <a:xfrm>
            <a:off x="9015665" y="3196556"/>
            <a:ext cx="962526" cy="770018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951125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solidFill>
                  <a:schemeClr val="bg1"/>
                </a:solidFill>
              </a:rPr>
              <a:t> Ho</a:t>
            </a:r>
            <a:r>
              <a:rPr lang="en-US"/>
              <a:t>w </a:t>
            </a:r>
            <a:r>
              <a:rPr lang="en-US" dirty="0"/>
              <a:t>Much Pollution Does Society Want?</a:t>
            </a:r>
            <a:br>
              <a:rPr lang="en-US" dirty="0"/>
            </a:br>
            <a:r>
              <a:rPr lang="en-US" dirty="0"/>
              <a:t>Analogy: How Many Oranges Does Society Want?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795318"/>
            <a:ext cx="7193692" cy="4351338"/>
          </a:xfrm>
        </p:spPr>
        <p:txBody>
          <a:bodyPr>
            <a:noAutofit/>
          </a:bodyPr>
          <a:lstStyle/>
          <a:p>
            <a:r>
              <a:rPr lang="en-US" sz="2400" b="0" dirty="0">
                <a:solidFill>
                  <a:srgbClr val="2B414D"/>
                </a:solidFill>
              </a:rPr>
              <a:t>People grow and sell oranges for a price that at least covers costs (</a:t>
            </a:r>
            <a:r>
              <a:rPr lang="en-US" sz="2400" i="1" dirty="0">
                <a:solidFill>
                  <a:srgbClr val="2B414D"/>
                </a:solidFill>
              </a:rPr>
              <a:t>supply</a:t>
            </a:r>
            <a:r>
              <a:rPr lang="en-US" sz="2400" b="0" dirty="0">
                <a:solidFill>
                  <a:srgbClr val="2B414D"/>
                </a:solidFill>
              </a:rPr>
              <a:t>).</a:t>
            </a:r>
          </a:p>
          <a:p>
            <a:r>
              <a:rPr lang="en-US" sz="2400" b="0" dirty="0">
                <a:solidFill>
                  <a:srgbClr val="2B414D"/>
                </a:solidFill>
              </a:rPr>
              <a:t>People will not pay more for them than what they consider to be their value (</a:t>
            </a:r>
            <a:r>
              <a:rPr lang="en-US" sz="2400" i="1" dirty="0">
                <a:solidFill>
                  <a:srgbClr val="2B414D"/>
                </a:solidFill>
              </a:rPr>
              <a:t>demand</a:t>
            </a:r>
            <a:r>
              <a:rPr lang="en-US" sz="2400" b="0" dirty="0">
                <a:solidFill>
                  <a:srgbClr val="2B414D"/>
                </a:solidFill>
              </a:rPr>
              <a:t>).</a:t>
            </a:r>
          </a:p>
          <a:p>
            <a:r>
              <a:rPr lang="en-US" sz="2400" b="0" u="sng" dirty="0">
                <a:solidFill>
                  <a:srgbClr val="2B414D"/>
                </a:solidFill>
                <a:sym typeface="Wingdings" panose="05000000000000000000" pitchFamily="2" charset="2"/>
              </a:rPr>
              <a:t>Prices</a:t>
            </a:r>
            <a:r>
              <a:rPr lang="en-US" sz="2400" b="0" dirty="0">
                <a:solidFill>
                  <a:srgbClr val="2B414D"/>
                </a:solidFill>
                <a:sym typeface="Wingdings" panose="05000000000000000000" pitchFamily="2" charset="2"/>
              </a:rPr>
              <a:t> let </a:t>
            </a:r>
            <a:r>
              <a:rPr lang="en-US" sz="2400" i="1" dirty="0">
                <a:solidFill>
                  <a:srgbClr val="2B414D"/>
                </a:solidFill>
                <a:sym typeface="Wingdings" panose="05000000000000000000" pitchFamily="2" charset="2"/>
              </a:rPr>
              <a:t>supply</a:t>
            </a:r>
            <a:r>
              <a:rPr lang="en-US" sz="2400" b="0" dirty="0">
                <a:solidFill>
                  <a:srgbClr val="2B414D"/>
                </a:solidFill>
                <a:sym typeface="Wingdings" panose="05000000000000000000" pitchFamily="2" charset="2"/>
              </a:rPr>
              <a:t> and </a:t>
            </a:r>
            <a:r>
              <a:rPr lang="en-US" sz="2400" i="1" dirty="0">
                <a:solidFill>
                  <a:srgbClr val="2B414D"/>
                </a:solidFill>
                <a:sym typeface="Wingdings" panose="05000000000000000000" pitchFamily="2" charset="2"/>
              </a:rPr>
              <a:t>demand</a:t>
            </a:r>
            <a:r>
              <a:rPr lang="en-US" sz="2400" b="0" dirty="0">
                <a:solidFill>
                  <a:srgbClr val="2B414D"/>
                </a:solidFill>
                <a:sym typeface="Wingdings" panose="05000000000000000000" pitchFamily="2" charset="2"/>
              </a:rPr>
              <a:t> balance out. The price settles where:</a:t>
            </a:r>
            <a:endParaRPr lang="en-US" sz="2400" b="0" dirty="0">
              <a:solidFill>
                <a:srgbClr val="2B414D"/>
              </a:solidFill>
            </a:endParaRPr>
          </a:p>
          <a:p>
            <a:endParaRPr lang="en-US" sz="2400" b="0" dirty="0">
              <a:solidFill>
                <a:srgbClr val="2B414D"/>
              </a:solidFill>
            </a:endParaRPr>
          </a:p>
          <a:p>
            <a:endParaRPr lang="en-US" sz="2400" b="0" dirty="0">
              <a:solidFill>
                <a:srgbClr val="2B414D"/>
              </a:solidFill>
            </a:endParaRPr>
          </a:p>
          <a:p>
            <a:r>
              <a:rPr lang="en-US" sz="2400" b="0" dirty="0">
                <a:solidFill>
                  <a:srgbClr val="2B414D"/>
                </a:solidFill>
              </a:rPr>
              <a:t>This is the “right” number of oranges for society.</a:t>
            </a:r>
          </a:p>
          <a:p>
            <a:r>
              <a:rPr lang="en-US" sz="2400" b="0" dirty="0">
                <a:solidFill>
                  <a:srgbClr val="2B414D"/>
                </a:solidFill>
              </a:rPr>
              <a:t>Prices reflect scarcity and the social value of the resource.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409DDC-BD52-4F15-AE97-B3B2D6859F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1448" y="1718687"/>
            <a:ext cx="2828743" cy="23037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FFEBE5E-670C-4261-A6C1-7A9E2D203F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3690" y="3865517"/>
            <a:ext cx="2828743" cy="2275144"/>
          </a:xfrm>
          <a:prstGeom prst="rect">
            <a:avLst/>
          </a:prstGeom>
        </p:spPr>
      </p:pic>
      <p:sp>
        <p:nvSpPr>
          <p:cNvPr id="7" name="Arrow: Pentagon 6">
            <a:extLst>
              <a:ext uri="{FF2B5EF4-FFF2-40B4-BE49-F238E27FC236}">
                <a16:creationId xmlns:a16="http://schemas.microsoft.com/office/drawing/2014/main" id="{F2CD41D8-658C-4894-B6FE-EC03A99B7103}"/>
              </a:ext>
            </a:extLst>
          </p:cNvPr>
          <p:cNvSpPr/>
          <p:nvPr/>
        </p:nvSpPr>
        <p:spPr>
          <a:xfrm>
            <a:off x="1058778" y="3989497"/>
            <a:ext cx="7732296" cy="982034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ym typeface="Wingdings" panose="05000000000000000000" pitchFamily="2" charset="2"/>
              </a:rPr>
              <a:t># of oranges people want to sell  =  # of oranges people want to buy</a:t>
            </a:r>
          </a:p>
        </p:txBody>
      </p:sp>
    </p:spTree>
    <p:extLst>
      <p:ext uri="{BB962C8B-B14F-4D97-AF65-F5344CB8AC3E}">
        <p14:creationId xmlns:p14="http://schemas.microsoft.com/office/powerpoint/2010/main" val="1995051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Ele</a:t>
            </a:r>
            <a:r>
              <a:rPr lang="en-US" dirty="0"/>
              <a:t>ctricity Is Different From Oranges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240F12F-47C3-4E1A-8FA1-F5E0B0A351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6194" y="1989223"/>
            <a:ext cx="5865122" cy="292185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158" y="1353372"/>
            <a:ext cx="6027821" cy="5227782"/>
          </a:xfrm>
        </p:spPr>
        <p:txBody>
          <a:bodyPr>
            <a:noAutofit/>
          </a:bodyPr>
          <a:lstStyle/>
          <a:p>
            <a:r>
              <a:rPr lang="en-US" sz="2300" dirty="0"/>
              <a:t>Many sources of electricity generate pollution.</a:t>
            </a:r>
          </a:p>
          <a:p>
            <a:pPr marL="0" indent="0">
              <a:buNone/>
            </a:pPr>
            <a:endParaRPr lang="en-US" sz="2300" dirty="0"/>
          </a:p>
          <a:p>
            <a:r>
              <a:rPr lang="en-US" sz="2300" dirty="0"/>
              <a:t>Pollution is an EXTERNALITY: </a:t>
            </a:r>
          </a:p>
          <a:p>
            <a:pPr lvl="1"/>
            <a:r>
              <a:rPr lang="en-US" sz="1900" dirty="0"/>
              <a:t>a side effect (cost or benefit) that affects someone </a:t>
            </a:r>
            <a:br>
              <a:rPr lang="en-US" sz="1900" dirty="0"/>
            </a:br>
            <a:r>
              <a:rPr lang="en-US" sz="1900" dirty="0"/>
              <a:t>else when something is bought or sold.</a:t>
            </a:r>
          </a:p>
          <a:p>
            <a:pPr lvl="1"/>
            <a:r>
              <a:rPr lang="en-US" sz="1900" dirty="0">
                <a:sym typeface="Wingdings" panose="05000000000000000000" pitchFamily="2" charset="2"/>
              </a:rPr>
              <a:t>This is a </a:t>
            </a:r>
            <a:r>
              <a:rPr lang="en-US" sz="1900" b="1" i="1" dirty="0">
                <a:sym typeface="Wingdings" panose="05000000000000000000" pitchFamily="2" charset="2"/>
              </a:rPr>
              <a:t>market failure.</a:t>
            </a:r>
          </a:p>
          <a:p>
            <a:pPr marL="457200" lvl="1" indent="0">
              <a:buNone/>
            </a:pPr>
            <a:endParaRPr lang="en-US" sz="1900" b="1" i="1" dirty="0">
              <a:sym typeface="Wingdings" panose="05000000000000000000" pitchFamily="2" charset="2"/>
            </a:endParaRPr>
          </a:p>
          <a:p>
            <a:r>
              <a:rPr lang="en-US" sz="2300" dirty="0">
                <a:sym typeface="Wingdings" panose="05000000000000000000" pitchFamily="2" charset="2"/>
              </a:rPr>
              <a:t>The price of electricity does not reflect all of the costs.</a:t>
            </a:r>
          </a:p>
          <a:p>
            <a:pPr lvl="1"/>
            <a:r>
              <a:rPr lang="en-US" sz="1900" dirty="0">
                <a:sym typeface="Wingdings" panose="05000000000000000000" pitchFamily="2" charset="2"/>
              </a:rPr>
              <a:t>Electricity is too cheap. </a:t>
            </a:r>
          </a:p>
          <a:p>
            <a:pPr lvl="1"/>
            <a:r>
              <a:rPr lang="en-US" sz="1900" dirty="0">
                <a:sym typeface="Wingdings" panose="05000000000000000000" pitchFamily="2" charset="2"/>
              </a:rPr>
              <a:t>There is too much pollution.</a:t>
            </a:r>
          </a:p>
          <a:p>
            <a:pPr lvl="1"/>
            <a:endParaRPr lang="en-US" sz="1900" dirty="0">
              <a:sym typeface="Wingdings" panose="05000000000000000000" pitchFamily="2" charset="2"/>
            </a:endParaRPr>
          </a:p>
          <a:p>
            <a:endParaRPr lang="en-US" sz="2300" dirty="0"/>
          </a:p>
        </p:txBody>
      </p:sp>
    </p:spTree>
    <p:extLst>
      <p:ext uri="{BB962C8B-B14F-4D97-AF65-F5344CB8AC3E}">
        <p14:creationId xmlns:p14="http://schemas.microsoft.com/office/powerpoint/2010/main" val="2059723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Impacts of Climate Change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41256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2AD6E6-CFF7-4842-B9BF-53ADC7311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Glo</a:t>
            </a:r>
            <a:r>
              <a:rPr lang="en-US" dirty="0"/>
              <a:t>bal Warming Indicators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4569AB-AE33-934B-B54F-D08FE018D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16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81DAA8-D1F3-9645-A6EA-7734956EC2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6575" y="1293058"/>
            <a:ext cx="8658849" cy="4906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8964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Ho</a:t>
            </a:r>
            <a:r>
              <a:rPr lang="en-US" dirty="0"/>
              <a:t>w These Impacts Affect Humans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r>
              <a:rPr lang="en-US" dirty="0"/>
              <a:t>Agriculture</a:t>
            </a:r>
          </a:p>
          <a:p>
            <a:r>
              <a:rPr lang="en-US" dirty="0"/>
              <a:t>Fisheries</a:t>
            </a:r>
          </a:p>
          <a:p>
            <a:r>
              <a:rPr lang="en-US" dirty="0"/>
              <a:t>Coastal damages</a:t>
            </a:r>
          </a:p>
          <a:p>
            <a:r>
              <a:rPr lang="en-US" dirty="0"/>
              <a:t>Direct health effects, including sickness and death (temperature &amp; drought; also pollution)</a:t>
            </a:r>
          </a:p>
          <a:p>
            <a:r>
              <a:rPr lang="en-US" dirty="0"/>
              <a:t>Indirect health effects (vector-borne disease)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8C34D45D-8E63-4910-B121-6FE12CACC0F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Reduced fresh water availability</a:t>
            </a:r>
          </a:p>
          <a:p>
            <a:r>
              <a:rPr lang="en-US" dirty="0"/>
              <a:t>Wildfires</a:t>
            </a:r>
          </a:p>
          <a:p>
            <a:r>
              <a:rPr lang="en-US" dirty="0"/>
              <a:t>Shifting zones for important ecosystems, and desertification </a:t>
            </a:r>
          </a:p>
          <a:p>
            <a:r>
              <a:rPr lang="en-US" dirty="0"/>
              <a:t>Reduced worker productivity</a:t>
            </a:r>
          </a:p>
          <a:p>
            <a:r>
              <a:rPr lang="en-US" dirty="0"/>
              <a:t>Increased violence</a:t>
            </a:r>
          </a:p>
          <a:p>
            <a:r>
              <a:rPr lang="en-US" dirty="0"/>
              <a:t>Some of these may cause human migration and/or conflict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EBF663D-B55C-3F41-9118-16BF674986A8}"/>
              </a:ext>
            </a:extLst>
          </p:cNvPr>
          <p:cNvSpPr/>
          <p:nvPr/>
        </p:nvSpPr>
        <p:spPr>
          <a:xfrm>
            <a:off x="838200" y="1665980"/>
            <a:ext cx="2462048" cy="534295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020AD58-A785-4245-A6B6-24643F70A708}"/>
              </a:ext>
            </a:extLst>
          </p:cNvPr>
          <p:cNvSpPr/>
          <p:nvPr/>
        </p:nvSpPr>
        <p:spPr>
          <a:xfrm>
            <a:off x="838200" y="2200275"/>
            <a:ext cx="2462048" cy="534295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A6D252C-39B9-9D47-9511-A73D2BBEC727}"/>
              </a:ext>
            </a:extLst>
          </p:cNvPr>
          <p:cNvSpPr/>
          <p:nvPr/>
        </p:nvSpPr>
        <p:spPr>
          <a:xfrm>
            <a:off x="838200" y="2734570"/>
            <a:ext cx="2990850" cy="534295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6C56C7C-5051-9845-829C-114AFDCF9BE1}"/>
              </a:ext>
            </a:extLst>
          </p:cNvPr>
          <p:cNvSpPr/>
          <p:nvPr/>
        </p:nvSpPr>
        <p:spPr>
          <a:xfrm>
            <a:off x="6148552" y="2075555"/>
            <a:ext cx="2462048" cy="534295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CF0C8AE-C61C-5047-A3B3-7234EAA70BA7}"/>
              </a:ext>
            </a:extLst>
          </p:cNvPr>
          <p:cNvSpPr/>
          <p:nvPr/>
        </p:nvSpPr>
        <p:spPr>
          <a:xfrm>
            <a:off x="6172200" y="4614862"/>
            <a:ext cx="4186238" cy="124028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1653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Re</a:t>
            </a:r>
            <a:r>
              <a:rPr lang="en-US" dirty="0"/>
              <a:t>al Estate Markets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25563"/>
            <a:ext cx="4933950" cy="451516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Sea level rise</a:t>
            </a:r>
          </a:p>
          <a:p>
            <a:r>
              <a:rPr lang="en-US" dirty="0"/>
              <a:t>Wildfire risk</a:t>
            </a:r>
          </a:p>
          <a:p>
            <a:r>
              <a:rPr lang="en-US" dirty="0"/>
              <a:t>Extreme weather events</a:t>
            </a:r>
          </a:p>
          <a:p>
            <a:pPr lvl="1"/>
            <a:r>
              <a:rPr lang="en-US" dirty="0"/>
              <a:t>Hurricanes</a:t>
            </a:r>
          </a:p>
          <a:p>
            <a:pPr lvl="1"/>
            <a:r>
              <a:rPr lang="en-US" dirty="0"/>
              <a:t>Extreme rainfall</a:t>
            </a:r>
          </a:p>
          <a:p>
            <a:pPr lvl="1"/>
            <a:r>
              <a:rPr lang="en-US" dirty="0"/>
              <a:t>Drought</a:t>
            </a:r>
          </a:p>
          <a:p>
            <a:r>
              <a:rPr lang="en-US" dirty="0"/>
              <a:t>Water supplies, electricity reliability</a:t>
            </a:r>
          </a:p>
          <a:p>
            <a:r>
              <a:rPr lang="en-US" dirty="0"/>
              <a:t>Residential markets affected</a:t>
            </a:r>
          </a:p>
          <a:p>
            <a:r>
              <a:rPr lang="en-US" dirty="0"/>
              <a:t>Turnover leading indicator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FB7BAC-FB25-4E51-A092-672F968546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17086" r="14381" b="-1"/>
          <a:stretch/>
        </p:blipFill>
        <p:spPr>
          <a:xfrm>
            <a:off x="6846570" y="11"/>
            <a:ext cx="5349562" cy="517132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D97F9F1-6AB3-40F0-AE6B-B46BAEDCF84B}"/>
              </a:ext>
            </a:extLst>
          </p:cNvPr>
          <p:cNvSpPr txBox="1"/>
          <p:nvPr/>
        </p:nvSpPr>
        <p:spPr>
          <a:xfrm>
            <a:off x="10456488" y="6657945"/>
            <a:ext cx="1739644" cy="307777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4" tooltip="https://en.wikipedia.org/wiki/Tidal_flooding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5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8309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Pro</a:t>
            </a:r>
            <a:r>
              <a:rPr lang="en-US" dirty="0"/>
              <a:t>jected Effects Vary Across the U.S. but Are Estimated at 1.2% of GDP per 1C Increase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105" y="1884330"/>
            <a:ext cx="6325582" cy="3987082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3822CE4E-48BA-446B-8870-5E9E2794BEF3}"/>
              </a:ext>
            </a:extLst>
          </p:cNvPr>
          <p:cNvGrpSpPr>
            <a:grpSpLocks/>
          </p:cNvGrpSpPr>
          <p:nvPr/>
        </p:nvGrpSpPr>
        <p:grpSpPr>
          <a:xfrm>
            <a:off x="6745007" y="1884330"/>
            <a:ext cx="5136303" cy="4178292"/>
            <a:chOff x="6825219" y="2418349"/>
            <a:chExt cx="4119376" cy="295404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25220" y="2418349"/>
              <a:ext cx="4119375" cy="1452978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25219" y="3855285"/>
              <a:ext cx="4119375" cy="15171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872452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C583D-6AE7-4448-AEDD-FE436474CE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Na</a:t>
            </a:r>
            <a:r>
              <a:rPr lang="en-US" dirty="0"/>
              <a:t>tional Economic Education Delegation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0F53A3-25E4-514D-9477-7626E8A821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Vision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One day, the public discussion of policy issues will be grounded in an accurate perception of the underlying economic principles and data.</a:t>
            </a:r>
          </a:p>
          <a:p>
            <a:pPr lvl="1"/>
            <a:endParaRPr lang="en-US" dirty="0"/>
          </a:p>
          <a:p>
            <a:r>
              <a:rPr lang="en-US" dirty="0"/>
              <a:t>Mission</a:t>
            </a:r>
          </a:p>
          <a:p>
            <a:pPr lvl="1"/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NEED unites the skills and knowledge of a vast network of professional economists to promote understanding of the economics of policy issues in the United States.</a:t>
            </a:r>
          </a:p>
          <a:p>
            <a:pPr lvl="1"/>
            <a:endParaRPr lang="en-US" dirty="0"/>
          </a:p>
          <a:p>
            <a:r>
              <a:rPr lang="en-US" dirty="0"/>
              <a:t>NEED Presentations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Are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nonpartisan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and intended to reflect the consensus of the economics profession.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29E664-8C6A-8F44-80D0-F3209C458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87689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Ad</a:t>
            </a:r>
            <a:r>
              <a:rPr lang="en-US" dirty="0"/>
              <a:t>aptation Reduces Damages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03076" y="1534871"/>
            <a:ext cx="7785847" cy="4351338"/>
          </a:xfrm>
        </p:spPr>
        <p:txBody>
          <a:bodyPr>
            <a:noAutofit/>
          </a:bodyPr>
          <a:lstStyle/>
          <a:p>
            <a:pPr>
              <a:spcAft>
                <a:spcPts val="1000"/>
              </a:spcAft>
            </a:pPr>
            <a:r>
              <a:rPr lang="en-US" sz="2400" dirty="0"/>
              <a:t>Human </a:t>
            </a:r>
            <a:r>
              <a:rPr lang="en-US" sz="2400" i="1" dirty="0"/>
              <a:t>adaptations</a:t>
            </a:r>
            <a:r>
              <a:rPr lang="en-US" sz="2400" dirty="0"/>
              <a:t> are costly actions that can reduce damages from climate change.</a:t>
            </a:r>
          </a:p>
          <a:p>
            <a:pPr>
              <a:spcAft>
                <a:spcPts val="1000"/>
              </a:spcAft>
            </a:pPr>
            <a:r>
              <a:rPr lang="en-US" sz="2400" dirty="0"/>
              <a:t>The </a:t>
            </a:r>
            <a:r>
              <a:rPr lang="en-US" sz="2400" dirty="0">
                <a:solidFill>
                  <a:srgbClr val="FF0000"/>
                </a:solidFill>
              </a:rPr>
              <a:t>net cost to society </a:t>
            </a:r>
            <a:r>
              <a:rPr lang="en-US" sz="2400" dirty="0"/>
              <a:t>is the </a:t>
            </a:r>
            <a:r>
              <a:rPr lang="en-US" sz="2400" dirty="0">
                <a:solidFill>
                  <a:srgbClr val="00B050"/>
                </a:solidFill>
              </a:rPr>
              <a:t>cost of adaptation </a:t>
            </a:r>
            <a:r>
              <a:rPr lang="en-US" sz="2400" dirty="0"/>
              <a:t>plus the </a:t>
            </a:r>
            <a:r>
              <a:rPr lang="en-US" sz="2400" dirty="0">
                <a:solidFill>
                  <a:srgbClr val="00B050"/>
                </a:solidFill>
              </a:rPr>
              <a:t>cost of the remaining damages</a:t>
            </a:r>
            <a:r>
              <a:rPr lang="en-US" sz="2400" dirty="0"/>
              <a:t>.</a:t>
            </a:r>
          </a:p>
          <a:p>
            <a:pPr>
              <a:spcAft>
                <a:spcPts val="1000"/>
              </a:spcAft>
            </a:pPr>
            <a:r>
              <a:rPr lang="en-US" sz="2400" dirty="0"/>
              <a:t>People will take some actions on their own, up to the point where they find it worthwhile. </a:t>
            </a:r>
          </a:p>
          <a:p>
            <a:pPr>
              <a:spcAft>
                <a:spcPts val="1000"/>
              </a:spcAft>
            </a:pPr>
            <a:r>
              <a:rPr lang="en-US" sz="2400" dirty="0"/>
              <a:t>Some responses require government involvement:  large-scale actions or actions with shared benefits.</a:t>
            </a:r>
          </a:p>
          <a:p>
            <a:pPr>
              <a:spcAft>
                <a:spcPts val="1000"/>
              </a:spcAft>
            </a:pPr>
            <a:r>
              <a:rPr lang="en-US" sz="2400" dirty="0"/>
              <a:t>Adaptation is already underway.</a:t>
            </a:r>
          </a:p>
        </p:txBody>
      </p:sp>
    </p:spTree>
    <p:extLst>
      <p:ext uri="{BB962C8B-B14F-4D97-AF65-F5344CB8AC3E}">
        <p14:creationId xmlns:p14="http://schemas.microsoft.com/office/powerpoint/2010/main" val="3220600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1BC6519-D075-E242-AAE9-A309737E2A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5434" y="360976"/>
            <a:ext cx="4241132" cy="573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8749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Economics of Responding to Climate Change</a:t>
            </a:r>
          </a:p>
        </p:txBody>
      </p:sp>
    </p:spTree>
    <p:extLst>
      <p:ext uri="{BB962C8B-B14F-4D97-AF65-F5344CB8AC3E}">
        <p14:creationId xmlns:p14="http://schemas.microsoft.com/office/powerpoint/2010/main" val="8864916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EB752E-1CF3-BD48-970D-E7ED0729AE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156771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Int</a:t>
            </a:r>
            <a:r>
              <a:rPr lang="en-US" sz="4000" dirty="0"/>
              <a:t>ernational Climate Policy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FB7290-C3B7-F34A-831D-5FA2009A5D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04240"/>
            <a:ext cx="10515600" cy="5255929"/>
          </a:xfrm>
        </p:spPr>
        <p:txBody>
          <a:bodyPr>
            <a:normAutofit/>
          </a:bodyPr>
          <a:lstStyle/>
          <a:p>
            <a:r>
              <a:rPr lang="en-US" dirty="0"/>
              <a:t>Intergovernmental Panel on Climate Change (IPCC)</a:t>
            </a:r>
          </a:p>
          <a:p>
            <a:pPr lvl="1"/>
            <a:r>
              <a:rPr lang="en-US" sz="2000" dirty="0"/>
              <a:t>Global effort to fight climate change</a:t>
            </a:r>
          </a:p>
          <a:p>
            <a:pPr lvl="1"/>
            <a:r>
              <a:rPr lang="en-US" sz="2000" dirty="0"/>
              <a:t>Reports on consensus of climate science, including economics</a:t>
            </a:r>
          </a:p>
          <a:p>
            <a:r>
              <a:rPr lang="en-US" dirty="0"/>
              <a:t>IPCC report in 2007, 4</a:t>
            </a:r>
            <a:r>
              <a:rPr lang="en-US" baseline="30000" dirty="0"/>
              <a:t>th</a:t>
            </a:r>
            <a:r>
              <a:rPr lang="en-US" dirty="0"/>
              <a:t> report:</a:t>
            </a:r>
          </a:p>
          <a:p>
            <a:pPr lvl="1"/>
            <a:r>
              <a:rPr lang="en-US" sz="2000" dirty="0"/>
              <a:t>Recommended goal: &lt; 2 degrees C (3.6 degrees F)</a:t>
            </a:r>
          </a:p>
          <a:p>
            <a:pPr lvl="1"/>
            <a:r>
              <a:rPr lang="en-US" sz="2000" dirty="0"/>
              <a:t>Industrialized countries should reduce GHG emissions between 25% and 40% below 1990 levels by 2020. </a:t>
            </a:r>
          </a:p>
          <a:p>
            <a:r>
              <a:rPr lang="en-US" dirty="0"/>
              <a:t>2016 Paris Agreement:</a:t>
            </a:r>
          </a:p>
          <a:p>
            <a:pPr lvl="1"/>
            <a:r>
              <a:rPr lang="en-US" sz="2000" dirty="0"/>
              <a:t>Basic goal of 2 degrees C: requires 40-70% GHG reduction 2010 </a:t>
            </a:r>
            <a:r>
              <a:rPr lang="en-US" sz="2000" dirty="0">
                <a:sym typeface="Wingdings" panose="05000000000000000000" pitchFamily="2" charset="2"/>
              </a:rPr>
              <a:t> 2050</a:t>
            </a:r>
            <a:endParaRPr lang="en-US" sz="2000" dirty="0"/>
          </a:p>
          <a:p>
            <a:pPr lvl="1"/>
            <a:r>
              <a:rPr lang="en-US" sz="2000" dirty="0"/>
              <a:t>Reach goal of 1.5 degrees C: requires 70-95% GHG reduction 2010 </a:t>
            </a:r>
            <a:r>
              <a:rPr lang="en-US" sz="2000" dirty="0">
                <a:sym typeface="Wingdings" panose="05000000000000000000" pitchFamily="2" charset="2"/>
              </a:rPr>
              <a:t> 2050</a:t>
            </a:r>
          </a:p>
          <a:p>
            <a:r>
              <a:rPr lang="en-US" dirty="0"/>
              <a:t>IPCC report in 2021, Part 1 of 6</a:t>
            </a:r>
            <a:r>
              <a:rPr lang="en-US" baseline="30000" dirty="0"/>
              <a:t>th</a:t>
            </a:r>
            <a:r>
              <a:rPr lang="en-US" dirty="0"/>
              <a:t> Report:</a:t>
            </a:r>
          </a:p>
          <a:p>
            <a:pPr lvl="1"/>
            <a:r>
              <a:rPr lang="en-US" sz="2000" dirty="0"/>
              <a:t>“Unless there are immediate, rapid, and large-scale reductions in greenhouse gas emissions, limiting warming to 1.5°C will be beyond reach.” </a:t>
            </a:r>
            <a:r>
              <a:rPr lang="en-US" sz="2000" dirty="0" err="1"/>
              <a:t>Ko</a:t>
            </a:r>
            <a:r>
              <a:rPr lang="en-US" sz="2000" dirty="0"/>
              <a:t> Barrett, NOAA &amp; IPCC Vice-Chair</a:t>
            </a:r>
          </a:p>
        </p:txBody>
      </p:sp>
    </p:spTree>
    <p:extLst>
      <p:ext uri="{BB962C8B-B14F-4D97-AF65-F5344CB8AC3E}">
        <p14:creationId xmlns:p14="http://schemas.microsoft.com/office/powerpoint/2010/main" val="1071574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2F30D7-77CD-E841-B140-0D37228ABC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 Ho</a:t>
            </a:r>
            <a:r>
              <a:rPr lang="en-US" dirty="0"/>
              <a:t>w Economists Decide How Much to Fight </a:t>
            </a:r>
            <a:br>
              <a:rPr lang="en-US" dirty="0"/>
            </a:br>
            <a:r>
              <a:rPr lang="en-US" dirty="0"/>
              <a:t>Climate Change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E62CC4-E270-3C4A-948E-4CD48D9570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01082"/>
            <a:ext cx="6396789" cy="946919"/>
          </a:xfrm>
        </p:spPr>
        <p:txBody>
          <a:bodyPr/>
          <a:lstStyle/>
          <a:p>
            <a:r>
              <a:rPr lang="en-US" dirty="0"/>
              <a:t>Cost Benefit Analysis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84C5734-1366-4356-81D6-B5211BCD9C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2990" y="878788"/>
            <a:ext cx="6668455" cy="50831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466197C-CEC5-4C84-A597-72F941587593}"/>
              </a:ext>
            </a:extLst>
          </p:cNvPr>
          <p:cNvSpPr txBox="1"/>
          <p:nvPr/>
        </p:nvSpPr>
        <p:spPr>
          <a:xfrm>
            <a:off x="4745516" y="2836719"/>
            <a:ext cx="23573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/>
              <a:t>Expected costs of reducing emissions </a:t>
            </a:r>
            <a:endParaRPr lang="en-GB" sz="22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119E848-526D-41B3-A776-71ACF7D1B1F5}"/>
              </a:ext>
            </a:extLst>
          </p:cNvPr>
          <p:cNvSpPr txBox="1"/>
          <p:nvPr/>
        </p:nvSpPr>
        <p:spPr>
          <a:xfrm>
            <a:off x="8512475" y="3425177"/>
            <a:ext cx="23573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/>
              <a:t>Expected damages from allowing climate change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3A6A63B-6CB9-9C46-B61F-48DB71442E4D}"/>
              </a:ext>
            </a:extLst>
          </p:cNvPr>
          <p:cNvSpPr txBox="1">
            <a:spLocks/>
          </p:cNvSpPr>
          <p:nvPr/>
        </p:nvSpPr>
        <p:spPr>
          <a:xfrm>
            <a:off x="838200" y="3132701"/>
            <a:ext cx="6396789" cy="94691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-"/>
              <a:defRPr sz="24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r>
              <a:rPr lang="en-US" dirty="0"/>
              <a:t>Weigh:</a:t>
            </a:r>
          </a:p>
        </p:txBody>
      </p:sp>
    </p:spTree>
    <p:extLst>
      <p:ext uri="{BB962C8B-B14F-4D97-AF65-F5344CB8AC3E}">
        <p14:creationId xmlns:p14="http://schemas.microsoft.com/office/powerpoint/2010/main" val="2355165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289279-7E80-0248-91C3-AAAD9E6C29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Eco</a:t>
            </a:r>
            <a:r>
              <a:rPr lang="en-US" dirty="0"/>
              <a:t>nomic Growth and Climate Change Action </a:t>
            </a:r>
            <a:br>
              <a:rPr lang="en-US" dirty="0"/>
            </a:br>
            <a:r>
              <a:rPr lang="en-US" dirty="0"/>
              <a:t>Are Compatible 	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36A537-3AF2-E344-8EC8-B1D226C2BF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41570"/>
            <a:ext cx="10515600" cy="4351338"/>
          </a:xfrm>
        </p:spPr>
        <p:txBody>
          <a:bodyPr/>
          <a:lstStyle/>
          <a:p>
            <a:r>
              <a:rPr lang="en-US" dirty="0"/>
              <a:t>Abating greenhouse gas emissions is costly… </a:t>
            </a:r>
          </a:p>
          <a:p>
            <a:pPr marL="0" indent="0">
              <a:spcAft>
                <a:spcPts val="1000"/>
              </a:spcAft>
              <a:buNone/>
            </a:pPr>
            <a:r>
              <a:rPr lang="en-US" dirty="0"/>
              <a:t>	… but climate change damages are even more costly.</a:t>
            </a:r>
          </a:p>
          <a:p>
            <a:pPr>
              <a:spcAft>
                <a:spcPts val="1000"/>
              </a:spcAft>
            </a:pPr>
            <a:r>
              <a:rPr lang="en-US" dirty="0"/>
              <a:t>Economic growth comes with consequences that we have to deal with, including climate consequences. </a:t>
            </a:r>
          </a:p>
          <a:p>
            <a:pPr>
              <a:spcAft>
                <a:spcPts val="1000"/>
              </a:spcAft>
            </a:pPr>
            <a:r>
              <a:rPr lang="en-US" dirty="0"/>
              <a:t>Economies with environmental regulations can still be dynamic.</a:t>
            </a:r>
          </a:p>
          <a:p>
            <a:pPr>
              <a:spcAft>
                <a:spcPts val="1000"/>
              </a:spcAft>
            </a:pPr>
            <a:r>
              <a:rPr lang="en-US" dirty="0"/>
              <a:t>Goal: design policies that reach climate goals at the least possible cost.</a:t>
            </a:r>
          </a:p>
        </p:txBody>
      </p:sp>
    </p:spTree>
    <p:extLst>
      <p:ext uri="{BB962C8B-B14F-4D97-AF65-F5344CB8AC3E}">
        <p14:creationId xmlns:p14="http://schemas.microsoft.com/office/powerpoint/2010/main" val="2429298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Addressing the Sources of Our Emissions</a:t>
            </a:r>
          </a:p>
        </p:txBody>
      </p:sp>
    </p:spTree>
    <p:extLst>
      <p:ext uri="{BB962C8B-B14F-4D97-AF65-F5344CB8AC3E}">
        <p14:creationId xmlns:p14="http://schemas.microsoft.com/office/powerpoint/2010/main" val="23663282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r:link="rId4"/>
          <a:srcRect/>
          <a:stretch>
            <a:fillRect/>
          </a:stretch>
        </p:blipFill>
        <p:spPr bwMode="auto">
          <a:xfrm>
            <a:off x="4839629" y="993126"/>
            <a:ext cx="5398876" cy="5398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F7B94257-A473-43EA-8F01-4718D4E457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>
                <a:solidFill>
                  <a:schemeClr val="bg1"/>
                </a:solidFill>
              </a:rPr>
              <a:t>Tot</a:t>
            </a:r>
            <a:r>
              <a:rPr lang="en-GB" dirty="0"/>
              <a:t>al U.S. Greenhouse Gas Emissions by</a:t>
            </a:r>
            <a:br>
              <a:rPr lang="en-GB" dirty="0"/>
            </a:br>
            <a:r>
              <a:rPr lang="en-GB" dirty="0"/>
              <a:t>Economic Sector in 2018</a:t>
            </a:r>
          </a:p>
        </p:txBody>
      </p:sp>
    </p:spTree>
    <p:extLst>
      <p:ext uri="{BB962C8B-B14F-4D97-AF65-F5344CB8AC3E}">
        <p14:creationId xmlns:p14="http://schemas.microsoft.com/office/powerpoint/2010/main" val="10336466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b="3502"/>
          <a:stretch/>
        </p:blipFill>
        <p:spPr>
          <a:xfrm>
            <a:off x="1504950" y="1369528"/>
            <a:ext cx="9182100" cy="48066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90AE17E-56C3-4BFB-8E70-2DD47A62C8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Fos</a:t>
            </a:r>
            <a:r>
              <a:rPr lang="en-GB" dirty="0"/>
              <a:t>sil Fuels Dominate U.S. Energy Production</a:t>
            </a:r>
          </a:p>
        </p:txBody>
      </p:sp>
    </p:spTree>
    <p:extLst>
      <p:ext uri="{BB962C8B-B14F-4D97-AF65-F5344CB8AC3E}">
        <p14:creationId xmlns:p14="http://schemas.microsoft.com/office/powerpoint/2010/main" val="1883231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2606B36-3CB9-43EC-B5E8-8BBDC87815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6007"/>
            <a:ext cx="10515600" cy="1325563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Glo</a:t>
            </a:r>
            <a:r>
              <a:rPr lang="en-GB" dirty="0"/>
              <a:t>bal GHG Abatement Cost Curve</a:t>
            </a:r>
          </a:p>
        </p:txBody>
      </p:sp>
      <p:pic>
        <p:nvPicPr>
          <p:cNvPr id="7" name="Picture 6" descr="A close up of a map&#10;&#10;Description automatically generated">
            <a:extLst>
              <a:ext uri="{FF2B5EF4-FFF2-40B4-BE49-F238E27FC236}">
                <a16:creationId xmlns:a16="http://schemas.microsoft.com/office/drawing/2014/main" id="{5A1D3460-E4DE-DA4D-897A-FBDE4AA925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5778" y="878788"/>
            <a:ext cx="8560443" cy="5325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B435CBF-7146-A240-ADB5-2DCE2D23200A}"/>
              </a:ext>
            </a:extLst>
          </p:cNvPr>
          <p:cNvSpPr txBox="1"/>
          <p:nvPr/>
        </p:nvSpPr>
        <p:spPr>
          <a:xfrm>
            <a:off x="314325" y="2543175"/>
            <a:ext cx="123514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Lighting</a:t>
            </a:r>
          </a:p>
          <a:p>
            <a:r>
              <a:rPr lang="en-US" dirty="0"/>
              <a:t>Appliances</a:t>
            </a:r>
          </a:p>
          <a:p>
            <a:r>
              <a:rPr lang="en-US" dirty="0"/>
              <a:t>Hybrid cars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4EEB4A-412C-304A-8CFD-D71F5DD7552D}"/>
              </a:ext>
            </a:extLst>
          </p:cNvPr>
          <p:cNvSpPr txBox="1"/>
          <p:nvPr/>
        </p:nvSpPr>
        <p:spPr>
          <a:xfrm>
            <a:off x="9758648" y="4081463"/>
            <a:ext cx="7938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Solar?</a:t>
            </a:r>
          </a:p>
          <a:p>
            <a:r>
              <a:rPr lang="en-US" dirty="0"/>
              <a:t>Wind?</a:t>
            </a:r>
          </a:p>
        </p:txBody>
      </p:sp>
    </p:spTree>
    <p:extLst>
      <p:ext uri="{BB962C8B-B14F-4D97-AF65-F5344CB8AC3E}">
        <p14:creationId xmlns:p14="http://schemas.microsoft.com/office/powerpoint/2010/main" val="794829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0B01C3-FF41-4249-9398-889388F4BD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o Are We?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04F465-072B-E84A-A927-098D0F9738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77447"/>
            <a:ext cx="10515600" cy="496030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Honorary Board: 53 members</a:t>
            </a:r>
          </a:p>
          <a:p>
            <a:pPr lvl="1"/>
            <a:r>
              <a:rPr lang="en-US" dirty="0"/>
              <a:t>2 Fed Chairs: Janet Yellen, Ben Bernanke</a:t>
            </a:r>
          </a:p>
          <a:p>
            <a:pPr lvl="1"/>
            <a:r>
              <a:rPr lang="en-US" dirty="0"/>
              <a:t>6 Chairs Council of Economic Advisers</a:t>
            </a:r>
          </a:p>
          <a:p>
            <a:pPr lvl="2"/>
            <a:r>
              <a:rPr lang="en-US" dirty="0"/>
              <a:t>Furman (D), Rosen (R), Bernanke (R), Yellen (D), Tyson (D), </a:t>
            </a:r>
            <a:r>
              <a:rPr lang="en-US" dirty="0" err="1"/>
              <a:t>Goolsbee</a:t>
            </a:r>
            <a:r>
              <a:rPr lang="en-US" dirty="0"/>
              <a:t> (D)</a:t>
            </a:r>
          </a:p>
          <a:p>
            <a:pPr lvl="1"/>
            <a:r>
              <a:rPr lang="en-US" dirty="0"/>
              <a:t>3 Nobel Prize Winners</a:t>
            </a:r>
          </a:p>
          <a:p>
            <a:pPr lvl="2"/>
            <a:r>
              <a:rPr lang="en-US" dirty="0" err="1"/>
              <a:t>Akerlof</a:t>
            </a:r>
            <a:r>
              <a:rPr lang="en-US" dirty="0"/>
              <a:t>, Smith, </a:t>
            </a:r>
            <a:r>
              <a:rPr lang="en-US" dirty="0" err="1"/>
              <a:t>Maskin</a:t>
            </a:r>
            <a:endParaRPr lang="en-US" dirty="0"/>
          </a:p>
          <a:p>
            <a:r>
              <a:rPr lang="en-US" dirty="0"/>
              <a:t>Delegates: 585+ members</a:t>
            </a:r>
          </a:p>
          <a:p>
            <a:pPr lvl="1"/>
            <a:r>
              <a:rPr lang="en-US" dirty="0"/>
              <a:t>At all levels of academia and some in government service</a:t>
            </a:r>
          </a:p>
          <a:p>
            <a:pPr lvl="1"/>
            <a:r>
              <a:rPr lang="en-US" dirty="0"/>
              <a:t>All have a Ph.D. in economics</a:t>
            </a:r>
          </a:p>
          <a:p>
            <a:pPr lvl="1"/>
            <a:r>
              <a:rPr lang="en-US" dirty="0"/>
              <a:t>Crowdsource slide decks</a:t>
            </a:r>
          </a:p>
          <a:p>
            <a:pPr lvl="1"/>
            <a:r>
              <a:rPr lang="en-US" dirty="0"/>
              <a:t>Give presentations</a:t>
            </a:r>
          </a:p>
          <a:p>
            <a:r>
              <a:rPr lang="en-US" dirty="0"/>
              <a:t>Global Partners: 45 Ph.D. Economists</a:t>
            </a:r>
          </a:p>
          <a:p>
            <a:pPr lvl="1"/>
            <a:r>
              <a:rPr lang="en-US" dirty="0"/>
              <a:t>Aid in slide deck development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A7D279-C637-1E48-898C-9051ECD03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69668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26" b="3488"/>
          <a:stretch/>
        </p:blipFill>
        <p:spPr bwMode="auto">
          <a:xfrm>
            <a:off x="1384664" y="1098615"/>
            <a:ext cx="9009540" cy="4949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8AF82B-4160-4829-B8C9-70DABF7A85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Ind</a:t>
            </a:r>
            <a:r>
              <a:rPr lang="en-GB" dirty="0"/>
              <a:t>icative Solar Costs Over Time</a:t>
            </a:r>
          </a:p>
        </p:txBody>
      </p:sp>
    </p:spTree>
    <p:extLst>
      <p:ext uri="{BB962C8B-B14F-4D97-AF65-F5344CB8AC3E}">
        <p14:creationId xmlns:p14="http://schemas.microsoft.com/office/powerpoint/2010/main" val="4194831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7694"/>
          <a:stretch/>
        </p:blipFill>
        <p:spPr>
          <a:xfrm>
            <a:off x="2651760" y="1705056"/>
            <a:ext cx="6742488" cy="451477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2200AC6-1442-44FA-9EF0-D7489B1857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>
                <a:solidFill>
                  <a:schemeClr val="bg1"/>
                </a:solidFill>
              </a:rPr>
              <a:t>Win</a:t>
            </a:r>
            <a:r>
              <a:rPr lang="en-GB" dirty="0"/>
              <a:t>d Turbines Have 100 Times More Power </a:t>
            </a:r>
            <a:br>
              <a:rPr lang="en-GB" dirty="0"/>
            </a:br>
            <a:r>
              <a:rPr lang="en-GB" dirty="0"/>
              <a:t>Generation Capabilities Than 30 Years Ago</a:t>
            </a:r>
          </a:p>
        </p:txBody>
      </p:sp>
    </p:spTree>
    <p:extLst>
      <p:ext uri="{BB962C8B-B14F-4D97-AF65-F5344CB8AC3E}">
        <p14:creationId xmlns:p14="http://schemas.microsoft.com/office/powerpoint/2010/main" val="18132789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Cha</a:t>
            </a:r>
            <a:r>
              <a:rPr lang="en-US" dirty="0"/>
              <a:t>llenges with Renewable Energy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25563"/>
            <a:ext cx="5346700" cy="4351338"/>
          </a:xfrm>
        </p:spPr>
        <p:txBody>
          <a:bodyPr/>
          <a:lstStyle/>
          <a:p>
            <a:pPr>
              <a:spcAft>
                <a:spcPts val="1000"/>
              </a:spcAft>
            </a:pPr>
            <a:r>
              <a:rPr lang="en-US" dirty="0"/>
              <a:t>It’s intermittent - only produced if there is sun or wind.</a:t>
            </a:r>
          </a:p>
          <a:p>
            <a:pPr>
              <a:spcAft>
                <a:spcPts val="1000"/>
              </a:spcAft>
            </a:pPr>
            <a:r>
              <a:rPr lang="en-US" dirty="0"/>
              <a:t>Energy is needed all day and night, with peak times.</a:t>
            </a:r>
          </a:p>
          <a:p>
            <a:pPr>
              <a:spcAft>
                <a:spcPts val="1000"/>
              </a:spcAft>
            </a:pPr>
            <a:r>
              <a:rPr lang="en-US" dirty="0">
                <a:sym typeface="Wingdings" panose="05000000000000000000" pitchFamily="2" charset="2"/>
              </a:rPr>
              <a:t>Limited w/o storage.</a:t>
            </a:r>
          </a:p>
          <a:p>
            <a:pPr lvl="1">
              <a:spcAft>
                <a:spcPts val="1000"/>
              </a:spcAft>
            </a:pPr>
            <a:r>
              <a:rPr lang="en-US" dirty="0">
                <a:sym typeface="Wingdings" panose="05000000000000000000" pitchFamily="2" charset="2"/>
              </a:rPr>
              <a:t>Creative storage options are under development.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248C83-A89A-41D6-869A-8CF351DA0E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34900" y="3429000"/>
            <a:ext cx="4572000" cy="304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E120117-B3A8-4C00-A98F-901E7EA987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34900" y="46730"/>
            <a:ext cx="4572000" cy="304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E84CE33-3A80-40C6-8C6C-5867FD5A987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8600"/>
          <a:stretch/>
        </p:blipFill>
        <p:spPr>
          <a:xfrm>
            <a:off x="6184900" y="2266950"/>
            <a:ext cx="5168900" cy="304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2FD63DF-6CE8-184F-9FBC-D0427776B5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72302" y="1033464"/>
            <a:ext cx="3608716" cy="5286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110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Climate Change Policy</a:t>
            </a:r>
          </a:p>
        </p:txBody>
      </p:sp>
    </p:spTree>
    <p:extLst>
      <p:ext uri="{BB962C8B-B14F-4D97-AF65-F5344CB8AC3E}">
        <p14:creationId xmlns:p14="http://schemas.microsoft.com/office/powerpoint/2010/main" val="236700640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45B69D-BB8C-9842-806E-C276333FA6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Pol</a:t>
            </a:r>
            <a:r>
              <a:rPr lang="en-US" dirty="0"/>
              <a:t>icies That Reduce Emissions: Directly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840C6A-8C02-3A43-B2D2-E273EB2A1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34</a:t>
            </a:fld>
            <a:endParaRPr lang="en-GB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68016DE-318D-D444-A1D2-E8F15E8DB8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/>
          <a:lstStyle/>
          <a:p>
            <a:r>
              <a:rPr lang="en-US" dirty="0"/>
              <a:t>Regulation</a:t>
            </a:r>
          </a:p>
          <a:p>
            <a:pPr lvl="1"/>
            <a:r>
              <a:rPr lang="en-US" dirty="0"/>
              <a:t>Emissions standards or limits</a:t>
            </a:r>
          </a:p>
          <a:p>
            <a:pPr lvl="2"/>
            <a:r>
              <a:rPr lang="en-US" dirty="0"/>
              <a:t>E.g., CAFE standards (CAFE: Corporate Average Fuel Economy)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Market-oriented policies</a:t>
            </a:r>
          </a:p>
          <a:p>
            <a:pPr lvl="1"/>
            <a:r>
              <a:rPr lang="en-US" dirty="0"/>
              <a:t>Putting a price on emissions</a:t>
            </a:r>
          </a:p>
          <a:p>
            <a:pPr lvl="2"/>
            <a:r>
              <a:rPr lang="en-US" dirty="0"/>
              <a:t>Subsidizing green energy (</a:t>
            </a:r>
            <a:r>
              <a:rPr lang="en-US" i="1" dirty="0"/>
              <a:t>e.g</a:t>
            </a:r>
            <a:r>
              <a:rPr lang="en-US" dirty="0"/>
              <a:t>., feed-in tariffs)</a:t>
            </a:r>
          </a:p>
          <a:p>
            <a:pPr lvl="2"/>
            <a:r>
              <a:rPr lang="en-US" dirty="0"/>
              <a:t>Tax or cap &amp; trade</a:t>
            </a:r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3509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B6046C-D812-E346-9725-D08D61AB9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Tho</a:t>
            </a:r>
            <a:r>
              <a:rPr lang="en-US" dirty="0"/>
              <a:t>ughts on Regulation vs Market-Oriented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345031-B370-EE4C-9B6F-E891C81858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Equity.</a:t>
            </a:r>
          </a:p>
          <a:p>
            <a:pPr lvl="1"/>
            <a:r>
              <a:rPr lang="en-US" dirty="0"/>
              <a:t>Both types of policies are regressive.</a:t>
            </a:r>
          </a:p>
          <a:p>
            <a:pPr lvl="2"/>
            <a:r>
              <a:rPr lang="en-US" dirty="0"/>
              <a:t>Cap and Trade and a Carbon Tax can offset the </a:t>
            </a:r>
            <a:r>
              <a:rPr lang="en-US" dirty="0" err="1"/>
              <a:t>regressivity</a:t>
            </a:r>
            <a:r>
              <a:rPr lang="en-US" dirty="0"/>
              <a:t>.</a:t>
            </a:r>
          </a:p>
          <a:p>
            <a:pPr lvl="2"/>
            <a:r>
              <a:rPr lang="en-US" dirty="0"/>
              <a:t>Regulations do not.</a:t>
            </a:r>
          </a:p>
          <a:p>
            <a:r>
              <a:rPr lang="en-US" dirty="0"/>
              <a:t>Efficiency.</a:t>
            </a:r>
          </a:p>
          <a:p>
            <a:pPr lvl="1"/>
            <a:r>
              <a:rPr lang="en-US" dirty="0"/>
              <a:t>Market-oriented policies tend to achieve emissions reduction at much lower cost.</a:t>
            </a:r>
          </a:p>
          <a:p>
            <a:pPr lvl="2"/>
            <a:r>
              <a:rPr lang="en-US" dirty="0"/>
              <a:t>Example: CAFÉ Standards vs Carbon Tax</a:t>
            </a:r>
          </a:p>
          <a:p>
            <a:pPr lvl="3"/>
            <a:r>
              <a:rPr lang="en-US" dirty="0"/>
              <a:t>Tax is significantly more efficient.</a:t>
            </a:r>
          </a:p>
          <a:p>
            <a:pPr lvl="3"/>
            <a:r>
              <a:rPr lang="en-US" dirty="0"/>
              <a:t>Why?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830037-4D18-F74D-A84D-DC8A33E24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5473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Climate Change Policy in Action</a:t>
            </a:r>
          </a:p>
        </p:txBody>
      </p:sp>
    </p:spTree>
    <p:extLst>
      <p:ext uri="{BB962C8B-B14F-4D97-AF65-F5344CB8AC3E}">
        <p14:creationId xmlns:p14="http://schemas.microsoft.com/office/powerpoint/2010/main" val="401368965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A2E6BBF-B3C8-4D38-A933-EA6A39C2CC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8313" y="1588509"/>
            <a:ext cx="4019861" cy="460274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0AF2601-D29A-4380-B3E8-35B029F93891}"/>
              </a:ext>
            </a:extLst>
          </p:cNvPr>
          <p:cNvSpPr txBox="1">
            <a:spLocks/>
          </p:cNvSpPr>
          <p:nvPr/>
        </p:nvSpPr>
        <p:spPr>
          <a:xfrm>
            <a:off x="6422231" y="1985749"/>
            <a:ext cx="3543300" cy="3712964"/>
          </a:xfrm>
          <a:prstGeom prst="roundRect">
            <a:avLst/>
          </a:prstGeom>
          <a:solidFill>
            <a:schemeClr val="accent2"/>
          </a:solidFill>
          <a:ln w="38100">
            <a:noFill/>
          </a:ln>
        </p:spPr>
        <p:txBody>
          <a:bodyPr wrap="square" lIns="182880" bIns="274320" rtlCol="0">
            <a:spAutoFit/>
          </a:bodyPr>
          <a:lstStyle/>
          <a:p>
            <a:r>
              <a:rPr lang="en-US" sz="11500" dirty="0">
                <a:solidFill>
                  <a:schemeClr val="bg1"/>
                </a:solidFill>
              </a:rPr>
              <a:t>0.7% </a:t>
            </a:r>
          </a:p>
          <a:p>
            <a:r>
              <a:rPr lang="en-US" sz="2800" dirty="0">
                <a:solidFill>
                  <a:schemeClr val="bg1"/>
                </a:solidFill>
              </a:rPr>
              <a:t>of global greenhouse gas emissions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2CFA8B-02A6-423D-8D34-E0CA11911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FFFFFF"/>
                </a:solidFill>
              </a:rPr>
              <a:t>Cal</a:t>
            </a:r>
            <a:r>
              <a:rPr lang="en-GB" dirty="0"/>
              <a:t>ifornia’s Cap and Trade System: 2012+</a:t>
            </a:r>
          </a:p>
        </p:txBody>
      </p:sp>
    </p:spTree>
    <p:extLst>
      <p:ext uri="{BB962C8B-B14F-4D97-AF65-F5344CB8AC3E}">
        <p14:creationId xmlns:p14="http://schemas.microsoft.com/office/powerpoint/2010/main" val="186312820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D73C68F-EDD4-1641-A3B0-AD1612CA17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8313" y="1588509"/>
            <a:ext cx="4019861" cy="4602741"/>
          </a:xfrm>
          <a:prstGeom prst="rect">
            <a:avLst/>
          </a:prstGeom>
        </p:spPr>
      </p:pic>
      <p:sp>
        <p:nvSpPr>
          <p:cNvPr id="20" name="Title 19">
            <a:extLst>
              <a:ext uri="{FF2B5EF4-FFF2-40B4-BE49-F238E27FC236}">
                <a16:creationId xmlns:a16="http://schemas.microsoft.com/office/drawing/2014/main" id="{C29FB6AB-CED6-4966-95B7-18870AFF37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FFFFFF"/>
                </a:solidFill>
              </a:rPr>
              <a:t>Cal</a:t>
            </a:r>
            <a:r>
              <a:rPr lang="en-GB" dirty="0"/>
              <a:t>ifornia’s System Is Flexible</a:t>
            </a:r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0004941A-59DA-4C46-9598-FBF632E0FD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86450" y="1325563"/>
            <a:ext cx="5829300" cy="5094287"/>
          </a:xfrm>
        </p:spPr>
        <p:txBody>
          <a:bodyPr>
            <a:normAutofit/>
          </a:bodyPr>
          <a:lstStyle/>
          <a:p>
            <a:r>
              <a:rPr lang="en-US" dirty="0"/>
              <a:t>California’s goals:</a:t>
            </a:r>
          </a:p>
          <a:p>
            <a:pPr lvl="1"/>
            <a:r>
              <a:rPr lang="en-US" dirty="0"/>
              <a:t>Reduce emissions to 1990 levels by 2020</a:t>
            </a:r>
          </a:p>
          <a:p>
            <a:pPr lvl="1"/>
            <a:r>
              <a:rPr lang="en-US" dirty="0"/>
              <a:t>An 80% reduction in emissions from 1990 levels by 2030</a:t>
            </a:r>
          </a:p>
          <a:p>
            <a:r>
              <a:rPr lang="en-US" dirty="0"/>
              <a:t>California’s Tools:</a:t>
            </a:r>
          </a:p>
          <a:p>
            <a:pPr lvl="1"/>
            <a:r>
              <a:rPr lang="en-US" dirty="0"/>
              <a:t>Cap and Trade</a:t>
            </a:r>
          </a:p>
          <a:p>
            <a:pPr lvl="1"/>
            <a:r>
              <a:rPr lang="en-US" dirty="0"/>
              <a:t>Renewable Portfolio Standard</a:t>
            </a:r>
          </a:p>
          <a:p>
            <a:pPr lvl="1"/>
            <a:r>
              <a:rPr lang="en-US" dirty="0"/>
              <a:t>Clean Cars Program</a:t>
            </a:r>
          </a:p>
          <a:p>
            <a:pPr lvl="1"/>
            <a:r>
              <a:rPr lang="en-US" dirty="0"/>
              <a:t>Low Carbon Fuel Standard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4969590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map&#10;&#10;Description automatically generated">
            <a:extLst>
              <a:ext uri="{FF2B5EF4-FFF2-40B4-BE49-F238E27FC236}">
                <a16:creationId xmlns:a16="http://schemas.microsoft.com/office/drawing/2014/main" id="{B5F21FFA-6DFC-9449-8A4D-1D63A588DC8C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tretch>
            <a:fillRect/>
          </a:stretch>
        </p:blipFill>
        <p:spPr>
          <a:xfrm>
            <a:off x="2090056" y="1596698"/>
            <a:ext cx="8688977" cy="46777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8B4A93C-331F-46E9-9DC7-94FB2BF18E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>
                <a:solidFill>
                  <a:schemeClr val="bg1"/>
                </a:solidFill>
              </a:rPr>
              <a:t>Cha</a:t>
            </a:r>
            <a:r>
              <a:rPr lang="en-GB" dirty="0"/>
              <a:t>nge in California GDP, Population, and </a:t>
            </a:r>
            <a:br>
              <a:rPr lang="en-GB" dirty="0"/>
            </a:br>
            <a:r>
              <a:rPr lang="en-GB" dirty="0"/>
              <a:t>GHG Emissions since 2000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0625046-250D-9D42-9326-708D1424DDE7}"/>
              </a:ext>
            </a:extLst>
          </p:cNvPr>
          <p:cNvCxnSpPr/>
          <p:nvPr/>
        </p:nvCxnSpPr>
        <p:spPr>
          <a:xfrm flipV="1">
            <a:off x="6815586" y="1938625"/>
            <a:ext cx="0" cy="3725334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8D2C389B-A3DC-5F47-A23F-6846620B9C20}"/>
              </a:ext>
            </a:extLst>
          </p:cNvPr>
          <p:cNvSpPr txBox="1"/>
          <p:nvPr/>
        </p:nvSpPr>
        <p:spPr>
          <a:xfrm>
            <a:off x="6138368" y="1412032"/>
            <a:ext cx="1563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Cap &amp; Trade -&gt;</a:t>
            </a:r>
          </a:p>
        </p:txBody>
      </p:sp>
    </p:spTree>
    <p:extLst>
      <p:ext uri="{BB962C8B-B14F-4D97-AF65-F5344CB8AC3E}">
        <p14:creationId xmlns:p14="http://schemas.microsoft.com/office/powerpoint/2010/main" val="502111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A1B23E-7084-7944-A45B-C6D0E0A6B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ere Are We?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4594F58-9AA6-F24A-964E-3AC22CA41A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744845" y="1047352"/>
            <a:ext cx="7728643" cy="478603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5876C4-A3D6-7242-9D80-C8D64A70E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57DAB63-0268-1544-985C-0D4232ED6F4E}"/>
              </a:ext>
            </a:extLst>
          </p:cNvPr>
          <p:cNvPicPr>
            <a:picLocks noChangeAspect="1"/>
          </p:cNvPicPr>
          <p:nvPr/>
        </p:nvPicPr>
        <p:blipFill>
          <a:blip r:embed="rId4" r:link="rId5"/>
          <a:srcRect/>
          <a:stretch>
            <a:fillRect/>
          </a:stretch>
        </p:blipFill>
        <p:spPr>
          <a:xfrm>
            <a:off x="8806449" y="3937439"/>
            <a:ext cx="2241495" cy="149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27644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Su</a:t>
            </a:r>
            <a:r>
              <a:rPr lang="en-US" dirty="0"/>
              <a:t>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Aft>
                <a:spcPts val="1000"/>
              </a:spcAft>
            </a:pPr>
            <a:r>
              <a:rPr lang="en-US" dirty="0"/>
              <a:t>Climate change is real, is caused by human actions, and has impacts we’re already feeling.</a:t>
            </a:r>
          </a:p>
          <a:p>
            <a:pPr>
              <a:spcAft>
                <a:spcPts val="1000"/>
              </a:spcAft>
            </a:pPr>
            <a:r>
              <a:rPr lang="en-US" dirty="0"/>
              <a:t>We need to reduce emissions to balance the costs of action against the costs of inaction.</a:t>
            </a:r>
          </a:p>
          <a:p>
            <a:pPr>
              <a:spcAft>
                <a:spcPts val="1000"/>
              </a:spcAft>
            </a:pPr>
            <a:r>
              <a:rPr lang="en-US" dirty="0"/>
              <a:t>Scientists and the IPCC recommend that we work to keep warming below 1.5 degrees </a:t>
            </a:r>
            <a:r>
              <a:rPr lang="en-US"/>
              <a:t>celsius</a:t>
            </a:r>
            <a:r>
              <a:rPr lang="en-US" dirty="0"/>
              <a:t>.</a:t>
            </a:r>
          </a:p>
          <a:p>
            <a:pPr lvl="1">
              <a:spcAft>
                <a:spcPts val="1000"/>
              </a:spcAft>
            </a:pPr>
            <a:r>
              <a:rPr lang="en-US" b="1" i="1" dirty="0"/>
              <a:t>Economists believe that this goal is well worth the costs!</a:t>
            </a:r>
          </a:p>
        </p:txBody>
      </p:sp>
    </p:spTree>
    <p:extLst>
      <p:ext uri="{BB962C8B-B14F-4D97-AF65-F5344CB8AC3E}">
        <p14:creationId xmlns:p14="http://schemas.microsoft.com/office/powerpoint/2010/main" val="2246492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Su</a:t>
            </a:r>
            <a:r>
              <a:rPr lang="en-US" dirty="0"/>
              <a:t>mmary – </a:t>
            </a:r>
            <a:r>
              <a:rPr lang="en-US" i="1" dirty="0"/>
              <a:t>continued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Aft>
                <a:spcPts val="2000"/>
              </a:spcAft>
            </a:pPr>
            <a:r>
              <a:rPr lang="en-US" dirty="0"/>
              <a:t>There are many ways to reduce emissions.</a:t>
            </a:r>
          </a:p>
          <a:p>
            <a:pPr>
              <a:spcAft>
                <a:spcPts val="2000"/>
              </a:spcAft>
            </a:pPr>
            <a:r>
              <a:rPr lang="en-US" dirty="0"/>
              <a:t>Economics-inspired policies can help us do this at the lowest cost.</a:t>
            </a:r>
          </a:p>
          <a:p>
            <a:pPr>
              <a:spcAft>
                <a:spcPts val="2000"/>
              </a:spcAft>
            </a:pPr>
            <a:r>
              <a:rPr lang="en-US" dirty="0"/>
              <a:t>Taxes and cap and trade are proven effective tools to fight climate change!</a:t>
            </a:r>
          </a:p>
          <a:p>
            <a:pPr>
              <a:spcAft>
                <a:spcPts val="2000"/>
              </a:spcAft>
            </a:pPr>
            <a:r>
              <a:rPr lang="en-US" dirty="0"/>
              <a:t>Other tools may also be necessary.</a:t>
            </a:r>
          </a:p>
        </p:txBody>
      </p:sp>
    </p:spTree>
    <p:extLst>
      <p:ext uri="{BB962C8B-B14F-4D97-AF65-F5344CB8AC3E}">
        <p14:creationId xmlns:p14="http://schemas.microsoft.com/office/powerpoint/2010/main" val="2317546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4E189-2B23-2F41-BBEB-10A29FA49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Th</a:t>
            </a:r>
            <a:r>
              <a:rPr lang="en-US" dirty="0"/>
              <a:t>ank you!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C9064E-051C-1042-85AE-F335B853AD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23406"/>
            <a:ext cx="10515600" cy="4798662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endParaRPr lang="en-US" sz="6000" dirty="0"/>
          </a:p>
          <a:p>
            <a:pPr marL="0" indent="0" algn="ctr">
              <a:buNone/>
            </a:pPr>
            <a:r>
              <a:rPr lang="en-US" sz="6500" dirty="0"/>
              <a:t>Any Questions?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>
                <a:hlinkClick r:id="rId2"/>
              </a:rPr>
              <a:t>www.NEEDelegation.org</a:t>
            </a:r>
            <a:endParaRPr lang="en-US" dirty="0"/>
          </a:p>
          <a:p>
            <a:pPr marL="0" indent="0" algn="ctr">
              <a:buNone/>
            </a:pPr>
            <a:r>
              <a:rPr lang="en-US" dirty="0"/>
              <a:t>Sarah E. West</a:t>
            </a:r>
          </a:p>
          <a:p>
            <a:pPr marL="0" indent="0" algn="ctr">
              <a:buNone/>
            </a:pPr>
            <a:r>
              <a:rPr lang="en-US" dirty="0"/>
              <a:t>wests@macalester.edu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Contact NEED: Info@NEEDelegation.org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Submit a testimonial:  </a:t>
            </a:r>
            <a:r>
              <a:rPr lang="en-US" dirty="0" err="1"/>
              <a:t>www.NEEDelegation.org</a:t>
            </a:r>
            <a:r>
              <a:rPr lang="en-US" dirty="0"/>
              <a:t>/</a:t>
            </a:r>
            <a:r>
              <a:rPr lang="en-US" dirty="0" err="1"/>
              <a:t>testimonials.php</a:t>
            </a:r>
            <a:endParaRPr lang="en-US" dirty="0"/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2F218B-F99A-4145-A67C-DBBA7AD4E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42871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29EAE-338F-5D4A-8C40-7C3D0FD4A3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Cre</a:t>
            </a:r>
            <a:r>
              <a:rPr lang="en-US" dirty="0"/>
              <a:t>dits and Disclaimer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BC8CE3-22BA-E94A-B6AC-D797138205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This slide deck was authored by:</a:t>
            </a:r>
          </a:p>
          <a:p>
            <a:pPr lvl="1"/>
            <a:r>
              <a:rPr lang="en-US" dirty="0"/>
              <a:t>Shana </a:t>
            </a:r>
            <a:r>
              <a:rPr lang="en-US" dirty="0" err="1"/>
              <a:t>Mcdermott</a:t>
            </a:r>
            <a:r>
              <a:rPr lang="en-US" dirty="0"/>
              <a:t>, Trinity University</a:t>
            </a:r>
          </a:p>
          <a:p>
            <a:pPr lvl="1"/>
            <a:r>
              <a:rPr lang="en-US" dirty="0"/>
              <a:t>Sarah Jacobson, Williams College</a:t>
            </a:r>
          </a:p>
          <a:p>
            <a:pPr lvl="1"/>
            <a:r>
              <a:rPr lang="en-US" dirty="0"/>
              <a:t>Sharon </a:t>
            </a:r>
            <a:r>
              <a:rPr lang="en-US" dirty="0" err="1"/>
              <a:t>Shewmake</a:t>
            </a:r>
            <a:r>
              <a:rPr lang="en-US" dirty="0"/>
              <a:t>, Western Washington University</a:t>
            </a:r>
          </a:p>
          <a:p>
            <a:r>
              <a:rPr lang="en-US" dirty="0"/>
              <a:t>This slide deck was reviewed by:</a:t>
            </a:r>
          </a:p>
          <a:p>
            <a:pPr lvl="1"/>
            <a:r>
              <a:rPr lang="en-US" dirty="0"/>
              <a:t>Jason </a:t>
            </a:r>
            <a:r>
              <a:rPr lang="en-US" dirty="0" err="1"/>
              <a:t>Shogren</a:t>
            </a:r>
            <a:r>
              <a:rPr lang="en-US" dirty="0"/>
              <a:t>, University of Wyoming</a:t>
            </a:r>
          </a:p>
          <a:p>
            <a:pPr lvl="1"/>
            <a:r>
              <a:rPr lang="en-US" dirty="0"/>
              <a:t>Walter Thurman, North Carolina State University</a:t>
            </a:r>
          </a:p>
          <a:p>
            <a:r>
              <a:rPr lang="en-US" dirty="0"/>
              <a:t>Disclaimer</a:t>
            </a:r>
          </a:p>
          <a:p>
            <a:pPr lvl="1"/>
            <a:r>
              <a:rPr lang="en-US" dirty="0"/>
              <a:t>NEED presentations are designed to be nonpartisan.</a:t>
            </a:r>
          </a:p>
          <a:p>
            <a:pPr lvl="1"/>
            <a:r>
              <a:rPr lang="en-US" dirty="0"/>
              <a:t>It is, however, inevitable that the presenter will be asked for and will provide their own views.</a:t>
            </a:r>
          </a:p>
          <a:p>
            <a:pPr lvl="1"/>
            <a:r>
              <a:rPr lang="en-US" dirty="0"/>
              <a:t>Such views are those of the presenter and not necessarily those of the National Economic Education Delegation (NEED).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65FD2B-E0DC-B44E-B85B-3363DE712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12838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Ou</a:t>
            </a:r>
            <a:r>
              <a:rPr lang="en-US" dirty="0"/>
              <a:t>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26272" y="1325563"/>
            <a:ext cx="6939455" cy="4351338"/>
          </a:xfrm>
        </p:spPr>
        <p:txBody>
          <a:bodyPr/>
          <a:lstStyle/>
          <a:p>
            <a:r>
              <a:rPr lang="en-US" dirty="0"/>
              <a:t>Climate change science</a:t>
            </a:r>
          </a:p>
          <a:p>
            <a:r>
              <a:rPr lang="en-US" dirty="0"/>
              <a:t>Impacts of climate change</a:t>
            </a:r>
          </a:p>
          <a:p>
            <a:r>
              <a:rPr lang="en-US" dirty="0"/>
              <a:t>Economics of responding to climate change</a:t>
            </a:r>
          </a:p>
          <a:p>
            <a:r>
              <a:rPr lang="en-US" dirty="0"/>
              <a:t>Addressing the sources of our emissions</a:t>
            </a:r>
          </a:p>
          <a:p>
            <a:r>
              <a:rPr lang="en-US" dirty="0"/>
              <a:t>Climate change policy</a:t>
            </a:r>
          </a:p>
          <a:p>
            <a:r>
              <a:rPr lang="en-US" dirty="0"/>
              <a:t>Policy in action</a:t>
            </a:r>
          </a:p>
        </p:txBody>
      </p:sp>
    </p:spTree>
    <p:extLst>
      <p:ext uri="{BB962C8B-B14F-4D97-AF65-F5344CB8AC3E}">
        <p14:creationId xmlns:p14="http://schemas.microsoft.com/office/powerpoint/2010/main" val="37287755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A75D35-4703-864D-9026-5101C15A6C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Ho</a:t>
            </a:r>
            <a:r>
              <a:rPr lang="en-US" dirty="0"/>
              <a:t>w Can Economists Contribute to </a:t>
            </a:r>
            <a:br>
              <a:rPr lang="en-US" dirty="0"/>
            </a:br>
            <a:r>
              <a:rPr lang="en-US" dirty="0"/>
              <a:t>Thinking about Climate Change?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97A826-7BC4-C049-BD3C-FBC1D3B33F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000"/>
              </a:spcAft>
            </a:pPr>
            <a:r>
              <a:rPr lang="en-US" dirty="0"/>
              <a:t>By assessing behavioral reactions to climate change.</a:t>
            </a:r>
          </a:p>
          <a:p>
            <a:pPr>
              <a:spcAft>
                <a:spcPts val="1000"/>
              </a:spcAft>
            </a:pPr>
            <a:r>
              <a:rPr lang="en-US" dirty="0"/>
              <a:t>By measuring the damage and estimating the economic costs of fighting climate change.</a:t>
            </a:r>
          </a:p>
          <a:p>
            <a:r>
              <a:rPr lang="en-US" dirty="0"/>
              <a:t>By designing smart policies that minimize costs.</a:t>
            </a:r>
          </a:p>
          <a:p>
            <a:pPr lvl="1"/>
            <a:r>
              <a:rPr lang="en-US" dirty="0"/>
              <a:t>Balance economic growth with GHG emission mitigation.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5F48B5-2E56-B743-B7EB-CDBC4806E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2394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3805382"/>
            <a:ext cx="10515600" cy="1182254"/>
          </a:xfrm>
        </p:spPr>
        <p:txBody>
          <a:bodyPr/>
          <a:lstStyle/>
          <a:p>
            <a:r>
              <a:rPr lang="en-US" dirty="0"/>
              <a:t>Climate Change Science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759" y="510363"/>
            <a:ext cx="2966483" cy="2657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7431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5F79087-9BEA-4542-9196-EA1ECBD9CDAC}"/>
              </a:ext>
            </a:extLst>
          </p:cNvPr>
          <p:cNvSpPr txBox="1"/>
          <p:nvPr/>
        </p:nvSpPr>
        <p:spPr>
          <a:xfrm>
            <a:off x="8770414" y="6374459"/>
            <a:ext cx="30818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2">
                    <a:lumMod val="75000"/>
                  </a:schemeClr>
                </a:solidFill>
              </a:rPr>
              <a:t>Source: NOAA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60CB2D9-3E33-4B23-84BF-BFC56AE16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090" y="0"/>
            <a:ext cx="10515600" cy="1325563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 At</a:t>
            </a:r>
            <a:r>
              <a:rPr lang="en-GB" dirty="0"/>
              <a:t>mospheric CO</a:t>
            </a:r>
            <a:r>
              <a:rPr lang="en-GB" baseline="-25000" dirty="0"/>
              <a:t>2</a:t>
            </a:r>
            <a:r>
              <a:rPr lang="en-GB" dirty="0"/>
              <a:t> Concentrations</a:t>
            </a:r>
          </a:p>
        </p:txBody>
      </p:sp>
      <p:pic>
        <p:nvPicPr>
          <p:cNvPr id="1026" name="Picture 2" descr="https://gml.noaa.gov/webdata/ccgg/trends/co2_data_mlo.png">
            <a:extLst>
              <a:ext uri="{FF2B5EF4-FFF2-40B4-BE49-F238E27FC236}">
                <a16:creationId xmlns:a16="http://schemas.microsoft.com/office/drawing/2014/main" id="{D69ADE4B-B317-4D4E-B0A1-6FDF62164F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9778" y="966227"/>
            <a:ext cx="7252446" cy="5463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1371898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Cambria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19644</TotalTime>
  <Words>1763</Words>
  <Application>Microsoft Macintosh PowerPoint</Application>
  <PresentationFormat>Widescreen</PresentationFormat>
  <Paragraphs>274</Paragraphs>
  <Slides>42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6" baseType="lpstr">
      <vt:lpstr>Arial</vt:lpstr>
      <vt:lpstr>Calibri</vt:lpstr>
      <vt:lpstr>Courier New</vt:lpstr>
      <vt:lpstr>Custom Design</vt:lpstr>
      <vt:lpstr>Climate Change Economics  Simone A. Wegge, Ph.D. City University of New York</vt:lpstr>
      <vt:lpstr> National Economic Education Delegation</vt:lpstr>
      <vt:lpstr>Who Are We?</vt:lpstr>
      <vt:lpstr>Where Are We?</vt:lpstr>
      <vt:lpstr>Credits and Disclaimer</vt:lpstr>
      <vt:lpstr>Outline</vt:lpstr>
      <vt:lpstr> How Can Economists Contribute to  Thinking about Climate Change?</vt:lpstr>
      <vt:lpstr>Climate Change Science</vt:lpstr>
      <vt:lpstr> Atmospheric CO2 Concentrations</vt:lpstr>
      <vt:lpstr> Atmospheric CO2 Concentrations</vt:lpstr>
      <vt:lpstr>The Atmospheric Greenhouse Effect</vt:lpstr>
      <vt:lpstr>Uncertainty</vt:lpstr>
      <vt:lpstr> How Much Pollution Does Society Want? Analogy: How Many Oranges Does Society Want?</vt:lpstr>
      <vt:lpstr>Electricity Is Different From Oranges</vt:lpstr>
      <vt:lpstr>Impacts of Climate Change</vt:lpstr>
      <vt:lpstr>Global Warming Indicators</vt:lpstr>
      <vt:lpstr>How These Impacts Affect Humans</vt:lpstr>
      <vt:lpstr> Real Estate Markets</vt:lpstr>
      <vt:lpstr>Projected Effects Vary Across the U.S. but Are Estimated at 1.2% of GDP per 1C Increase</vt:lpstr>
      <vt:lpstr> Adaptation Reduces Damages</vt:lpstr>
      <vt:lpstr>PowerPoint Presentation</vt:lpstr>
      <vt:lpstr>Economics of Responding to Climate Change</vt:lpstr>
      <vt:lpstr>International Climate Policy Goals</vt:lpstr>
      <vt:lpstr> How Economists Decide How Much to Fight  Climate Change</vt:lpstr>
      <vt:lpstr>Economic Growth and Climate Change Action  Are Compatible   </vt:lpstr>
      <vt:lpstr>Addressing the Sources of Our Emissions</vt:lpstr>
      <vt:lpstr>Total U.S. Greenhouse Gas Emissions by Economic Sector in 2018</vt:lpstr>
      <vt:lpstr>Fossil Fuels Dominate U.S. Energy Production</vt:lpstr>
      <vt:lpstr>Global GHG Abatement Cost Curve</vt:lpstr>
      <vt:lpstr>Indicative Solar Costs Over Time</vt:lpstr>
      <vt:lpstr>Wind Turbines Have 100 Times More Power  Generation Capabilities Than 30 Years Ago</vt:lpstr>
      <vt:lpstr>Challenges with Renewable Energy</vt:lpstr>
      <vt:lpstr>Climate Change Policy</vt:lpstr>
      <vt:lpstr>Policies That Reduce Emissions: Directly</vt:lpstr>
      <vt:lpstr>Thoughts on Regulation vs Market-Oriented</vt:lpstr>
      <vt:lpstr>Climate Change Policy in Action</vt:lpstr>
      <vt:lpstr>California’s Cap and Trade System: 2012+</vt:lpstr>
      <vt:lpstr>California’s System Is Flexible</vt:lpstr>
      <vt:lpstr>Change in California GDP, Population, and  GHG Emissions since 2000</vt:lpstr>
      <vt:lpstr> Summary</vt:lpstr>
      <vt:lpstr> Summary – continued</vt:lpstr>
      <vt:lpstr> 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Jon Haveman</cp:lastModifiedBy>
  <cp:revision>283</cp:revision>
  <dcterms:created xsi:type="dcterms:W3CDTF">2017-05-03T22:30:38Z</dcterms:created>
  <dcterms:modified xsi:type="dcterms:W3CDTF">2022-01-14T03:59:00Z</dcterms:modified>
</cp:coreProperties>
</file>