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4"/>
  </p:notesMasterIdLst>
  <p:sldIdLst>
    <p:sldId id="1026" r:id="rId2"/>
    <p:sldId id="4001" r:id="rId3"/>
    <p:sldId id="4084" r:id="rId4"/>
    <p:sldId id="1027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382" r:id="rId18"/>
    <p:sldId id="1122" r:id="rId19"/>
    <p:sldId id="1108" r:id="rId20"/>
    <p:sldId id="4086" r:id="rId21"/>
    <p:sldId id="436" r:id="rId22"/>
    <p:sldId id="433" r:id="rId23"/>
    <p:sldId id="1120" r:id="rId24"/>
    <p:sldId id="1121" r:id="rId25"/>
    <p:sldId id="420" r:id="rId26"/>
    <p:sldId id="402" r:id="rId27"/>
    <p:sldId id="432" r:id="rId28"/>
    <p:sldId id="390" r:id="rId29"/>
    <p:sldId id="1110" r:id="rId30"/>
    <p:sldId id="1119" r:id="rId31"/>
    <p:sldId id="1116" r:id="rId32"/>
    <p:sldId id="1118" r:id="rId33"/>
    <p:sldId id="394" r:id="rId34"/>
    <p:sldId id="4089" r:id="rId35"/>
    <p:sldId id="4088" r:id="rId36"/>
    <p:sldId id="4090" r:id="rId37"/>
    <p:sldId id="422" r:id="rId38"/>
    <p:sldId id="4091" r:id="rId39"/>
    <p:sldId id="4092" r:id="rId40"/>
    <p:sldId id="384" r:id="rId41"/>
    <p:sldId id="427" r:id="rId42"/>
    <p:sldId id="1076" r:id="rId43"/>
    <p:sldId id="450" r:id="rId44"/>
    <p:sldId id="449" r:id="rId45"/>
    <p:sldId id="443" r:id="rId46"/>
    <p:sldId id="448" r:id="rId47"/>
    <p:sldId id="1093" r:id="rId48"/>
    <p:sldId id="1106" r:id="rId49"/>
    <p:sldId id="438" r:id="rId50"/>
    <p:sldId id="385" r:id="rId51"/>
    <p:sldId id="452" r:id="rId52"/>
    <p:sldId id="329" r:id="rId53"/>
    <p:sldId id="330" r:id="rId54"/>
    <p:sldId id="331" r:id="rId55"/>
    <p:sldId id="1089" r:id="rId56"/>
    <p:sldId id="262" r:id="rId57"/>
    <p:sldId id="266" r:id="rId58"/>
    <p:sldId id="1090" r:id="rId59"/>
    <p:sldId id="1114" r:id="rId60"/>
    <p:sldId id="368" r:id="rId61"/>
    <p:sldId id="532" r:id="rId62"/>
    <p:sldId id="119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3" autoAdjust="0"/>
    <p:restoredTop sz="91393"/>
  </p:normalViewPr>
  <p:slideViewPr>
    <p:cSldViewPr snapToGrid="0" snapToObjects="1">
      <p:cViewPr varScale="1">
        <p:scale>
          <a:sx n="86" d="100"/>
          <a:sy n="86" d="100"/>
        </p:scale>
        <p:origin x="248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35</c:v>
                </c:pt>
                <c:pt idx="11">
                  <c:v>40</c:v>
                </c:pt>
                <c:pt idx="12">
                  <c:v>45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D8-CD45-A317-59513D81E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364440"/>
        <c:axId val="-2144360808"/>
      </c:scatterChart>
      <c:valAx>
        <c:axId val="-2144364440"/>
        <c:scaling>
          <c:orientation val="minMax"/>
          <c:max val="2023"/>
          <c:min val="200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360808"/>
        <c:crosses val="autoZero"/>
        <c:crossBetween val="midCat"/>
      </c:valAx>
      <c:valAx>
        <c:axId val="-214436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100">
                    <a:solidFill>
                      <a:schemeClr val="tx1"/>
                    </a:solidFill>
                  </a:rPr>
                  <a:t>CAD per tonne of carbon</a:t>
                </a:r>
                <a:r>
                  <a:rPr lang="en-US" sz="2100" baseline="0">
                    <a:solidFill>
                      <a:schemeClr val="tx1"/>
                    </a:solidFill>
                  </a:rPr>
                  <a:t> dioxide equivalent</a:t>
                </a:r>
                <a:endParaRPr lang="en-US" sz="21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21113988676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364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8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9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2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8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2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7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3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graph from later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2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McKinsey graph is our marginal abatement cost curve; look at it in simpler form here</a:t>
            </a:r>
            <a:r>
              <a:rPr lang="en-US" baseline="0" dirty="0"/>
              <a:t>. Then introduce a price: if it’s a tax you just say, here’s our $50 tax; if it’s a cap and trade, you set the cap and if you set it at the right level, the permit price will equal $50; either way it’s a price to pollute. For each unit of GHG emissions</a:t>
            </a:r>
            <a:r>
              <a:rPr lang="en-US" baseline="0"/>
              <a:t>, if </a:t>
            </a:r>
            <a:r>
              <a:rPr lang="en-US" baseline="0" dirty="0"/>
              <a:t>it’s cheaper to abate, then firms will do that, otherwise they will buy a permit or pay the tax.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8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1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for slide: https://www2.gov.bc.ca/gov/content/environment/climate-change/planning-and-action/carbon-tax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7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http://www.env.gov.bc.ca/soe/indicators/sustainability/ghg-emissions.html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8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7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6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Hawaii, Manoa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6967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1527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D69ADE4B-B317-4D4E-B0A1-6FDF6216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8" y="966227"/>
            <a:ext cx="7252446" cy="5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42208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04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5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930666" cy="475905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(2/4):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(2/11): 	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i="1" dirty="0"/>
              <a:t>Week 3 (2/18): 	Economic Inequality (Stephanie </a:t>
            </a:r>
            <a:r>
              <a:rPr lang="en-US" i="1" dirty="0" err="1"/>
              <a:t>Seguino</a:t>
            </a:r>
            <a:r>
              <a:rPr lang="en-US" i="1" dirty="0"/>
              <a:t>, Univ of. Vermont) – cancelled)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(2/25): 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(3/4):	Climate Change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(3/11):	Health Economics (Jon </a:t>
            </a:r>
            <a:r>
              <a:rPr lang="en-US" dirty="0" err="1"/>
              <a:t>Haveman</a:t>
            </a:r>
            <a:r>
              <a:rPr lang="en-US"/>
              <a:t>, NEED)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Replacement: 4/1: Economic Inequality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6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</a:t>
            </a:r>
            <a:r>
              <a:rPr lang="en-GB" dirty="0"/>
              <a:t>at Sectors Will Drive Future US Emissions?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35404-F579-451B-9710-6D6B12CC6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242" y="838200"/>
            <a:ext cx="6679516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30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8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69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 Are Costs So Easy to Assess?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45237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7683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 or speak up!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</a:t>
            </a:r>
            <a:r>
              <a:rPr lang="en-US" dirty="0"/>
              <a:t>ting a Price on Carbon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C8D9F6-C199-0149-B7ED-BB4CF9A7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65" y="1313338"/>
            <a:ext cx="7372327" cy="500589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3F0A12-A6FC-BB45-B12C-56E9CAC305BE}"/>
              </a:ext>
            </a:extLst>
          </p:cNvPr>
          <p:cNvCxnSpPr/>
          <p:nvPr/>
        </p:nvCxnSpPr>
        <p:spPr>
          <a:xfrm flipV="1">
            <a:off x="3284911" y="2814426"/>
            <a:ext cx="6393893" cy="3697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7B7FBC-F4C5-5742-86B6-05164383B120}"/>
              </a:ext>
            </a:extLst>
          </p:cNvPr>
          <p:cNvSpPr txBox="1"/>
          <p:nvPr/>
        </p:nvSpPr>
        <p:spPr>
          <a:xfrm>
            <a:off x="838200" y="2547257"/>
            <a:ext cx="220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a Social Cost</a:t>
            </a:r>
          </a:p>
          <a:p>
            <a:r>
              <a:rPr lang="en-US" dirty="0"/>
              <a:t>Of Carbon of $50</a:t>
            </a:r>
          </a:p>
        </p:txBody>
      </p:sp>
    </p:spTree>
    <p:extLst>
      <p:ext uri="{BB962C8B-B14F-4D97-AF65-F5344CB8AC3E}">
        <p14:creationId xmlns:p14="http://schemas.microsoft.com/office/powerpoint/2010/main" val="10030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</a:t>
            </a:r>
            <a:r>
              <a:rPr lang="en-US" dirty="0"/>
              <a:t>ting a Price on Carbon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C8D9F6-C199-0149-B7ED-BB4CF9A7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65" y="1313338"/>
            <a:ext cx="7372327" cy="50058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CE5BE98-E7CD-DF45-828E-EB4D1095DFEC}"/>
              </a:ext>
            </a:extLst>
          </p:cNvPr>
          <p:cNvSpPr/>
          <p:nvPr/>
        </p:nvSpPr>
        <p:spPr>
          <a:xfrm>
            <a:off x="3667184" y="2021132"/>
            <a:ext cx="6656288" cy="4298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5D7EEE3-3191-4F4D-B5A4-4774DD8C3DAD}"/>
              </a:ext>
            </a:extLst>
          </p:cNvPr>
          <p:cNvSpPr/>
          <p:nvPr/>
        </p:nvSpPr>
        <p:spPr>
          <a:xfrm>
            <a:off x="3667182" y="2390026"/>
            <a:ext cx="5911348" cy="2971987"/>
          </a:xfrm>
          <a:custGeom>
            <a:avLst/>
            <a:gdLst>
              <a:gd name="connsiteX0" fmla="*/ 0 w 6125227"/>
              <a:gd name="connsiteY0" fmla="*/ 2931090 h 2931090"/>
              <a:gd name="connsiteX1" fmla="*/ 2304789 w 6125227"/>
              <a:gd name="connsiteY1" fmla="*/ 1903956 h 2931090"/>
              <a:gd name="connsiteX2" fmla="*/ 6125227 w 6125227"/>
              <a:gd name="connsiteY2" fmla="*/ 0 h 293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5227" h="2931090">
                <a:moveTo>
                  <a:pt x="0" y="2931090"/>
                </a:moveTo>
                <a:cubicBezTo>
                  <a:pt x="641959" y="2661780"/>
                  <a:pt x="1283918" y="2392471"/>
                  <a:pt x="2304789" y="1903956"/>
                </a:cubicBezTo>
                <a:cubicBezTo>
                  <a:pt x="3325660" y="1415441"/>
                  <a:pt x="4725443" y="707720"/>
                  <a:pt x="6125227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77FAA8-802F-1E46-BD25-DA52E53A95E3}"/>
              </a:ext>
            </a:extLst>
          </p:cNvPr>
          <p:cNvSpPr txBox="1"/>
          <p:nvPr/>
        </p:nvSpPr>
        <p:spPr>
          <a:xfrm>
            <a:off x="9824889" y="2420334"/>
            <a:ext cx="988627" cy="35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MAC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465C8-DF62-314F-BDE3-1E7CCADA9093}"/>
              </a:ext>
            </a:extLst>
          </p:cNvPr>
          <p:cNvSpPr txBox="1"/>
          <p:nvPr/>
        </p:nvSpPr>
        <p:spPr>
          <a:xfrm>
            <a:off x="1483617" y="2216817"/>
            <a:ext cx="1849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C4C88"/>
                </a:solidFill>
              </a:rPr>
              <a:t>TAX </a:t>
            </a:r>
          </a:p>
          <a:p>
            <a:r>
              <a:rPr lang="en-US" sz="2400" dirty="0">
                <a:solidFill>
                  <a:srgbClr val="0C4C88"/>
                </a:solidFill>
              </a:rPr>
              <a:t>= </a:t>
            </a:r>
          </a:p>
          <a:p>
            <a:r>
              <a:rPr lang="en-US" sz="2400" dirty="0">
                <a:solidFill>
                  <a:srgbClr val="0C4C88"/>
                </a:solidFill>
              </a:rPr>
              <a:t>Permit Price = </a:t>
            </a:r>
          </a:p>
          <a:p>
            <a:r>
              <a:rPr lang="en-US" sz="2400" dirty="0">
                <a:solidFill>
                  <a:srgbClr val="0C4C88"/>
                </a:solidFill>
              </a:rPr>
              <a:t>Carbon Price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3F0A12-A6FC-BB45-B12C-56E9CAC305BE}"/>
              </a:ext>
            </a:extLst>
          </p:cNvPr>
          <p:cNvCxnSpPr/>
          <p:nvPr/>
        </p:nvCxnSpPr>
        <p:spPr>
          <a:xfrm flipV="1">
            <a:off x="3284911" y="2814426"/>
            <a:ext cx="6393893" cy="3697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62B3762-8AF8-6644-8955-1C4D8E33686E}"/>
              </a:ext>
            </a:extLst>
          </p:cNvPr>
          <p:cNvSpPr txBox="1"/>
          <p:nvPr/>
        </p:nvSpPr>
        <p:spPr>
          <a:xfrm>
            <a:off x="8307964" y="5905708"/>
            <a:ext cx="988627" cy="442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C4C88"/>
                </a:solidFill>
              </a:rPr>
              <a:t>CAP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D95044A-9832-6848-B97D-7DA2314E2897}"/>
              </a:ext>
            </a:extLst>
          </p:cNvPr>
          <p:cNvCxnSpPr/>
          <p:nvPr/>
        </p:nvCxnSpPr>
        <p:spPr>
          <a:xfrm flipH="1">
            <a:off x="8782570" y="2627659"/>
            <a:ext cx="8853" cy="3309907"/>
          </a:xfrm>
          <a:prstGeom prst="line">
            <a:avLst/>
          </a:prstGeom>
          <a:ln w="38100">
            <a:solidFill>
              <a:srgbClr val="0C4C8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Left Brace 33">
            <a:extLst>
              <a:ext uri="{FF2B5EF4-FFF2-40B4-BE49-F238E27FC236}">
                <a16:creationId xmlns:a16="http://schemas.microsoft.com/office/drawing/2014/main" id="{E7D825D1-A0FF-9346-A1B0-B7D11552303C}"/>
              </a:ext>
            </a:extLst>
          </p:cNvPr>
          <p:cNvSpPr/>
          <p:nvPr/>
        </p:nvSpPr>
        <p:spPr>
          <a:xfrm rot="16200000">
            <a:off x="5710687" y="2297657"/>
            <a:ext cx="1017527" cy="51045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CBAFED-7403-EE4D-BC39-70E5F5572E18}"/>
              </a:ext>
            </a:extLst>
          </p:cNvPr>
          <p:cNvSpPr txBox="1"/>
          <p:nvPr/>
        </p:nvSpPr>
        <p:spPr>
          <a:xfrm>
            <a:off x="5659317" y="5449935"/>
            <a:ext cx="112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C4C88"/>
                </a:solidFill>
              </a:rPr>
              <a:t>Abate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67BDBD56-A9C1-6D4E-8E96-71A3074F7FFC}"/>
              </a:ext>
            </a:extLst>
          </p:cNvPr>
          <p:cNvSpPr/>
          <p:nvPr/>
        </p:nvSpPr>
        <p:spPr>
          <a:xfrm rot="16200000">
            <a:off x="9054112" y="4089325"/>
            <a:ext cx="1017527" cy="15211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530AB0-6A55-504F-91D1-049DE751884E}"/>
              </a:ext>
            </a:extLst>
          </p:cNvPr>
          <p:cNvSpPr txBox="1"/>
          <p:nvPr/>
        </p:nvSpPr>
        <p:spPr>
          <a:xfrm>
            <a:off x="8802277" y="5449935"/>
            <a:ext cx="152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C4C88"/>
                </a:solidFill>
              </a:rPr>
              <a:t>Buy permit </a:t>
            </a:r>
          </a:p>
          <a:p>
            <a:pPr algn="ctr"/>
            <a:r>
              <a:rPr lang="en-US" dirty="0">
                <a:solidFill>
                  <a:srgbClr val="0C4C88"/>
                </a:solidFill>
              </a:rPr>
              <a:t>or pay tax</a:t>
            </a:r>
          </a:p>
        </p:txBody>
      </p:sp>
    </p:spTree>
    <p:extLst>
      <p:ext uri="{BB962C8B-B14F-4D97-AF65-F5344CB8AC3E}">
        <p14:creationId xmlns:p14="http://schemas.microsoft.com/office/powerpoint/2010/main" val="19741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/>
      <p:bldP spid="30" grpId="0"/>
      <p:bldP spid="32" grpId="0"/>
      <p:bldP spid="34" grpId="0" animBg="1"/>
      <p:bldP spid="35" grpId="0"/>
      <p:bldP spid="36" grpId="0" animBg="1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bon Prices: the Good and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5380"/>
            <a:ext cx="6910754" cy="4937760"/>
          </a:xfrm>
        </p:spPr>
        <p:txBody>
          <a:bodyPr>
            <a:normAutofit/>
          </a:bodyPr>
          <a:lstStyle/>
          <a:p>
            <a:r>
              <a:rPr lang="en-US" dirty="0"/>
              <a:t>Good:</a:t>
            </a:r>
          </a:p>
          <a:p>
            <a:pPr lvl="1"/>
            <a:r>
              <a:rPr lang="en-US" dirty="0"/>
              <a:t>Provide price signal to lower emissions.</a:t>
            </a:r>
          </a:p>
          <a:p>
            <a:pPr lvl="1"/>
            <a:r>
              <a:rPr lang="en-US" dirty="0"/>
              <a:t>They yield low-cost reductions in emissions.</a:t>
            </a:r>
          </a:p>
          <a:p>
            <a:pPr lvl="1"/>
            <a:r>
              <a:rPr lang="en-US" dirty="0"/>
              <a:t>They spur innovation in clean technologies.</a:t>
            </a:r>
          </a:p>
          <a:p>
            <a:r>
              <a:rPr lang="en-US" dirty="0"/>
              <a:t>Bad:</a:t>
            </a:r>
          </a:p>
          <a:p>
            <a:pPr lvl="1"/>
            <a:r>
              <a:rPr lang="en-US" dirty="0"/>
              <a:t>Firms might leave to flee regulation.</a:t>
            </a:r>
          </a:p>
          <a:p>
            <a:pPr lvl="1"/>
            <a:r>
              <a:rPr lang="en-US" dirty="0"/>
              <a:t>Emissions must be monitored.</a:t>
            </a:r>
          </a:p>
          <a:p>
            <a:pPr lvl="1"/>
            <a:r>
              <a:rPr lang="en-US" dirty="0"/>
              <a:t>Potentially regressive (low-income families bear disproportionate burden)</a:t>
            </a:r>
          </a:p>
          <a:p>
            <a:pPr lvl="2"/>
            <a:r>
              <a:rPr lang="en-US" dirty="0"/>
              <a:t>Probably true of other regulations, too.</a:t>
            </a:r>
          </a:p>
          <a:p>
            <a:pPr lvl="2"/>
            <a:r>
              <a:rPr lang="en-US" dirty="0"/>
              <a:t>New research shows it may not be regressive at all, though!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E5945-8E95-4D19-91F6-F5AE6964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0" y="2066924"/>
            <a:ext cx="3441700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13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bon Tax and Cap &amp; Trade: the Differences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25475" y="1325563"/>
          <a:ext cx="10941050" cy="483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765">
                  <a:extLst>
                    <a:ext uri="{9D8B030D-6E8A-4147-A177-3AD203B41FA5}">
                      <a16:colId xmlns:a16="http://schemas.microsoft.com/office/drawing/2014/main" val="539992745"/>
                    </a:ext>
                  </a:extLst>
                </a:gridCol>
                <a:gridCol w="4109314">
                  <a:extLst>
                    <a:ext uri="{9D8B030D-6E8A-4147-A177-3AD203B41FA5}">
                      <a16:colId xmlns:a16="http://schemas.microsoft.com/office/drawing/2014/main" val="3350363504"/>
                    </a:ext>
                  </a:extLst>
                </a:gridCol>
                <a:gridCol w="3920971">
                  <a:extLst>
                    <a:ext uri="{9D8B030D-6E8A-4147-A177-3AD203B41FA5}">
                      <a16:colId xmlns:a16="http://schemas.microsoft.com/office/drawing/2014/main" val="1552000764"/>
                    </a:ext>
                  </a:extLst>
                </a:gridCol>
              </a:tblGrid>
              <a:tr h="514085">
                <a:tc>
                  <a:txBody>
                    <a:bodyPr/>
                    <a:lstStyle/>
                    <a:p>
                      <a:pPr indent="-182880"/>
                      <a:endParaRPr lang="en-US" sz="2200" dirty="0"/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/>
                        <a:t>Carbon Tax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/>
                        <a:t>Cap &amp; Trade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06110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Carbon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Price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Certain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Uncertain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94287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Emissions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Uncertain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Certain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14105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Ease of Implementation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May be easier to implement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62518"/>
                  </a:ext>
                </a:extLst>
              </a:tr>
              <a:tr h="2129780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Additional concerns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45720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1) Always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generates revenue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2) May require legislation to change tax level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3) Predictability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1) Susceptible to lobbying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  <a:p>
                      <a:pPr indent="-45720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2) Only generates revenue if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government sells permits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3) Regulator can change cap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4) Less certainty over future costs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5) Some other regulations become ineffective w/ a cap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50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697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OLLI – Hawaii, Manoa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March 4, 2022</a:t>
            </a:r>
          </a:p>
        </p:txBody>
      </p:sp>
    </p:spTree>
    <p:extLst>
      <p:ext uri="{BB962C8B-B14F-4D97-AF65-F5344CB8AC3E}">
        <p14:creationId xmlns:p14="http://schemas.microsoft.com/office/powerpoint/2010/main" val="16926780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ABF55E-5EDF-4DA0-A7EB-90593EC8528D}"/>
              </a:ext>
            </a:extLst>
          </p:cNvPr>
          <p:cNvGrpSpPr>
            <a:grpSpLocks/>
          </p:cNvGrpSpPr>
          <p:nvPr/>
        </p:nvGrpSpPr>
        <p:grpSpPr>
          <a:xfrm>
            <a:off x="1224212" y="1594540"/>
            <a:ext cx="9743576" cy="4629797"/>
            <a:chOff x="1929063" y="1594540"/>
            <a:chExt cx="9743576" cy="46297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5816DE-EC43-4A41-979F-227B6CDD980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29063" y="1594540"/>
              <a:ext cx="5787246" cy="4629797"/>
              <a:chOff x="0" y="355600"/>
              <a:chExt cx="8128000" cy="65024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CC88836-E774-A341-9C02-4C760437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55600"/>
                <a:ext cx="8128000" cy="6502400"/>
              </a:xfrm>
              <a:prstGeom prst="rect">
                <a:avLst/>
              </a:prstGeom>
            </p:spPr>
          </p:pic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728FDD3F-5413-1A48-AD97-A5934FD8FCCE}"/>
                  </a:ext>
                </a:extLst>
              </p:cNvPr>
              <p:cNvSpPr/>
              <p:nvPr/>
            </p:nvSpPr>
            <p:spPr>
              <a:xfrm>
                <a:off x="0" y="3929063"/>
                <a:ext cx="2843213" cy="292893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354237-F8DF-4E6B-B572-37ECE623E55E}"/>
                </a:ext>
              </a:extLst>
            </p:cNvPr>
            <p:cNvSpPr txBox="1">
              <a:spLocks/>
            </p:cNvSpPr>
            <p:nvPr/>
          </p:nvSpPr>
          <p:spPr>
            <a:xfrm>
              <a:off x="8129339" y="2052956"/>
              <a:ext cx="3543300" cy="3712964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 lIns="182880" bIns="274320" rtlCol="0">
              <a:spAutoFit/>
            </a:bodyPr>
            <a:lstStyle/>
            <a:p>
              <a:r>
                <a:rPr lang="en-US" sz="11500" dirty="0">
                  <a:solidFill>
                    <a:schemeClr val="bg1"/>
                  </a:solidFill>
                </a:rPr>
                <a:t>0.1%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of global greenhouse gas emissions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4DA7A3-C366-4086-9D38-09C9B288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Bri</a:t>
            </a:r>
            <a:r>
              <a:rPr lang="en-GB" dirty="0"/>
              <a:t>tish Columbia’s Carbon Tax Since 2008</a:t>
            </a:r>
          </a:p>
        </p:txBody>
      </p:sp>
    </p:spTree>
    <p:extLst>
      <p:ext uri="{BB962C8B-B14F-4D97-AF65-F5344CB8AC3E}">
        <p14:creationId xmlns:p14="http://schemas.microsoft.com/office/powerpoint/2010/main" val="3699009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66D7CD-80EF-994F-8406-4057867712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93776"/>
            <a:ext cx="12192000" cy="7351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9F24A-3CCB-4C40-BACD-754EC8FB698C}"/>
              </a:ext>
            </a:extLst>
          </p:cNvPr>
          <p:cNvSpPr txBox="1">
            <a:spLocks/>
          </p:cNvSpPr>
          <p:nvPr/>
        </p:nvSpPr>
        <p:spPr>
          <a:xfrm>
            <a:off x="1719446" y="997565"/>
            <a:ext cx="8753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C4C88"/>
                </a:solidFill>
              </a:rPr>
              <a:t>Tax the pollution we do not want, and return the money for what we do want — money in people’s pockets, jobs and investment.</a:t>
            </a:r>
          </a:p>
          <a:p>
            <a:r>
              <a:rPr lang="en-US" sz="4000" dirty="0">
                <a:solidFill>
                  <a:srgbClr val="0C4C88"/>
                </a:solidFill>
              </a:rPr>
              <a:t>- B.C. Government - Carbon Tax Brochure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B89FA8-D424-4C93-801E-1C874E88EAA8}"/>
              </a:ext>
            </a:extLst>
          </p:cNvPr>
          <p:cNvSpPr/>
          <p:nvPr/>
        </p:nvSpPr>
        <p:spPr>
          <a:xfrm>
            <a:off x="1055779" y="770018"/>
            <a:ext cx="82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0C4C88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9F739-7C76-4802-9B52-CA56B1F070A6}"/>
              </a:ext>
            </a:extLst>
          </p:cNvPr>
          <p:cNvSpPr/>
          <p:nvPr/>
        </p:nvSpPr>
        <p:spPr>
          <a:xfrm rot="10800000">
            <a:off x="7579279" y="3728052"/>
            <a:ext cx="82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0C4C88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39702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F38DE7-7943-144A-B270-3A4652ADFF69}"/>
              </a:ext>
            </a:extLst>
          </p:cNvPr>
          <p:cNvGraphicFramePr>
            <a:graphicFrameLocks/>
          </p:cNvGraphicFramePr>
          <p:nvPr/>
        </p:nvGraphicFramePr>
        <p:xfrm>
          <a:off x="2186238" y="1394206"/>
          <a:ext cx="7819524" cy="471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3ED699-7883-434D-92AC-6DAD2EA2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Bri</a:t>
            </a:r>
            <a:r>
              <a:rPr lang="en-US" dirty="0"/>
              <a:t>tish Columbia's Tax on Carbon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2847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378D2-8D6E-4CE8-9634-0C4B1199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30" y="1428636"/>
            <a:ext cx="10957540" cy="4549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E7F26-4329-468D-8530-11594BA9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Rel</a:t>
            </a:r>
            <a:r>
              <a:rPr lang="en-GB" dirty="0"/>
              <a:t>ative Greenhouse Gas Emissions, GDP &amp; Population Size: British Columbia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E222BD-6CBD-6547-AD14-AD276073001E}"/>
              </a:ext>
            </a:extLst>
          </p:cNvPr>
          <p:cNvCxnSpPr/>
          <p:nvPr/>
        </p:nvCxnSpPr>
        <p:spPr>
          <a:xfrm flipV="1">
            <a:off x="7610511" y="2042583"/>
            <a:ext cx="0" cy="3725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66E39D4-890A-BA46-9146-2D11BBA03D43}"/>
              </a:ext>
            </a:extLst>
          </p:cNvPr>
          <p:cNvSpPr txBox="1"/>
          <p:nvPr/>
        </p:nvSpPr>
        <p:spPr>
          <a:xfrm>
            <a:off x="6828790" y="1659682"/>
            <a:ext cx="145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Carbon Tax -&gt;</a:t>
            </a:r>
          </a:p>
        </p:txBody>
      </p:sp>
    </p:spTree>
    <p:extLst>
      <p:ext uri="{BB962C8B-B14F-4D97-AF65-F5344CB8AC3E}">
        <p14:creationId xmlns:p14="http://schemas.microsoft.com/office/powerpoint/2010/main" val="4046182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997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lthcare Economics: Jon </a:t>
            </a:r>
            <a:r>
              <a:rPr lang="en-US" dirty="0" err="1"/>
              <a:t>Haveman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444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0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12628</TotalTime>
  <Words>2899</Words>
  <Application>Microsoft Macintosh PowerPoint</Application>
  <PresentationFormat>Widescreen</PresentationFormat>
  <Paragraphs>417</Paragraphs>
  <Slides>62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Arial Rounded MT Bold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Emissions Trajectories into the Future</vt:lpstr>
      <vt:lpstr> W hat Do Greenhouse Gas Emissions  Do to the Planet?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Total U.S. Greenhouse Gas Emissions  by Economic Sector in 2020</vt:lpstr>
      <vt:lpstr>What Sectors Will Drive Future US Emissions?</vt:lpstr>
      <vt:lpstr>US Electricity Sources</vt:lpstr>
      <vt:lpstr>Which Emissions Should We Cut?</vt:lpstr>
      <vt:lpstr>Example Abatement Cost Curve          (Don’t trust these numbers, this is just to show the idea)</vt:lpstr>
      <vt:lpstr>But Are Costs So Easy to Assess?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Putting a Price on Carbon</vt:lpstr>
      <vt:lpstr>Putting a Price on Carbon</vt:lpstr>
      <vt:lpstr>Carbon Prices: the Good and Bad</vt:lpstr>
      <vt:lpstr>Carbon Tax and Cap &amp; Trade: the Differences</vt:lpstr>
      <vt:lpstr>Examples of Other Policies that Reduce Emissions</vt:lpstr>
      <vt:lpstr>Climate Change Policy in Action</vt:lpstr>
      <vt:lpstr>Incentive-Based Climate Policies Right Now</vt:lpstr>
      <vt:lpstr>British Columbia’s Carbon Tax Since 2008</vt:lpstr>
      <vt:lpstr>PowerPoint Presentation</vt:lpstr>
      <vt:lpstr>British Columbia's Tax on Carbon</vt:lpstr>
      <vt:lpstr>Relative Greenhouse Gas Emissions, GDP &amp; Population Size: British Columbia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Healthcare Economics: Jon Haveman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289</cp:revision>
  <cp:lastPrinted>2022-01-18T19:59:29Z</cp:lastPrinted>
  <dcterms:created xsi:type="dcterms:W3CDTF">2017-05-03T22:30:38Z</dcterms:created>
  <dcterms:modified xsi:type="dcterms:W3CDTF">2022-03-07T16:21:30Z</dcterms:modified>
</cp:coreProperties>
</file>