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1026" r:id="rId2"/>
    <p:sldId id="4001" r:id="rId3"/>
    <p:sldId id="436" r:id="rId4"/>
    <p:sldId id="1027" r:id="rId5"/>
    <p:sldId id="434" r:id="rId6"/>
    <p:sldId id="327" r:id="rId7"/>
    <p:sldId id="415" r:id="rId8"/>
    <p:sldId id="383" r:id="rId9"/>
    <p:sldId id="430" r:id="rId10"/>
    <p:sldId id="1113" r:id="rId11"/>
    <p:sldId id="400" r:id="rId12"/>
    <p:sldId id="1072" r:id="rId13"/>
    <p:sldId id="389" r:id="rId14"/>
    <p:sldId id="4087" r:id="rId15"/>
    <p:sldId id="1107" r:id="rId16"/>
    <p:sldId id="413" r:id="rId17"/>
    <p:sldId id="382" r:id="rId18"/>
    <p:sldId id="1122" r:id="rId19"/>
    <p:sldId id="1108" r:id="rId20"/>
    <p:sldId id="4086" r:id="rId21"/>
    <p:sldId id="4088" r:id="rId22"/>
    <p:sldId id="433" r:id="rId23"/>
    <p:sldId id="1120" r:id="rId24"/>
    <p:sldId id="1121" r:id="rId25"/>
    <p:sldId id="420" r:id="rId26"/>
    <p:sldId id="402" r:id="rId27"/>
    <p:sldId id="432" r:id="rId28"/>
    <p:sldId id="390" r:id="rId29"/>
    <p:sldId id="1110" r:id="rId30"/>
    <p:sldId id="1119" r:id="rId31"/>
    <p:sldId id="1116" r:id="rId32"/>
    <p:sldId id="1118" r:id="rId33"/>
    <p:sldId id="394" r:id="rId34"/>
    <p:sldId id="4090" r:id="rId35"/>
    <p:sldId id="4091" r:id="rId36"/>
    <p:sldId id="422" r:id="rId37"/>
    <p:sldId id="4092" r:id="rId38"/>
    <p:sldId id="4093" r:id="rId39"/>
    <p:sldId id="384" r:id="rId40"/>
    <p:sldId id="427" r:id="rId41"/>
    <p:sldId id="1076" r:id="rId42"/>
    <p:sldId id="450" r:id="rId43"/>
    <p:sldId id="449" r:id="rId44"/>
    <p:sldId id="438" r:id="rId45"/>
    <p:sldId id="385" r:id="rId46"/>
    <p:sldId id="452" r:id="rId47"/>
    <p:sldId id="262" r:id="rId48"/>
    <p:sldId id="266" r:id="rId49"/>
    <p:sldId id="1090" r:id="rId50"/>
    <p:sldId id="1114" r:id="rId51"/>
    <p:sldId id="368" r:id="rId52"/>
    <p:sldId id="4070" r:id="rId53"/>
    <p:sldId id="119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94694"/>
  </p:normalViewPr>
  <p:slideViewPr>
    <p:cSldViewPr snapToGrid="0">
      <p:cViewPr varScale="1">
        <p:scale>
          <a:sx n="99" d="100"/>
          <a:sy n="99" d="100"/>
        </p:scale>
        <p:origin x="184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88"/>
    </p:cViewPr>
  </p:sorterViewPr>
  <p:notesViewPr>
    <p:cSldViewPr snapToGrid="0">
      <p:cViewPr varScale="1">
        <p:scale>
          <a:sx n="48" d="100"/>
          <a:sy n="48" d="100"/>
        </p:scale>
        <p:origin x="237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EEC2D-915B-4682-A2AC-44D4EBD26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04C3-A156-41CD-8D51-C9B555A9E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1D80E-1FE6-4BDA-B388-315281BBBD7A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0F8D7-A9CD-4684-ADEA-4CA93CD9F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1583-6A74-4E73-9A92-07D7CE1A7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892B-5385-4FD2-96AF-2B3C2B40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205-1ECB-4F65-B24D-BD27FFA23B94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6467-982F-43FA-9555-C83E47AD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5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9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2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74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7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9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7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2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3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7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3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6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9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0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Bradley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March-April,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1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0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122789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272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76967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31527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1026" name="Picture 2" descr="https://gml.noaa.gov/webdata/ccgg/trends/co2_data_mlo.png">
            <a:extLst>
              <a:ext uri="{FF2B5EF4-FFF2-40B4-BE49-F238E27FC236}">
                <a16:creationId xmlns:a16="http://schemas.microsoft.com/office/drawing/2014/main" id="{D69ADE4B-B317-4D4E-B0A1-6FDF6216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78" y="966227"/>
            <a:ext cx="7252446" cy="54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 </a:t>
            </a:r>
            <a:r>
              <a:rPr lang="en-US" dirty="0"/>
              <a:t>hat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5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422088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21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10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81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1809504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604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35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88741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570730"/>
            <a:ext cx="10871200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(3/7): 	US Economic Update &amp; Prospects for Inflation</a:t>
            </a:r>
          </a:p>
          <a:p>
            <a:pPr lvl="1"/>
            <a:r>
              <a:rPr lang="en-US" b="1" dirty="0"/>
              <a:t>Week 2 (3/14): 	Climate Change Economics (Sarah Jacobson, Williams College)</a:t>
            </a:r>
          </a:p>
          <a:p>
            <a:pPr lvl="1"/>
            <a:r>
              <a:rPr lang="en-US" dirty="0"/>
              <a:t>Week 3 (3/21): 	Federal Debt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4 (3/28): 	Trade and Globalization (Alan Deardorff, University of Michigan</a:t>
            </a:r>
          </a:p>
          <a:p>
            <a:pPr lvl="1"/>
            <a:r>
              <a:rPr lang="en-US" dirty="0"/>
              <a:t>Week 5 (4/4):	The Black-White Wealth Gap (Jon </a:t>
            </a:r>
            <a:r>
              <a:rPr lang="en-US" dirty="0" err="1"/>
              <a:t>Haveman</a:t>
            </a:r>
            <a:r>
              <a:rPr lang="en-US" dirty="0"/>
              <a:t>, NEED) </a:t>
            </a:r>
          </a:p>
          <a:p>
            <a:pPr lvl="1"/>
            <a:r>
              <a:rPr lang="en-US" dirty="0"/>
              <a:t>Week 6 (4/11):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2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2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U.S.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8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469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</a:t>
            </a:r>
            <a:r>
              <a:rPr lang="en-US" dirty="0"/>
              <a:t>t Are Costs So Easy to Assess?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45237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76837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 or speak up!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526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73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99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5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Bradley University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tx1"/>
                </a:solidFill>
              </a:rPr>
              <a:t>March 14, </a:t>
            </a:r>
            <a:r>
              <a:rPr lang="en-US" sz="1800" dirty="0">
                <a:solidFill>
                  <a:schemeClr val="tx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964245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5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Debt: Geoffrey </a:t>
            </a:r>
            <a:r>
              <a:rPr lang="en-US" dirty="0" err="1"/>
              <a:t>Woglom</a:t>
            </a:r>
            <a:endParaRPr lang="en-US" dirty="0"/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931098"/>
            <a:ext cx="7065503" cy="52991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541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19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82"/>
            <a:ext cx="10515600" cy="4659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9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2356</Words>
  <Application>Microsoft Macintosh PowerPoint</Application>
  <PresentationFormat>Widescreen</PresentationFormat>
  <Paragraphs>339</Paragraphs>
  <Slides>53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Emissions Trajectories into the Future</vt:lpstr>
      <vt:lpstr> W hat Do Greenhouse Gas Emissions  Do to the Planet?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Total U.S.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But Are Costs So Easy to Assess?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The Federal Debt: Geoffrey Woglom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haveman</cp:lastModifiedBy>
  <cp:revision>66</cp:revision>
  <dcterms:created xsi:type="dcterms:W3CDTF">2022-02-04T21:29:43Z</dcterms:created>
  <dcterms:modified xsi:type="dcterms:W3CDTF">2022-03-14T21:29:32Z</dcterms:modified>
</cp:coreProperties>
</file>