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2"/>
  </p:notesMasterIdLst>
  <p:sldIdLst>
    <p:sldId id="434" r:id="rId2"/>
    <p:sldId id="328" r:id="rId3"/>
    <p:sldId id="1664" r:id="rId4"/>
    <p:sldId id="327" r:id="rId5"/>
    <p:sldId id="430" r:id="rId6"/>
    <p:sldId id="1108" r:id="rId7"/>
    <p:sldId id="433" r:id="rId8"/>
    <p:sldId id="383" r:id="rId9"/>
    <p:sldId id="1110" r:id="rId10"/>
    <p:sldId id="297" r:id="rId11"/>
    <p:sldId id="421" r:id="rId12"/>
    <p:sldId id="384" r:id="rId13"/>
    <p:sldId id="427" r:id="rId14"/>
    <p:sldId id="449" r:id="rId15"/>
    <p:sldId id="450" r:id="rId16"/>
    <p:sldId id="1093" r:id="rId17"/>
    <p:sldId id="455" r:id="rId18"/>
    <p:sldId id="442" r:id="rId19"/>
    <p:sldId id="1106" r:id="rId20"/>
    <p:sldId id="1088" r:id="rId21"/>
    <p:sldId id="1076" r:id="rId22"/>
    <p:sldId id="1077" r:id="rId23"/>
    <p:sldId id="438" r:id="rId24"/>
    <p:sldId id="426" r:id="rId25"/>
    <p:sldId id="423" r:id="rId26"/>
    <p:sldId id="1593" r:id="rId27"/>
    <p:sldId id="308" r:id="rId28"/>
    <p:sldId id="368" r:id="rId29"/>
    <p:sldId id="425" r:id="rId30"/>
    <p:sldId id="41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 id="2" name="Jon Havema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2B414D"/>
    <a:srgbClr val="30942D"/>
    <a:srgbClr val="FFFFFF"/>
    <a:srgbClr val="000000"/>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94"/>
  </p:normalViewPr>
  <p:slideViewPr>
    <p:cSldViewPr snapToGrid="0" snapToObjects="1">
      <p:cViewPr varScale="1">
        <p:scale>
          <a:sx n="109" d="100"/>
          <a:sy n="109" d="100"/>
        </p:scale>
        <p:origin x="216" y="44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7/26/21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770F9-99EF-7E4F-A4BC-F83FC0BA0E36}" type="slidenum">
              <a:rPr lang="en-US" smtClean="0"/>
              <a:t>1</a:t>
            </a:fld>
            <a:endParaRPr lang="en-US"/>
          </a:p>
        </p:txBody>
      </p:sp>
    </p:spTree>
    <p:extLst>
      <p:ext uri="{BB962C8B-B14F-4D97-AF65-F5344CB8AC3E}">
        <p14:creationId xmlns:p14="http://schemas.microsoft.com/office/powerpoint/2010/main" val="1429826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73770F9-99EF-7E4F-A4BC-F83FC0BA0E36}" type="slidenum">
              <a:rPr lang="en-US" smtClean="0"/>
              <a:t>29</a:t>
            </a:fld>
            <a:endParaRPr lang="en-US"/>
          </a:p>
        </p:txBody>
      </p:sp>
    </p:spTree>
    <p:extLst>
      <p:ext uri="{BB962C8B-B14F-4D97-AF65-F5344CB8AC3E}">
        <p14:creationId xmlns:p14="http://schemas.microsoft.com/office/powerpoint/2010/main" val="150043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18.07 </a:t>
            </a:r>
            <a:r>
              <a:rPr lang="en-US" dirty="0" err="1"/>
              <a:t>lbs</a:t>
            </a:r>
            <a:r>
              <a:rPr lang="en-US" dirty="0"/>
              <a:t>/mile</a:t>
            </a:r>
          </a:p>
          <a:p>
            <a:r>
              <a:rPr lang="en-US" dirty="0"/>
              <a:t>2204.62 </a:t>
            </a:r>
            <a:r>
              <a:rPr lang="en-US" dirty="0" err="1"/>
              <a:t>lbs</a:t>
            </a:r>
            <a:r>
              <a:rPr lang="en-US" dirty="0"/>
              <a:t>/metric ton</a:t>
            </a:r>
          </a:p>
          <a:p>
            <a:r>
              <a:rPr lang="en-US" dirty="0"/>
              <a:t>1.8 cents/mile</a:t>
            </a:r>
          </a:p>
        </p:txBody>
      </p:sp>
      <p:sp>
        <p:nvSpPr>
          <p:cNvPr id="4" name="Slide Number Placeholder 3"/>
          <p:cNvSpPr>
            <a:spLocks noGrp="1"/>
          </p:cNvSpPr>
          <p:nvPr>
            <p:ph type="sldNum" sz="quarter" idx="5"/>
          </p:nvPr>
        </p:nvSpPr>
        <p:spPr/>
        <p:txBody>
          <a:bodyPr/>
          <a:lstStyle/>
          <a:p>
            <a:fld id="{39F294D8-753E-E842-8CF8-893A8D4FD7E5}" type="slidenum">
              <a:rPr lang="en-US" smtClean="0"/>
              <a:t>7</a:t>
            </a:fld>
            <a:endParaRPr lang="en-US"/>
          </a:p>
        </p:txBody>
      </p:sp>
    </p:spTree>
    <p:extLst>
      <p:ext uri="{BB962C8B-B14F-4D97-AF65-F5344CB8AC3E}">
        <p14:creationId xmlns:p14="http://schemas.microsoft.com/office/powerpoint/2010/main" val="332240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181A54-C80F-8B44-A488-7D29237C1AC2}" type="slidenum">
              <a:rPr lang="en-US" smtClean="0"/>
              <a:t>10</a:t>
            </a:fld>
            <a:endParaRPr lang="en-US"/>
          </a:p>
        </p:txBody>
      </p:sp>
    </p:spTree>
    <p:extLst>
      <p:ext uri="{BB962C8B-B14F-4D97-AF65-F5344CB8AC3E}">
        <p14:creationId xmlns:p14="http://schemas.microsoft.com/office/powerpoint/2010/main" val="217073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181A54-C80F-8B44-A488-7D29237C1AC2}" type="slidenum">
              <a:rPr lang="en-US" smtClean="0"/>
              <a:t>11</a:t>
            </a:fld>
            <a:endParaRPr lang="en-US"/>
          </a:p>
        </p:txBody>
      </p:sp>
    </p:spTree>
    <p:extLst>
      <p:ext uri="{BB962C8B-B14F-4D97-AF65-F5344CB8AC3E}">
        <p14:creationId xmlns:p14="http://schemas.microsoft.com/office/powerpoint/2010/main" val="3467523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favored policies.  Address a problem head on and let the market deal with it.</a:t>
            </a:r>
          </a:p>
        </p:txBody>
      </p:sp>
      <p:sp>
        <p:nvSpPr>
          <p:cNvPr id="4" name="Slide Number Placeholder 3"/>
          <p:cNvSpPr>
            <a:spLocks noGrp="1"/>
          </p:cNvSpPr>
          <p:nvPr>
            <p:ph type="sldNum" sz="quarter" idx="5"/>
          </p:nvPr>
        </p:nvSpPr>
        <p:spPr/>
        <p:txBody>
          <a:bodyPr/>
          <a:lstStyle/>
          <a:p>
            <a:fld id="{39F294D8-753E-E842-8CF8-893A8D4FD7E5}" type="slidenum">
              <a:rPr lang="en-US" smtClean="0"/>
              <a:t>13</a:t>
            </a:fld>
            <a:endParaRPr lang="en-US"/>
          </a:p>
        </p:txBody>
      </p:sp>
    </p:spTree>
    <p:extLst>
      <p:ext uri="{BB962C8B-B14F-4D97-AF65-F5344CB8AC3E}">
        <p14:creationId xmlns:p14="http://schemas.microsoft.com/office/powerpoint/2010/main" val="1471409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181A54-C80F-8B44-A488-7D29237C1AC2}" type="slidenum">
              <a:rPr lang="en-US" smtClean="0"/>
              <a:t>23</a:t>
            </a:fld>
            <a:endParaRPr lang="en-US"/>
          </a:p>
        </p:txBody>
      </p:sp>
    </p:spTree>
    <p:extLst>
      <p:ext uri="{BB962C8B-B14F-4D97-AF65-F5344CB8AC3E}">
        <p14:creationId xmlns:p14="http://schemas.microsoft.com/office/powerpoint/2010/main" val="161496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for these </a:t>
            </a:r>
          </a:p>
          <a:p>
            <a:endParaRPr lang="en-US" dirty="0"/>
          </a:p>
          <a:p>
            <a:pPr fontAlgn="base"/>
            <a:r>
              <a:rPr lang="en-US" sz="1200" b="0" i="0" kern="1200" dirty="0">
                <a:solidFill>
                  <a:schemeClr val="tx1"/>
                </a:solidFill>
                <a:effectLst/>
                <a:latin typeface="+mn-lt"/>
                <a:ea typeface="+mn-ea"/>
                <a:cs typeface="+mn-cs"/>
              </a:rPr>
              <a:t>Some examples of low-carbon infrastructure are:</a:t>
            </a:r>
          </a:p>
          <a:p>
            <a:pPr fontAlgn="base"/>
            <a:r>
              <a:rPr lang="en-US" sz="1200" b="1" i="0" kern="1200" dirty="0">
                <a:solidFill>
                  <a:schemeClr val="tx1"/>
                </a:solidFill>
                <a:effectLst/>
                <a:latin typeface="+mn-lt"/>
                <a:ea typeface="+mn-ea"/>
                <a:cs typeface="+mn-cs"/>
              </a:rPr>
              <a:t>Railway infrastructure</a:t>
            </a:r>
            <a:r>
              <a:rPr lang="en-US" sz="1200" b="0" i="0" kern="1200" dirty="0">
                <a:solidFill>
                  <a:schemeClr val="tx1"/>
                </a:solidFill>
                <a:effectLst/>
                <a:latin typeface="+mn-lt"/>
                <a:ea typeface="+mn-ea"/>
                <a:cs typeface="+mn-cs"/>
              </a:rPr>
              <a:t>, which can reduce the number of carbon-emitting trucks</a:t>
            </a:r>
          </a:p>
          <a:p>
            <a:pPr fontAlgn="base"/>
            <a:r>
              <a:rPr lang="en-US" sz="1200" b="1" i="0" kern="1200" dirty="0">
                <a:solidFill>
                  <a:schemeClr val="tx1"/>
                </a:solidFill>
                <a:effectLst/>
                <a:latin typeface="+mn-lt"/>
                <a:ea typeface="+mn-ea"/>
                <a:cs typeface="+mn-cs"/>
              </a:rPr>
              <a:t>Urban transport projects</a:t>
            </a:r>
            <a:r>
              <a:rPr lang="en-US" sz="1200" b="0" i="0" kern="1200" dirty="0">
                <a:solidFill>
                  <a:schemeClr val="tx1"/>
                </a:solidFill>
                <a:effectLst/>
                <a:latin typeface="+mn-lt"/>
                <a:ea typeface="+mn-ea"/>
                <a:cs typeface="+mn-cs"/>
              </a:rPr>
              <a:t>, such as Metros and Light Rail projects which reduce car usage- one of the more notable sources of carbon emissions</a:t>
            </a:r>
          </a:p>
          <a:p>
            <a:pPr fontAlgn="base"/>
            <a:r>
              <a:rPr lang="en-US" sz="1200" b="1" i="0" kern="1200" dirty="0">
                <a:solidFill>
                  <a:schemeClr val="tx1"/>
                </a:solidFill>
                <a:effectLst/>
                <a:latin typeface="+mn-lt"/>
                <a:ea typeface="+mn-ea"/>
                <a:cs typeface="+mn-cs"/>
              </a:rPr>
              <a:t>Renewable energy projects (solar, wind, and hydropower)</a:t>
            </a:r>
            <a:r>
              <a:rPr lang="en-US" sz="1200" b="0" i="0" kern="1200" dirty="0">
                <a:solidFill>
                  <a:schemeClr val="tx1"/>
                </a:solidFill>
                <a:effectLst/>
                <a:latin typeface="+mn-lt"/>
                <a:ea typeface="+mn-ea"/>
                <a:cs typeface="+mn-cs"/>
              </a:rPr>
              <a:t>, which have much lower carbon emissions compared to fossil fuels</a:t>
            </a:r>
          </a:p>
          <a:p>
            <a:endParaRPr lang="en-US" dirty="0"/>
          </a:p>
        </p:txBody>
      </p:sp>
      <p:sp>
        <p:nvSpPr>
          <p:cNvPr id="4" name="Slide Number Placeholder 3"/>
          <p:cNvSpPr>
            <a:spLocks noGrp="1"/>
          </p:cNvSpPr>
          <p:nvPr>
            <p:ph type="sldNum" sz="quarter" idx="10"/>
          </p:nvPr>
        </p:nvSpPr>
        <p:spPr/>
        <p:txBody>
          <a:bodyPr/>
          <a:lstStyle/>
          <a:p>
            <a:fld id="{63181A54-C80F-8B44-A488-7D29237C1AC2}" type="slidenum">
              <a:rPr lang="en-US" smtClean="0"/>
              <a:t>25</a:t>
            </a:fld>
            <a:endParaRPr lang="en-US"/>
          </a:p>
        </p:txBody>
      </p:sp>
    </p:spTree>
    <p:extLst>
      <p:ext uri="{BB962C8B-B14F-4D97-AF65-F5344CB8AC3E}">
        <p14:creationId xmlns:p14="http://schemas.microsoft.com/office/powerpoint/2010/main" val="1180005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181A54-C80F-8B44-A488-7D29237C1AC2}" type="slidenum">
              <a:rPr lang="en-US" smtClean="0"/>
              <a:t>27</a:t>
            </a:fld>
            <a:endParaRPr lang="en-US"/>
          </a:p>
        </p:txBody>
      </p:sp>
    </p:spTree>
    <p:extLst>
      <p:ext uri="{BB962C8B-B14F-4D97-AF65-F5344CB8AC3E}">
        <p14:creationId xmlns:p14="http://schemas.microsoft.com/office/powerpoint/2010/main" val="2283237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73770F9-99EF-7E4F-A4BC-F83FC0BA0E36}" type="slidenum">
              <a:rPr lang="en-US" smtClean="0"/>
              <a:t>28</a:t>
            </a:fld>
            <a:endParaRPr lang="en-US"/>
          </a:p>
        </p:txBody>
      </p:sp>
    </p:spTree>
    <p:extLst>
      <p:ext uri="{BB962C8B-B14F-4D97-AF65-F5344CB8AC3E}">
        <p14:creationId xmlns:p14="http://schemas.microsoft.com/office/powerpoint/2010/main" val="115637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ts val="52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5" Type="http://schemas.openxmlformats.org/officeDocument/2006/relationships/image" Target="../media/image15.tiff"/><Relationship Id="rId4" Type="http://schemas.openxmlformats.org/officeDocument/2006/relationships/image" Target="../media/image14.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02E6E6B-9C4B-43FE-A679-3A6CF33BC5AB}"/>
              </a:ext>
            </a:extLst>
          </p:cNvPr>
          <p:cNvSpPr>
            <a:spLocks/>
          </p:cNvSpPr>
          <p:nvPr/>
        </p:nvSpPr>
        <p:spPr>
          <a:xfrm>
            <a:off x="2" y="984809"/>
            <a:ext cx="7828546" cy="3583676"/>
          </a:xfrm>
          <a:prstGeom prst="rect">
            <a:avLst/>
          </a:prstGeom>
          <a:solidFill>
            <a:srgbClr val="0C4C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p:cNvSpPr>
            <a:spLocks noGrp="1"/>
          </p:cNvSpPr>
          <p:nvPr>
            <p:ph type="ctrTitle" idx="4294967295"/>
          </p:nvPr>
        </p:nvSpPr>
        <p:spPr>
          <a:xfrm>
            <a:off x="383004" y="1892246"/>
            <a:ext cx="7062537" cy="1486066"/>
          </a:xfrm>
        </p:spPr>
        <p:txBody>
          <a:bodyPr>
            <a:normAutofit/>
          </a:bodyPr>
          <a:lstStyle/>
          <a:p>
            <a:pPr algn="ctr"/>
            <a:r>
              <a:rPr lang="en-US" sz="4800" dirty="0">
                <a:solidFill>
                  <a:schemeClr val="bg1"/>
                </a:solidFill>
              </a:rPr>
              <a:t>Climate Change Economics</a:t>
            </a:r>
            <a:br>
              <a:rPr lang="en-US" sz="4800" dirty="0">
                <a:solidFill>
                  <a:schemeClr val="bg1"/>
                </a:solidFill>
              </a:rPr>
            </a:br>
            <a:r>
              <a:rPr lang="en-US" sz="2400" dirty="0">
                <a:solidFill>
                  <a:schemeClr val="bg1"/>
                </a:solidFill>
              </a:rPr>
              <a:t>Mina Kim, Ph.D.</a:t>
            </a:r>
          </a:p>
        </p:txBody>
      </p:sp>
      <p:pic>
        <p:nvPicPr>
          <p:cNvPr id="7" name="Picture 6">
            <a:extLst>
              <a:ext uri="{FF2B5EF4-FFF2-40B4-BE49-F238E27FC236}">
                <a16:creationId xmlns:a16="http://schemas.microsoft.com/office/drawing/2014/main" id="{C5B6362D-3436-4248-B2DA-E30B55F9D371}"/>
              </a:ext>
            </a:extLst>
          </p:cNvPr>
          <p:cNvPicPr>
            <a:picLocks noChangeAspect="1"/>
          </p:cNvPicPr>
          <p:nvPr/>
        </p:nvPicPr>
        <p:blipFill>
          <a:blip r:embed="rId3"/>
          <a:stretch>
            <a:fillRect/>
          </a:stretch>
        </p:blipFill>
        <p:spPr>
          <a:xfrm>
            <a:off x="7828548" y="1578950"/>
            <a:ext cx="4363452" cy="3017950"/>
          </a:xfrm>
          <a:prstGeom prst="rect">
            <a:avLst/>
          </a:prstGeom>
        </p:spPr>
      </p:pic>
      <p:pic>
        <p:nvPicPr>
          <p:cNvPr id="9" name="Picture 8">
            <a:extLst>
              <a:ext uri="{FF2B5EF4-FFF2-40B4-BE49-F238E27FC236}">
                <a16:creationId xmlns:a16="http://schemas.microsoft.com/office/drawing/2014/main" id="{3998AAD0-1FBD-44D7-BD6B-404DA36764D3}"/>
              </a:ext>
            </a:extLst>
          </p:cNvPr>
          <p:cNvPicPr>
            <a:picLocks noChangeAspect="1"/>
          </p:cNvPicPr>
          <p:nvPr/>
        </p:nvPicPr>
        <p:blipFill>
          <a:blip r:embed="rId4"/>
          <a:stretch>
            <a:fillRect/>
          </a:stretch>
        </p:blipFill>
        <p:spPr>
          <a:xfrm>
            <a:off x="7828547" y="-281792"/>
            <a:ext cx="4363452" cy="2917071"/>
          </a:xfrm>
          <a:prstGeom prst="rect">
            <a:avLst/>
          </a:prstGeom>
        </p:spPr>
      </p:pic>
      <p:pic>
        <p:nvPicPr>
          <p:cNvPr id="11" name="Picture 10">
            <a:extLst>
              <a:ext uri="{FF2B5EF4-FFF2-40B4-BE49-F238E27FC236}">
                <a16:creationId xmlns:a16="http://schemas.microsoft.com/office/drawing/2014/main" id="{64393848-B122-4854-87C8-B0B48BF5AEFD}"/>
              </a:ext>
            </a:extLst>
          </p:cNvPr>
          <p:cNvPicPr>
            <a:picLocks noChangeAspect="1"/>
          </p:cNvPicPr>
          <p:nvPr/>
        </p:nvPicPr>
        <p:blipFill>
          <a:blip r:embed="rId5"/>
          <a:stretch>
            <a:fillRect/>
          </a:stretch>
        </p:blipFill>
        <p:spPr>
          <a:xfrm>
            <a:off x="7828546" y="4581185"/>
            <a:ext cx="4363452" cy="2618071"/>
          </a:xfrm>
          <a:prstGeom prst="rect">
            <a:avLst/>
          </a:prstGeom>
        </p:spPr>
      </p:pic>
      <p:sp>
        <p:nvSpPr>
          <p:cNvPr id="19" name="Freeform 5">
            <a:extLst>
              <a:ext uri="{FF2B5EF4-FFF2-40B4-BE49-F238E27FC236}">
                <a16:creationId xmlns:a16="http://schemas.microsoft.com/office/drawing/2014/main" id="{38720C4B-64E6-401A-A92F-77EC0A3DC6A6}"/>
              </a:ext>
            </a:extLst>
          </p:cNvPr>
          <p:cNvSpPr>
            <a:spLocks noEditPoints="1"/>
          </p:cNvSpPr>
          <p:nvPr/>
        </p:nvSpPr>
        <p:spPr bwMode="auto">
          <a:xfrm>
            <a:off x="9435346" y="7199256"/>
            <a:ext cx="2306889" cy="2527456"/>
          </a:xfrm>
          <a:custGeom>
            <a:avLst/>
            <a:gdLst>
              <a:gd name="T0" fmla="*/ 8406 w 8591"/>
              <a:gd name="T1" fmla="*/ 2722 h 9395"/>
              <a:gd name="T2" fmla="*/ 7335 w 8591"/>
              <a:gd name="T3" fmla="*/ 6567 h 9395"/>
              <a:gd name="T4" fmla="*/ 5510 w 8591"/>
              <a:gd name="T5" fmla="*/ 6739 h 9395"/>
              <a:gd name="T6" fmla="*/ 4304 w 8591"/>
              <a:gd name="T7" fmla="*/ 2359 h 9395"/>
              <a:gd name="T8" fmla="*/ 6123 w 8591"/>
              <a:gd name="T9" fmla="*/ 57 h 9395"/>
              <a:gd name="T10" fmla="*/ 6378 w 8591"/>
              <a:gd name="T11" fmla="*/ 57 h 9395"/>
              <a:gd name="T12" fmla="*/ 8563 w 8591"/>
              <a:gd name="T13" fmla="*/ 2620 h 9395"/>
              <a:gd name="T14" fmla="*/ 185 w 8591"/>
              <a:gd name="T15" fmla="*/ 6673 h 9395"/>
              <a:gd name="T16" fmla="*/ 1255 w 8591"/>
              <a:gd name="T17" fmla="*/ 2828 h 9395"/>
              <a:gd name="T18" fmla="*/ 3080 w 8591"/>
              <a:gd name="T19" fmla="*/ 2656 h 9395"/>
              <a:gd name="T20" fmla="*/ 4287 w 8591"/>
              <a:gd name="T21" fmla="*/ 7036 h 9395"/>
              <a:gd name="T22" fmla="*/ 2467 w 8591"/>
              <a:gd name="T23" fmla="*/ 9339 h 9395"/>
              <a:gd name="T24" fmla="*/ 2212 w 8591"/>
              <a:gd name="T25" fmla="*/ 9339 h 9395"/>
              <a:gd name="T26" fmla="*/ 27 w 8591"/>
              <a:gd name="T27" fmla="*/ 6775 h 9395"/>
              <a:gd name="T28" fmla="*/ 4624 w 8591"/>
              <a:gd name="T29" fmla="*/ 5523 h 9395"/>
              <a:gd name="T30" fmla="*/ 4624 w 8591"/>
              <a:gd name="T31" fmla="*/ 4819 h 9395"/>
              <a:gd name="T32" fmla="*/ 4444 w 8591"/>
              <a:gd name="T33" fmla="*/ 5523 h 9395"/>
              <a:gd name="T34" fmla="*/ 3919 w 8591"/>
              <a:gd name="T35" fmla="*/ 4474 h 9395"/>
              <a:gd name="T36" fmla="*/ 4099 w 8591"/>
              <a:gd name="T37" fmla="*/ 3770 h 9395"/>
              <a:gd name="T38" fmla="*/ 3567 w 8591"/>
              <a:gd name="T39" fmla="*/ 4122 h 9395"/>
              <a:gd name="T40" fmla="*/ 4304 w 8591"/>
              <a:gd name="T41" fmla="*/ 6728 h 9395"/>
              <a:gd name="T42" fmla="*/ 4304 w 8591"/>
              <a:gd name="T43" fmla="*/ 2703 h 9395"/>
              <a:gd name="T44" fmla="*/ 4444 w 8591"/>
              <a:gd name="T45" fmla="*/ 4474 h 9395"/>
              <a:gd name="T46" fmla="*/ 5148 w 8591"/>
              <a:gd name="T47" fmla="*/ 3770 h 9395"/>
              <a:gd name="T48" fmla="*/ 5148 w 8591"/>
              <a:gd name="T49" fmla="*/ 3426 h 9395"/>
              <a:gd name="T50" fmla="*/ 4444 w 8591"/>
              <a:gd name="T51" fmla="*/ 3293 h 9395"/>
              <a:gd name="T52" fmla="*/ 4099 w 8591"/>
              <a:gd name="T53" fmla="*/ 3293 h 9395"/>
              <a:gd name="T54" fmla="*/ 3919 w 8591"/>
              <a:gd name="T55" fmla="*/ 3426 h 9395"/>
              <a:gd name="T56" fmla="*/ 3919 w 8591"/>
              <a:gd name="T57" fmla="*/ 4819 h 9395"/>
              <a:gd name="T58" fmla="*/ 4099 w 8591"/>
              <a:gd name="T59" fmla="*/ 5523 h 9395"/>
              <a:gd name="T60" fmla="*/ 3222 w 8591"/>
              <a:gd name="T61" fmla="*/ 5695 h 9395"/>
              <a:gd name="T62" fmla="*/ 4099 w 8591"/>
              <a:gd name="T63" fmla="*/ 5867 h 9395"/>
              <a:gd name="T64" fmla="*/ 4271 w 8591"/>
              <a:gd name="T65" fmla="*/ 6229 h 9395"/>
              <a:gd name="T66" fmla="*/ 4444 w 8591"/>
              <a:gd name="T67" fmla="*/ 5867 h 9395"/>
              <a:gd name="T68" fmla="*/ 5321 w 8591"/>
              <a:gd name="T69" fmla="*/ 5171 h 9395"/>
              <a:gd name="T70" fmla="*/ 4444 w 8591"/>
              <a:gd name="T71" fmla="*/ 4474 h 9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591" h="9395">
                <a:moveTo>
                  <a:pt x="8563" y="2620"/>
                </a:moveTo>
                <a:cubicBezTo>
                  <a:pt x="8535" y="2682"/>
                  <a:pt x="8474" y="2722"/>
                  <a:pt x="8406" y="2722"/>
                </a:cubicBezTo>
                <a:cubicBezTo>
                  <a:pt x="7335" y="2722"/>
                  <a:pt x="7335" y="2722"/>
                  <a:pt x="7335" y="2722"/>
                </a:cubicBezTo>
                <a:cubicBezTo>
                  <a:pt x="7335" y="6567"/>
                  <a:pt x="7335" y="6567"/>
                  <a:pt x="7335" y="6567"/>
                </a:cubicBezTo>
                <a:cubicBezTo>
                  <a:pt x="7335" y="6662"/>
                  <a:pt x="7258" y="6739"/>
                  <a:pt x="7163" y="6739"/>
                </a:cubicBezTo>
                <a:cubicBezTo>
                  <a:pt x="5510" y="6739"/>
                  <a:pt x="5510" y="6739"/>
                  <a:pt x="5510" y="6739"/>
                </a:cubicBezTo>
                <a:cubicBezTo>
                  <a:pt x="6199" y="6327"/>
                  <a:pt x="6661" y="5575"/>
                  <a:pt x="6661" y="4716"/>
                </a:cubicBezTo>
                <a:cubicBezTo>
                  <a:pt x="6661" y="3416"/>
                  <a:pt x="5603" y="2359"/>
                  <a:pt x="4304" y="2359"/>
                </a:cubicBezTo>
                <a:cubicBezTo>
                  <a:pt x="4208" y="2359"/>
                  <a:pt x="4113" y="2365"/>
                  <a:pt x="4020" y="2377"/>
                </a:cubicBezTo>
                <a:cubicBezTo>
                  <a:pt x="6123" y="57"/>
                  <a:pt x="6123" y="57"/>
                  <a:pt x="6123" y="57"/>
                </a:cubicBezTo>
                <a:cubicBezTo>
                  <a:pt x="6155" y="21"/>
                  <a:pt x="6202" y="0"/>
                  <a:pt x="6250" y="0"/>
                </a:cubicBezTo>
                <a:cubicBezTo>
                  <a:pt x="6299" y="0"/>
                  <a:pt x="6345" y="21"/>
                  <a:pt x="6378" y="57"/>
                </a:cubicBezTo>
                <a:cubicBezTo>
                  <a:pt x="8533" y="2434"/>
                  <a:pt x="8533" y="2434"/>
                  <a:pt x="8533" y="2434"/>
                </a:cubicBezTo>
                <a:cubicBezTo>
                  <a:pt x="8579" y="2485"/>
                  <a:pt x="8591" y="2558"/>
                  <a:pt x="8563" y="2620"/>
                </a:cubicBezTo>
                <a:close/>
                <a:moveTo>
                  <a:pt x="27" y="6775"/>
                </a:moveTo>
                <a:cubicBezTo>
                  <a:pt x="55" y="6713"/>
                  <a:pt x="117" y="6673"/>
                  <a:pt x="185" y="6673"/>
                </a:cubicBezTo>
                <a:cubicBezTo>
                  <a:pt x="1255" y="6673"/>
                  <a:pt x="1255" y="6673"/>
                  <a:pt x="1255" y="6673"/>
                </a:cubicBezTo>
                <a:cubicBezTo>
                  <a:pt x="1255" y="2828"/>
                  <a:pt x="1255" y="2828"/>
                  <a:pt x="1255" y="2828"/>
                </a:cubicBezTo>
                <a:cubicBezTo>
                  <a:pt x="1255" y="2733"/>
                  <a:pt x="1332" y="2656"/>
                  <a:pt x="1427" y="2656"/>
                </a:cubicBezTo>
                <a:cubicBezTo>
                  <a:pt x="3080" y="2656"/>
                  <a:pt x="3080" y="2656"/>
                  <a:pt x="3080" y="2656"/>
                </a:cubicBezTo>
                <a:cubicBezTo>
                  <a:pt x="2392" y="3068"/>
                  <a:pt x="1930" y="3821"/>
                  <a:pt x="1930" y="4679"/>
                </a:cubicBezTo>
                <a:cubicBezTo>
                  <a:pt x="1930" y="5979"/>
                  <a:pt x="2987" y="7036"/>
                  <a:pt x="4287" y="7036"/>
                </a:cubicBezTo>
                <a:cubicBezTo>
                  <a:pt x="4383" y="7036"/>
                  <a:pt x="4477" y="7030"/>
                  <a:pt x="4570" y="7019"/>
                </a:cubicBezTo>
                <a:cubicBezTo>
                  <a:pt x="2467" y="9339"/>
                  <a:pt x="2467" y="9339"/>
                  <a:pt x="2467" y="9339"/>
                </a:cubicBezTo>
                <a:cubicBezTo>
                  <a:pt x="2435" y="9375"/>
                  <a:pt x="2388" y="9395"/>
                  <a:pt x="2340" y="9395"/>
                </a:cubicBezTo>
                <a:cubicBezTo>
                  <a:pt x="2291" y="9395"/>
                  <a:pt x="2245" y="9375"/>
                  <a:pt x="2212" y="9339"/>
                </a:cubicBezTo>
                <a:cubicBezTo>
                  <a:pt x="57" y="6961"/>
                  <a:pt x="57" y="6961"/>
                  <a:pt x="57" y="6961"/>
                </a:cubicBezTo>
                <a:cubicBezTo>
                  <a:pt x="11" y="6910"/>
                  <a:pt x="0" y="6838"/>
                  <a:pt x="27" y="6775"/>
                </a:cubicBezTo>
                <a:close/>
                <a:moveTo>
                  <a:pt x="4444" y="5523"/>
                </a:moveTo>
                <a:cubicBezTo>
                  <a:pt x="4624" y="5523"/>
                  <a:pt x="4624" y="5523"/>
                  <a:pt x="4624" y="5523"/>
                </a:cubicBezTo>
                <a:cubicBezTo>
                  <a:pt x="4818" y="5523"/>
                  <a:pt x="4976" y="5365"/>
                  <a:pt x="4976" y="5171"/>
                </a:cubicBezTo>
                <a:cubicBezTo>
                  <a:pt x="4976" y="4977"/>
                  <a:pt x="4818" y="4819"/>
                  <a:pt x="4624" y="4819"/>
                </a:cubicBezTo>
                <a:cubicBezTo>
                  <a:pt x="4444" y="4819"/>
                  <a:pt x="4444" y="4819"/>
                  <a:pt x="4444" y="4819"/>
                </a:cubicBezTo>
                <a:lnTo>
                  <a:pt x="4444" y="5523"/>
                </a:lnTo>
                <a:close/>
                <a:moveTo>
                  <a:pt x="3567" y="4122"/>
                </a:moveTo>
                <a:cubicBezTo>
                  <a:pt x="3567" y="4316"/>
                  <a:pt x="3725" y="4474"/>
                  <a:pt x="3919" y="4474"/>
                </a:cubicBezTo>
                <a:cubicBezTo>
                  <a:pt x="4099" y="4474"/>
                  <a:pt x="4099" y="4474"/>
                  <a:pt x="4099" y="4474"/>
                </a:cubicBezTo>
                <a:cubicBezTo>
                  <a:pt x="4099" y="3770"/>
                  <a:pt x="4099" y="3770"/>
                  <a:pt x="4099" y="3770"/>
                </a:cubicBezTo>
                <a:cubicBezTo>
                  <a:pt x="3919" y="3770"/>
                  <a:pt x="3919" y="3770"/>
                  <a:pt x="3919" y="3770"/>
                </a:cubicBezTo>
                <a:cubicBezTo>
                  <a:pt x="3725" y="3770"/>
                  <a:pt x="3567" y="3928"/>
                  <a:pt x="3567" y="4122"/>
                </a:cubicBezTo>
                <a:close/>
                <a:moveTo>
                  <a:pt x="6316" y="4716"/>
                </a:moveTo>
                <a:cubicBezTo>
                  <a:pt x="6316" y="5825"/>
                  <a:pt x="5413" y="6728"/>
                  <a:pt x="4304" y="6728"/>
                </a:cubicBezTo>
                <a:cubicBezTo>
                  <a:pt x="3194" y="6728"/>
                  <a:pt x="2291" y="5825"/>
                  <a:pt x="2291" y="4716"/>
                </a:cubicBezTo>
                <a:cubicBezTo>
                  <a:pt x="2291" y="3606"/>
                  <a:pt x="3194" y="2703"/>
                  <a:pt x="4304" y="2703"/>
                </a:cubicBezTo>
                <a:cubicBezTo>
                  <a:pt x="5413" y="2703"/>
                  <a:pt x="6316" y="3606"/>
                  <a:pt x="6316" y="4716"/>
                </a:cubicBezTo>
                <a:close/>
                <a:moveTo>
                  <a:pt x="4444" y="4474"/>
                </a:moveTo>
                <a:cubicBezTo>
                  <a:pt x="4444" y="3770"/>
                  <a:pt x="4444" y="3770"/>
                  <a:pt x="4444" y="3770"/>
                </a:cubicBezTo>
                <a:cubicBezTo>
                  <a:pt x="5148" y="3770"/>
                  <a:pt x="5148" y="3770"/>
                  <a:pt x="5148" y="3770"/>
                </a:cubicBezTo>
                <a:cubicBezTo>
                  <a:pt x="5243" y="3770"/>
                  <a:pt x="5321" y="3693"/>
                  <a:pt x="5321" y="3598"/>
                </a:cubicBezTo>
                <a:cubicBezTo>
                  <a:pt x="5321" y="3503"/>
                  <a:pt x="5243" y="3426"/>
                  <a:pt x="5148" y="3426"/>
                </a:cubicBezTo>
                <a:cubicBezTo>
                  <a:pt x="4444" y="3426"/>
                  <a:pt x="4444" y="3426"/>
                  <a:pt x="4444" y="3426"/>
                </a:cubicBezTo>
                <a:cubicBezTo>
                  <a:pt x="4444" y="3293"/>
                  <a:pt x="4444" y="3293"/>
                  <a:pt x="4444" y="3293"/>
                </a:cubicBezTo>
                <a:cubicBezTo>
                  <a:pt x="4444" y="3198"/>
                  <a:pt x="4367" y="3121"/>
                  <a:pt x="4271" y="3121"/>
                </a:cubicBezTo>
                <a:cubicBezTo>
                  <a:pt x="4176" y="3121"/>
                  <a:pt x="4099" y="3198"/>
                  <a:pt x="4099" y="3293"/>
                </a:cubicBezTo>
                <a:cubicBezTo>
                  <a:pt x="4099" y="3426"/>
                  <a:pt x="4099" y="3426"/>
                  <a:pt x="4099" y="3426"/>
                </a:cubicBezTo>
                <a:cubicBezTo>
                  <a:pt x="3919" y="3426"/>
                  <a:pt x="3919" y="3426"/>
                  <a:pt x="3919" y="3426"/>
                </a:cubicBezTo>
                <a:cubicBezTo>
                  <a:pt x="3535" y="3426"/>
                  <a:pt x="3222" y="3738"/>
                  <a:pt x="3222" y="4122"/>
                </a:cubicBezTo>
                <a:cubicBezTo>
                  <a:pt x="3222" y="4506"/>
                  <a:pt x="3535" y="4819"/>
                  <a:pt x="3919" y="4819"/>
                </a:cubicBezTo>
                <a:cubicBezTo>
                  <a:pt x="4099" y="4819"/>
                  <a:pt x="4099" y="4819"/>
                  <a:pt x="4099" y="4819"/>
                </a:cubicBezTo>
                <a:cubicBezTo>
                  <a:pt x="4099" y="5523"/>
                  <a:pt x="4099" y="5523"/>
                  <a:pt x="4099" y="5523"/>
                </a:cubicBezTo>
                <a:cubicBezTo>
                  <a:pt x="3394" y="5523"/>
                  <a:pt x="3394" y="5523"/>
                  <a:pt x="3394" y="5523"/>
                </a:cubicBezTo>
                <a:cubicBezTo>
                  <a:pt x="3299" y="5523"/>
                  <a:pt x="3222" y="5600"/>
                  <a:pt x="3222" y="5695"/>
                </a:cubicBezTo>
                <a:cubicBezTo>
                  <a:pt x="3222" y="5790"/>
                  <a:pt x="3299" y="5867"/>
                  <a:pt x="3394" y="5867"/>
                </a:cubicBezTo>
                <a:cubicBezTo>
                  <a:pt x="4099" y="5867"/>
                  <a:pt x="4099" y="5867"/>
                  <a:pt x="4099" y="5867"/>
                </a:cubicBezTo>
                <a:cubicBezTo>
                  <a:pt x="4099" y="6056"/>
                  <a:pt x="4099" y="6056"/>
                  <a:pt x="4099" y="6056"/>
                </a:cubicBezTo>
                <a:cubicBezTo>
                  <a:pt x="4099" y="6152"/>
                  <a:pt x="4176" y="6229"/>
                  <a:pt x="4271" y="6229"/>
                </a:cubicBezTo>
                <a:cubicBezTo>
                  <a:pt x="4367" y="6229"/>
                  <a:pt x="4444" y="6152"/>
                  <a:pt x="4444" y="6056"/>
                </a:cubicBezTo>
                <a:cubicBezTo>
                  <a:pt x="4444" y="5867"/>
                  <a:pt x="4444" y="5867"/>
                  <a:pt x="4444" y="5867"/>
                </a:cubicBezTo>
                <a:cubicBezTo>
                  <a:pt x="4624" y="5867"/>
                  <a:pt x="4624" y="5867"/>
                  <a:pt x="4624" y="5867"/>
                </a:cubicBezTo>
                <a:cubicBezTo>
                  <a:pt x="5008" y="5867"/>
                  <a:pt x="5321" y="5555"/>
                  <a:pt x="5321" y="5171"/>
                </a:cubicBezTo>
                <a:cubicBezTo>
                  <a:pt x="5321" y="4787"/>
                  <a:pt x="5008" y="4474"/>
                  <a:pt x="4624" y="4474"/>
                </a:cubicBezTo>
                <a:cubicBezTo>
                  <a:pt x="4444" y="4474"/>
                  <a:pt x="4444" y="4474"/>
                  <a:pt x="4444" y="4474"/>
                </a:cubicBezTo>
                <a:close/>
              </a:path>
            </a:pathLst>
          </a:custGeom>
          <a:solidFill>
            <a:srgbClr val="FFFFFF">
              <a:alpha val="92000"/>
            </a:srgb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29" name="Group 28">
            <a:extLst>
              <a:ext uri="{FF2B5EF4-FFF2-40B4-BE49-F238E27FC236}">
                <a16:creationId xmlns:a16="http://schemas.microsoft.com/office/drawing/2014/main" id="{B0B17271-313F-4721-92A0-E42E438343C5}"/>
              </a:ext>
            </a:extLst>
          </p:cNvPr>
          <p:cNvGrpSpPr>
            <a:grpSpLocks/>
          </p:cNvGrpSpPr>
          <p:nvPr/>
        </p:nvGrpSpPr>
        <p:grpSpPr>
          <a:xfrm>
            <a:off x="8278311" y="1672215"/>
            <a:ext cx="3463924" cy="3460751"/>
            <a:chOff x="4004680" y="3397250"/>
            <a:chExt cx="3463924" cy="3460751"/>
          </a:xfrm>
          <a:solidFill>
            <a:srgbClr val="FFFFFF">
              <a:alpha val="50196"/>
            </a:srgbClr>
          </a:solidFill>
        </p:grpSpPr>
        <p:sp>
          <p:nvSpPr>
            <p:cNvPr id="23" name="Freeform 9">
              <a:extLst>
                <a:ext uri="{FF2B5EF4-FFF2-40B4-BE49-F238E27FC236}">
                  <a16:creationId xmlns:a16="http://schemas.microsoft.com/office/drawing/2014/main" id="{5DC81779-D66D-43DB-BA9D-48AE8CA577A8}"/>
                </a:ext>
              </a:extLst>
            </p:cNvPr>
            <p:cNvSpPr>
              <a:spLocks noEditPoints="1"/>
            </p:cNvSpPr>
            <p:nvPr/>
          </p:nvSpPr>
          <p:spPr bwMode="auto">
            <a:xfrm>
              <a:off x="4061830" y="5762625"/>
              <a:ext cx="576262" cy="1095375"/>
            </a:xfrm>
            <a:custGeom>
              <a:avLst/>
              <a:gdLst>
                <a:gd name="T0" fmla="*/ 1011 w 1124"/>
                <a:gd name="T1" fmla="*/ 0 h 2134"/>
                <a:gd name="T2" fmla="*/ 1011 w 1124"/>
                <a:gd name="T3" fmla="*/ 0 h 2134"/>
                <a:gd name="T4" fmla="*/ 113 w 1124"/>
                <a:gd name="T5" fmla="*/ 0 h 2134"/>
                <a:gd name="T6" fmla="*/ 0 w 1124"/>
                <a:gd name="T7" fmla="*/ 112 h 2134"/>
                <a:gd name="T8" fmla="*/ 0 w 1124"/>
                <a:gd name="T9" fmla="*/ 112 h 2134"/>
                <a:gd name="T10" fmla="*/ 0 w 1124"/>
                <a:gd name="T11" fmla="*/ 2022 h 2134"/>
                <a:gd name="T12" fmla="*/ 113 w 1124"/>
                <a:gd name="T13" fmla="*/ 2134 h 2134"/>
                <a:gd name="T14" fmla="*/ 113 w 1124"/>
                <a:gd name="T15" fmla="*/ 2134 h 2134"/>
                <a:gd name="T16" fmla="*/ 1011 w 1124"/>
                <a:gd name="T17" fmla="*/ 2134 h 2134"/>
                <a:gd name="T18" fmla="*/ 1124 w 1124"/>
                <a:gd name="T19" fmla="*/ 2022 h 2134"/>
                <a:gd name="T20" fmla="*/ 1124 w 1124"/>
                <a:gd name="T21" fmla="*/ 2022 h 2134"/>
                <a:gd name="T22" fmla="*/ 1124 w 1124"/>
                <a:gd name="T23" fmla="*/ 112 h 2134"/>
                <a:gd name="T24" fmla="*/ 1011 w 1124"/>
                <a:gd name="T25" fmla="*/ 0 h 2134"/>
                <a:gd name="T26" fmla="*/ 899 w 1124"/>
                <a:gd name="T27" fmla="*/ 1910 h 2134"/>
                <a:gd name="T28" fmla="*/ 225 w 1124"/>
                <a:gd name="T29" fmla="*/ 1910 h 2134"/>
                <a:gd name="T30" fmla="*/ 225 w 1124"/>
                <a:gd name="T31" fmla="*/ 225 h 2134"/>
                <a:gd name="T32" fmla="*/ 899 w 1124"/>
                <a:gd name="T33" fmla="*/ 225 h 2134"/>
                <a:gd name="T34" fmla="*/ 899 w 1124"/>
                <a:gd name="T35" fmla="*/ 1910 h 2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4" h="2134">
                  <a:moveTo>
                    <a:pt x="1011" y="0"/>
                  </a:moveTo>
                  <a:cubicBezTo>
                    <a:pt x="1011" y="0"/>
                    <a:pt x="1011" y="0"/>
                    <a:pt x="1011" y="0"/>
                  </a:cubicBezTo>
                  <a:cubicBezTo>
                    <a:pt x="113" y="0"/>
                    <a:pt x="113" y="0"/>
                    <a:pt x="113" y="0"/>
                  </a:cubicBezTo>
                  <a:cubicBezTo>
                    <a:pt x="51" y="0"/>
                    <a:pt x="0" y="50"/>
                    <a:pt x="0" y="112"/>
                  </a:cubicBezTo>
                  <a:cubicBezTo>
                    <a:pt x="0" y="112"/>
                    <a:pt x="0" y="112"/>
                    <a:pt x="0" y="112"/>
                  </a:cubicBezTo>
                  <a:cubicBezTo>
                    <a:pt x="0" y="2022"/>
                    <a:pt x="0" y="2022"/>
                    <a:pt x="0" y="2022"/>
                  </a:cubicBezTo>
                  <a:cubicBezTo>
                    <a:pt x="0" y="2084"/>
                    <a:pt x="51" y="2134"/>
                    <a:pt x="113" y="2134"/>
                  </a:cubicBezTo>
                  <a:cubicBezTo>
                    <a:pt x="113" y="2134"/>
                    <a:pt x="113" y="2134"/>
                    <a:pt x="113" y="2134"/>
                  </a:cubicBezTo>
                  <a:cubicBezTo>
                    <a:pt x="1011" y="2134"/>
                    <a:pt x="1011" y="2134"/>
                    <a:pt x="1011" y="2134"/>
                  </a:cubicBezTo>
                  <a:cubicBezTo>
                    <a:pt x="1073" y="2134"/>
                    <a:pt x="1124" y="2084"/>
                    <a:pt x="1124" y="2022"/>
                  </a:cubicBezTo>
                  <a:cubicBezTo>
                    <a:pt x="1124" y="2022"/>
                    <a:pt x="1124" y="2022"/>
                    <a:pt x="1124" y="2022"/>
                  </a:cubicBezTo>
                  <a:cubicBezTo>
                    <a:pt x="1124" y="112"/>
                    <a:pt x="1124" y="112"/>
                    <a:pt x="1124" y="112"/>
                  </a:cubicBezTo>
                  <a:cubicBezTo>
                    <a:pt x="1124" y="50"/>
                    <a:pt x="1073" y="0"/>
                    <a:pt x="1011" y="0"/>
                  </a:cubicBezTo>
                  <a:close/>
                  <a:moveTo>
                    <a:pt x="899" y="1910"/>
                  </a:moveTo>
                  <a:cubicBezTo>
                    <a:pt x="225" y="1910"/>
                    <a:pt x="225" y="1910"/>
                    <a:pt x="225" y="1910"/>
                  </a:cubicBezTo>
                  <a:cubicBezTo>
                    <a:pt x="225" y="225"/>
                    <a:pt x="225" y="225"/>
                    <a:pt x="225" y="225"/>
                  </a:cubicBezTo>
                  <a:cubicBezTo>
                    <a:pt x="899" y="225"/>
                    <a:pt x="899" y="225"/>
                    <a:pt x="899" y="225"/>
                  </a:cubicBezTo>
                  <a:lnTo>
                    <a:pt x="899" y="191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a:extLst>
                <a:ext uri="{FF2B5EF4-FFF2-40B4-BE49-F238E27FC236}">
                  <a16:creationId xmlns:a16="http://schemas.microsoft.com/office/drawing/2014/main" id="{A92E8174-E6D5-4220-9070-B49E6E5F8BBE}"/>
                </a:ext>
              </a:extLst>
            </p:cNvPr>
            <p:cNvSpPr>
              <a:spLocks noEditPoints="1"/>
            </p:cNvSpPr>
            <p:nvPr/>
          </p:nvSpPr>
          <p:spPr bwMode="auto">
            <a:xfrm>
              <a:off x="6136692" y="5300663"/>
              <a:ext cx="576262" cy="1557338"/>
            </a:xfrm>
            <a:custGeom>
              <a:avLst/>
              <a:gdLst>
                <a:gd name="T0" fmla="*/ 1011 w 1123"/>
                <a:gd name="T1" fmla="*/ 0 h 3032"/>
                <a:gd name="T2" fmla="*/ 1011 w 1123"/>
                <a:gd name="T3" fmla="*/ 0 h 3032"/>
                <a:gd name="T4" fmla="*/ 112 w 1123"/>
                <a:gd name="T5" fmla="*/ 0 h 3032"/>
                <a:gd name="T6" fmla="*/ 0 w 1123"/>
                <a:gd name="T7" fmla="*/ 112 h 3032"/>
                <a:gd name="T8" fmla="*/ 0 w 1123"/>
                <a:gd name="T9" fmla="*/ 112 h 3032"/>
                <a:gd name="T10" fmla="*/ 0 w 1123"/>
                <a:gd name="T11" fmla="*/ 2920 h 3032"/>
                <a:gd name="T12" fmla="*/ 112 w 1123"/>
                <a:gd name="T13" fmla="*/ 3032 h 3032"/>
                <a:gd name="T14" fmla="*/ 112 w 1123"/>
                <a:gd name="T15" fmla="*/ 3032 h 3032"/>
                <a:gd name="T16" fmla="*/ 1011 w 1123"/>
                <a:gd name="T17" fmla="*/ 3032 h 3032"/>
                <a:gd name="T18" fmla="*/ 1123 w 1123"/>
                <a:gd name="T19" fmla="*/ 2920 h 3032"/>
                <a:gd name="T20" fmla="*/ 1123 w 1123"/>
                <a:gd name="T21" fmla="*/ 2920 h 3032"/>
                <a:gd name="T22" fmla="*/ 1123 w 1123"/>
                <a:gd name="T23" fmla="*/ 112 h 3032"/>
                <a:gd name="T24" fmla="*/ 1011 w 1123"/>
                <a:gd name="T25" fmla="*/ 0 h 3032"/>
                <a:gd name="T26" fmla="*/ 898 w 1123"/>
                <a:gd name="T27" fmla="*/ 2808 h 3032"/>
                <a:gd name="T28" fmla="*/ 224 w 1123"/>
                <a:gd name="T29" fmla="*/ 2808 h 3032"/>
                <a:gd name="T30" fmla="*/ 224 w 1123"/>
                <a:gd name="T31" fmla="*/ 224 h 3032"/>
                <a:gd name="T32" fmla="*/ 898 w 1123"/>
                <a:gd name="T33" fmla="*/ 224 h 3032"/>
                <a:gd name="T34" fmla="*/ 898 w 1123"/>
                <a:gd name="T35" fmla="*/ 2808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3032">
                  <a:moveTo>
                    <a:pt x="1011" y="0"/>
                  </a:moveTo>
                  <a:cubicBezTo>
                    <a:pt x="1011" y="0"/>
                    <a:pt x="1011" y="0"/>
                    <a:pt x="1011" y="0"/>
                  </a:cubicBezTo>
                  <a:cubicBezTo>
                    <a:pt x="112" y="0"/>
                    <a:pt x="112" y="0"/>
                    <a:pt x="112" y="0"/>
                  </a:cubicBezTo>
                  <a:cubicBezTo>
                    <a:pt x="50" y="0"/>
                    <a:pt x="0" y="50"/>
                    <a:pt x="0" y="112"/>
                  </a:cubicBezTo>
                  <a:cubicBezTo>
                    <a:pt x="0" y="112"/>
                    <a:pt x="0" y="112"/>
                    <a:pt x="0" y="112"/>
                  </a:cubicBezTo>
                  <a:cubicBezTo>
                    <a:pt x="0" y="2920"/>
                    <a:pt x="0" y="2920"/>
                    <a:pt x="0" y="2920"/>
                  </a:cubicBezTo>
                  <a:cubicBezTo>
                    <a:pt x="0" y="2982"/>
                    <a:pt x="50" y="3032"/>
                    <a:pt x="112" y="3032"/>
                  </a:cubicBezTo>
                  <a:cubicBezTo>
                    <a:pt x="112" y="3032"/>
                    <a:pt x="112" y="3032"/>
                    <a:pt x="112" y="3032"/>
                  </a:cubicBezTo>
                  <a:cubicBezTo>
                    <a:pt x="1011" y="3032"/>
                    <a:pt x="1011" y="3032"/>
                    <a:pt x="1011" y="3032"/>
                  </a:cubicBezTo>
                  <a:cubicBezTo>
                    <a:pt x="1073" y="3032"/>
                    <a:pt x="1123" y="2982"/>
                    <a:pt x="1123" y="2920"/>
                  </a:cubicBezTo>
                  <a:cubicBezTo>
                    <a:pt x="1123" y="2920"/>
                    <a:pt x="1123" y="2920"/>
                    <a:pt x="1123" y="2920"/>
                  </a:cubicBezTo>
                  <a:cubicBezTo>
                    <a:pt x="1123" y="112"/>
                    <a:pt x="1123" y="112"/>
                    <a:pt x="1123" y="112"/>
                  </a:cubicBezTo>
                  <a:cubicBezTo>
                    <a:pt x="1123" y="50"/>
                    <a:pt x="1073" y="0"/>
                    <a:pt x="1011" y="0"/>
                  </a:cubicBezTo>
                  <a:close/>
                  <a:moveTo>
                    <a:pt x="898" y="2808"/>
                  </a:moveTo>
                  <a:cubicBezTo>
                    <a:pt x="224" y="2808"/>
                    <a:pt x="224" y="2808"/>
                    <a:pt x="224" y="2808"/>
                  </a:cubicBezTo>
                  <a:cubicBezTo>
                    <a:pt x="224" y="224"/>
                    <a:pt x="224" y="224"/>
                    <a:pt x="224" y="224"/>
                  </a:cubicBezTo>
                  <a:cubicBezTo>
                    <a:pt x="898" y="224"/>
                    <a:pt x="898" y="224"/>
                    <a:pt x="898" y="224"/>
                  </a:cubicBezTo>
                  <a:lnTo>
                    <a:pt x="898" y="280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1">
              <a:extLst>
                <a:ext uri="{FF2B5EF4-FFF2-40B4-BE49-F238E27FC236}">
                  <a16:creationId xmlns:a16="http://schemas.microsoft.com/office/drawing/2014/main" id="{28390D92-C6A8-4A2C-A64C-4BCC0A1BAC8C}"/>
                </a:ext>
              </a:extLst>
            </p:cNvPr>
            <p:cNvSpPr>
              <a:spLocks noEditPoints="1"/>
            </p:cNvSpPr>
            <p:nvPr/>
          </p:nvSpPr>
          <p:spPr bwMode="auto">
            <a:xfrm>
              <a:off x="5444542" y="5589588"/>
              <a:ext cx="576262" cy="1268413"/>
            </a:xfrm>
            <a:custGeom>
              <a:avLst/>
              <a:gdLst>
                <a:gd name="T0" fmla="*/ 1011 w 1123"/>
                <a:gd name="T1" fmla="*/ 0 h 2471"/>
                <a:gd name="T2" fmla="*/ 1011 w 1123"/>
                <a:gd name="T3" fmla="*/ 0 h 2471"/>
                <a:gd name="T4" fmla="*/ 112 w 1123"/>
                <a:gd name="T5" fmla="*/ 0 h 2471"/>
                <a:gd name="T6" fmla="*/ 0 w 1123"/>
                <a:gd name="T7" fmla="*/ 112 h 2471"/>
                <a:gd name="T8" fmla="*/ 0 w 1123"/>
                <a:gd name="T9" fmla="*/ 112 h 2471"/>
                <a:gd name="T10" fmla="*/ 0 w 1123"/>
                <a:gd name="T11" fmla="*/ 2359 h 2471"/>
                <a:gd name="T12" fmla="*/ 112 w 1123"/>
                <a:gd name="T13" fmla="*/ 2471 h 2471"/>
                <a:gd name="T14" fmla="*/ 112 w 1123"/>
                <a:gd name="T15" fmla="*/ 2471 h 2471"/>
                <a:gd name="T16" fmla="*/ 1011 w 1123"/>
                <a:gd name="T17" fmla="*/ 2471 h 2471"/>
                <a:gd name="T18" fmla="*/ 1123 w 1123"/>
                <a:gd name="T19" fmla="*/ 2359 h 2471"/>
                <a:gd name="T20" fmla="*/ 1123 w 1123"/>
                <a:gd name="T21" fmla="*/ 2359 h 2471"/>
                <a:gd name="T22" fmla="*/ 1123 w 1123"/>
                <a:gd name="T23" fmla="*/ 112 h 2471"/>
                <a:gd name="T24" fmla="*/ 1011 w 1123"/>
                <a:gd name="T25" fmla="*/ 0 h 2471"/>
                <a:gd name="T26" fmla="*/ 899 w 1123"/>
                <a:gd name="T27" fmla="*/ 2247 h 2471"/>
                <a:gd name="T28" fmla="*/ 225 w 1123"/>
                <a:gd name="T29" fmla="*/ 2247 h 2471"/>
                <a:gd name="T30" fmla="*/ 225 w 1123"/>
                <a:gd name="T31" fmla="*/ 225 h 2471"/>
                <a:gd name="T32" fmla="*/ 899 w 1123"/>
                <a:gd name="T33" fmla="*/ 225 h 2471"/>
                <a:gd name="T34" fmla="*/ 899 w 1123"/>
                <a:gd name="T35" fmla="*/ 2247 h 2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2471">
                  <a:moveTo>
                    <a:pt x="1011" y="0"/>
                  </a:moveTo>
                  <a:cubicBezTo>
                    <a:pt x="1011" y="0"/>
                    <a:pt x="1011" y="0"/>
                    <a:pt x="1011" y="0"/>
                  </a:cubicBezTo>
                  <a:cubicBezTo>
                    <a:pt x="112" y="0"/>
                    <a:pt x="112" y="0"/>
                    <a:pt x="112" y="0"/>
                  </a:cubicBezTo>
                  <a:cubicBezTo>
                    <a:pt x="50" y="0"/>
                    <a:pt x="0" y="50"/>
                    <a:pt x="0" y="112"/>
                  </a:cubicBezTo>
                  <a:cubicBezTo>
                    <a:pt x="0" y="112"/>
                    <a:pt x="0" y="112"/>
                    <a:pt x="0" y="112"/>
                  </a:cubicBezTo>
                  <a:cubicBezTo>
                    <a:pt x="0" y="2359"/>
                    <a:pt x="0" y="2359"/>
                    <a:pt x="0" y="2359"/>
                  </a:cubicBezTo>
                  <a:cubicBezTo>
                    <a:pt x="0" y="2421"/>
                    <a:pt x="50" y="2471"/>
                    <a:pt x="112" y="2471"/>
                  </a:cubicBezTo>
                  <a:cubicBezTo>
                    <a:pt x="112" y="2471"/>
                    <a:pt x="112" y="2471"/>
                    <a:pt x="112" y="2471"/>
                  </a:cubicBezTo>
                  <a:cubicBezTo>
                    <a:pt x="1011" y="2471"/>
                    <a:pt x="1011" y="2471"/>
                    <a:pt x="1011" y="2471"/>
                  </a:cubicBezTo>
                  <a:cubicBezTo>
                    <a:pt x="1073" y="2471"/>
                    <a:pt x="1123" y="2421"/>
                    <a:pt x="1123" y="2359"/>
                  </a:cubicBezTo>
                  <a:cubicBezTo>
                    <a:pt x="1123" y="2359"/>
                    <a:pt x="1123" y="2359"/>
                    <a:pt x="1123" y="2359"/>
                  </a:cubicBezTo>
                  <a:cubicBezTo>
                    <a:pt x="1123" y="112"/>
                    <a:pt x="1123" y="112"/>
                    <a:pt x="1123" y="112"/>
                  </a:cubicBezTo>
                  <a:cubicBezTo>
                    <a:pt x="1123" y="50"/>
                    <a:pt x="1073" y="0"/>
                    <a:pt x="1011" y="0"/>
                  </a:cubicBezTo>
                  <a:close/>
                  <a:moveTo>
                    <a:pt x="899" y="2247"/>
                  </a:moveTo>
                  <a:cubicBezTo>
                    <a:pt x="225" y="2247"/>
                    <a:pt x="225" y="2247"/>
                    <a:pt x="225" y="2247"/>
                  </a:cubicBezTo>
                  <a:cubicBezTo>
                    <a:pt x="225" y="225"/>
                    <a:pt x="225" y="225"/>
                    <a:pt x="225" y="225"/>
                  </a:cubicBezTo>
                  <a:cubicBezTo>
                    <a:pt x="899" y="225"/>
                    <a:pt x="899" y="225"/>
                    <a:pt x="899" y="225"/>
                  </a:cubicBezTo>
                  <a:lnTo>
                    <a:pt x="899" y="224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2">
              <a:extLst>
                <a:ext uri="{FF2B5EF4-FFF2-40B4-BE49-F238E27FC236}">
                  <a16:creationId xmlns:a16="http://schemas.microsoft.com/office/drawing/2014/main" id="{7D27C845-CBE7-4156-8521-ACB929FE569A}"/>
                </a:ext>
              </a:extLst>
            </p:cNvPr>
            <p:cNvSpPr>
              <a:spLocks noEditPoints="1"/>
            </p:cNvSpPr>
            <p:nvPr/>
          </p:nvSpPr>
          <p:spPr bwMode="auto">
            <a:xfrm>
              <a:off x="4753980" y="4897438"/>
              <a:ext cx="576262" cy="1960563"/>
            </a:xfrm>
            <a:custGeom>
              <a:avLst/>
              <a:gdLst>
                <a:gd name="T0" fmla="*/ 1011 w 1123"/>
                <a:gd name="T1" fmla="*/ 0 h 3819"/>
                <a:gd name="T2" fmla="*/ 1011 w 1123"/>
                <a:gd name="T3" fmla="*/ 0 h 3819"/>
                <a:gd name="T4" fmla="*/ 113 w 1123"/>
                <a:gd name="T5" fmla="*/ 0 h 3819"/>
                <a:gd name="T6" fmla="*/ 0 w 1123"/>
                <a:gd name="T7" fmla="*/ 113 h 3819"/>
                <a:gd name="T8" fmla="*/ 0 w 1123"/>
                <a:gd name="T9" fmla="*/ 113 h 3819"/>
                <a:gd name="T10" fmla="*/ 0 w 1123"/>
                <a:gd name="T11" fmla="*/ 3707 h 3819"/>
                <a:gd name="T12" fmla="*/ 112 w 1123"/>
                <a:gd name="T13" fmla="*/ 3819 h 3819"/>
                <a:gd name="T14" fmla="*/ 113 w 1123"/>
                <a:gd name="T15" fmla="*/ 3819 h 3819"/>
                <a:gd name="T16" fmla="*/ 1011 w 1123"/>
                <a:gd name="T17" fmla="*/ 3819 h 3819"/>
                <a:gd name="T18" fmla="*/ 1123 w 1123"/>
                <a:gd name="T19" fmla="*/ 3707 h 3819"/>
                <a:gd name="T20" fmla="*/ 1123 w 1123"/>
                <a:gd name="T21" fmla="*/ 3707 h 3819"/>
                <a:gd name="T22" fmla="*/ 1123 w 1123"/>
                <a:gd name="T23" fmla="*/ 113 h 3819"/>
                <a:gd name="T24" fmla="*/ 1011 w 1123"/>
                <a:gd name="T25" fmla="*/ 0 h 3819"/>
                <a:gd name="T26" fmla="*/ 899 w 1123"/>
                <a:gd name="T27" fmla="*/ 3595 h 3819"/>
                <a:gd name="T28" fmla="*/ 225 w 1123"/>
                <a:gd name="T29" fmla="*/ 3595 h 3819"/>
                <a:gd name="T30" fmla="*/ 225 w 1123"/>
                <a:gd name="T31" fmla="*/ 225 h 3819"/>
                <a:gd name="T32" fmla="*/ 899 w 1123"/>
                <a:gd name="T33" fmla="*/ 225 h 3819"/>
                <a:gd name="T34" fmla="*/ 899 w 1123"/>
                <a:gd name="T35" fmla="*/ 3595 h 3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3819">
                  <a:moveTo>
                    <a:pt x="1011" y="0"/>
                  </a:moveTo>
                  <a:cubicBezTo>
                    <a:pt x="1011" y="0"/>
                    <a:pt x="1011" y="0"/>
                    <a:pt x="1011" y="0"/>
                  </a:cubicBezTo>
                  <a:cubicBezTo>
                    <a:pt x="113" y="0"/>
                    <a:pt x="113" y="0"/>
                    <a:pt x="113" y="0"/>
                  </a:cubicBezTo>
                  <a:cubicBezTo>
                    <a:pt x="50" y="0"/>
                    <a:pt x="0" y="51"/>
                    <a:pt x="0" y="113"/>
                  </a:cubicBezTo>
                  <a:cubicBezTo>
                    <a:pt x="0" y="113"/>
                    <a:pt x="0" y="113"/>
                    <a:pt x="0" y="113"/>
                  </a:cubicBezTo>
                  <a:cubicBezTo>
                    <a:pt x="0" y="3707"/>
                    <a:pt x="0" y="3707"/>
                    <a:pt x="0" y="3707"/>
                  </a:cubicBezTo>
                  <a:cubicBezTo>
                    <a:pt x="0" y="3769"/>
                    <a:pt x="50" y="3819"/>
                    <a:pt x="112" y="3819"/>
                  </a:cubicBezTo>
                  <a:cubicBezTo>
                    <a:pt x="112" y="3819"/>
                    <a:pt x="112" y="3819"/>
                    <a:pt x="113" y="3819"/>
                  </a:cubicBezTo>
                  <a:cubicBezTo>
                    <a:pt x="1011" y="3819"/>
                    <a:pt x="1011" y="3819"/>
                    <a:pt x="1011" y="3819"/>
                  </a:cubicBezTo>
                  <a:cubicBezTo>
                    <a:pt x="1073" y="3819"/>
                    <a:pt x="1123" y="3769"/>
                    <a:pt x="1123" y="3707"/>
                  </a:cubicBezTo>
                  <a:cubicBezTo>
                    <a:pt x="1123" y="3707"/>
                    <a:pt x="1123" y="3707"/>
                    <a:pt x="1123" y="3707"/>
                  </a:cubicBezTo>
                  <a:cubicBezTo>
                    <a:pt x="1123" y="113"/>
                    <a:pt x="1123" y="113"/>
                    <a:pt x="1123" y="113"/>
                  </a:cubicBezTo>
                  <a:cubicBezTo>
                    <a:pt x="1123" y="51"/>
                    <a:pt x="1073" y="0"/>
                    <a:pt x="1011" y="0"/>
                  </a:cubicBezTo>
                  <a:close/>
                  <a:moveTo>
                    <a:pt x="899" y="3595"/>
                  </a:moveTo>
                  <a:cubicBezTo>
                    <a:pt x="225" y="3595"/>
                    <a:pt x="225" y="3595"/>
                    <a:pt x="225" y="3595"/>
                  </a:cubicBezTo>
                  <a:cubicBezTo>
                    <a:pt x="225" y="225"/>
                    <a:pt x="225" y="225"/>
                    <a:pt x="225" y="225"/>
                  </a:cubicBezTo>
                  <a:cubicBezTo>
                    <a:pt x="899" y="225"/>
                    <a:pt x="899" y="225"/>
                    <a:pt x="899" y="225"/>
                  </a:cubicBezTo>
                  <a:lnTo>
                    <a:pt x="899" y="359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13">
              <a:extLst>
                <a:ext uri="{FF2B5EF4-FFF2-40B4-BE49-F238E27FC236}">
                  <a16:creationId xmlns:a16="http://schemas.microsoft.com/office/drawing/2014/main" id="{88EDB3AB-D6EA-4EC3-96D3-08A9E47A2CEB}"/>
                </a:ext>
              </a:extLst>
            </p:cNvPr>
            <p:cNvSpPr>
              <a:spLocks noEditPoints="1"/>
            </p:cNvSpPr>
            <p:nvPr/>
          </p:nvSpPr>
          <p:spPr bwMode="auto">
            <a:xfrm>
              <a:off x="6827254" y="6051550"/>
              <a:ext cx="576262" cy="806450"/>
            </a:xfrm>
            <a:custGeom>
              <a:avLst/>
              <a:gdLst>
                <a:gd name="T0" fmla="*/ 1011 w 1123"/>
                <a:gd name="T1" fmla="*/ 0 h 1572"/>
                <a:gd name="T2" fmla="*/ 1011 w 1123"/>
                <a:gd name="T3" fmla="*/ 0 h 1572"/>
                <a:gd name="T4" fmla="*/ 112 w 1123"/>
                <a:gd name="T5" fmla="*/ 0 h 1572"/>
                <a:gd name="T6" fmla="*/ 0 w 1123"/>
                <a:gd name="T7" fmla="*/ 112 h 1572"/>
                <a:gd name="T8" fmla="*/ 0 w 1123"/>
                <a:gd name="T9" fmla="*/ 112 h 1572"/>
                <a:gd name="T10" fmla="*/ 0 w 1123"/>
                <a:gd name="T11" fmla="*/ 1460 h 1572"/>
                <a:gd name="T12" fmla="*/ 112 w 1123"/>
                <a:gd name="T13" fmla="*/ 1572 h 1572"/>
                <a:gd name="T14" fmla="*/ 112 w 1123"/>
                <a:gd name="T15" fmla="*/ 1572 h 1572"/>
                <a:gd name="T16" fmla="*/ 1011 w 1123"/>
                <a:gd name="T17" fmla="*/ 1572 h 1572"/>
                <a:gd name="T18" fmla="*/ 1123 w 1123"/>
                <a:gd name="T19" fmla="*/ 1460 h 1572"/>
                <a:gd name="T20" fmla="*/ 1123 w 1123"/>
                <a:gd name="T21" fmla="*/ 1460 h 1572"/>
                <a:gd name="T22" fmla="*/ 1123 w 1123"/>
                <a:gd name="T23" fmla="*/ 112 h 1572"/>
                <a:gd name="T24" fmla="*/ 1011 w 1123"/>
                <a:gd name="T25" fmla="*/ 0 h 1572"/>
                <a:gd name="T26" fmla="*/ 898 w 1123"/>
                <a:gd name="T27" fmla="*/ 1348 h 1572"/>
                <a:gd name="T28" fmla="*/ 224 w 1123"/>
                <a:gd name="T29" fmla="*/ 1348 h 1572"/>
                <a:gd name="T30" fmla="*/ 224 w 1123"/>
                <a:gd name="T31" fmla="*/ 224 h 1572"/>
                <a:gd name="T32" fmla="*/ 898 w 1123"/>
                <a:gd name="T33" fmla="*/ 224 h 1572"/>
                <a:gd name="T34" fmla="*/ 898 w 1123"/>
                <a:gd name="T35" fmla="*/ 1348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1572">
                  <a:moveTo>
                    <a:pt x="1011" y="0"/>
                  </a:moveTo>
                  <a:cubicBezTo>
                    <a:pt x="1011" y="0"/>
                    <a:pt x="1011" y="0"/>
                    <a:pt x="1011" y="0"/>
                  </a:cubicBezTo>
                  <a:cubicBezTo>
                    <a:pt x="112" y="0"/>
                    <a:pt x="112" y="0"/>
                    <a:pt x="112" y="0"/>
                  </a:cubicBezTo>
                  <a:cubicBezTo>
                    <a:pt x="50" y="0"/>
                    <a:pt x="0" y="50"/>
                    <a:pt x="0" y="112"/>
                  </a:cubicBezTo>
                  <a:cubicBezTo>
                    <a:pt x="0" y="112"/>
                    <a:pt x="0" y="112"/>
                    <a:pt x="0" y="112"/>
                  </a:cubicBezTo>
                  <a:cubicBezTo>
                    <a:pt x="0" y="1460"/>
                    <a:pt x="0" y="1460"/>
                    <a:pt x="0" y="1460"/>
                  </a:cubicBezTo>
                  <a:cubicBezTo>
                    <a:pt x="0" y="1522"/>
                    <a:pt x="50" y="1572"/>
                    <a:pt x="112" y="1572"/>
                  </a:cubicBezTo>
                  <a:cubicBezTo>
                    <a:pt x="112" y="1572"/>
                    <a:pt x="112" y="1572"/>
                    <a:pt x="112" y="1572"/>
                  </a:cubicBezTo>
                  <a:cubicBezTo>
                    <a:pt x="1011" y="1572"/>
                    <a:pt x="1011" y="1572"/>
                    <a:pt x="1011" y="1572"/>
                  </a:cubicBezTo>
                  <a:cubicBezTo>
                    <a:pt x="1073" y="1572"/>
                    <a:pt x="1123" y="1522"/>
                    <a:pt x="1123" y="1460"/>
                  </a:cubicBezTo>
                  <a:cubicBezTo>
                    <a:pt x="1123" y="1460"/>
                    <a:pt x="1123" y="1460"/>
                    <a:pt x="1123" y="1460"/>
                  </a:cubicBezTo>
                  <a:cubicBezTo>
                    <a:pt x="1123" y="112"/>
                    <a:pt x="1123" y="112"/>
                    <a:pt x="1123" y="112"/>
                  </a:cubicBezTo>
                  <a:cubicBezTo>
                    <a:pt x="1123" y="50"/>
                    <a:pt x="1073" y="0"/>
                    <a:pt x="1011" y="0"/>
                  </a:cubicBezTo>
                  <a:close/>
                  <a:moveTo>
                    <a:pt x="898" y="1348"/>
                  </a:moveTo>
                  <a:cubicBezTo>
                    <a:pt x="224" y="1348"/>
                    <a:pt x="224" y="1348"/>
                    <a:pt x="224" y="1348"/>
                  </a:cubicBezTo>
                  <a:cubicBezTo>
                    <a:pt x="224" y="224"/>
                    <a:pt x="224" y="224"/>
                    <a:pt x="224" y="224"/>
                  </a:cubicBezTo>
                  <a:cubicBezTo>
                    <a:pt x="898" y="224"/>
                    <a:pt x="898" y="224"/>
                    <a:pt x="898" y="224"/>
                  </a:cubicBezTo>
                  <a:lnTo>
                    <a:pt x="898" y="134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4">
              <a:extLst>
                <a:ext uri="{FF2B5EF4-FFF2-40B4-BE49-F238E27FC236}">
                  <a16:creationId xmlns:a16="http://schemas.microsoft.com/office/drawing/2014/main" id="{ABC796B7-5579-44E6-BD6D-71B901B64A41}"/>
                </a:ext>
              </a:extLst>
            </p:cNvPr>
            <p:cNvSpPr>
              <a:spLocks noEditPoints="1"/>
            </p:cNvSpPr>
            <p:nvPr/>
          </p:nvSpPr>
          <p:spPr bwMode="auto">
            <a:xfrm>
              <a:off x="4004680" y="3397250"/>
              <a:ext cx="3463924" cy="2019300"/>
            </a:xfrm>
            <a:custGeom>
              <a:avLst/>
              <a:gdLst>
                <a:gd name="T0" fmla="*/ 6712 w 6753"/>
                <a:gd name="T1" fmla="*/ 2463 h 3932"/>
                <a:gd name="T2" fmla="*/ 6688 w 6753"/>
                <a:gd name="T3" fmla="*/ 2442 h 3932"/>
                <a:gd name="T4" fmla="*/ 6238 w 6753"/>
                <a:gd name="T5" fmla="*/ 2153 h 3932"/>
                <a:gd name="T6" fmla="*/ 6083 w 6753"/>
                <a:gd name="T7" fmla="*/ 2187 h 3932"/>
                <a:gd name="T8" fmla="*/ 6065 w 6753"/>
                <a:gd name="T9" fmla="*/ 2247 h 3932"/>
                <a:gd name="T10" fmla="*/ 6065 w 6753"/>
                <a:gd name="T11" fmla="*/ 2472 h 3932"/>
                <a:gd name="T12" fmla="*/ 5676 w 6753"/>
                <a:gd name="T13" fmla="*/ 2472 h 3932"/>
                <a:gd name="T14" fmla="*/ 4811 w 6753"/>
                <a:gd name="T15" fmla="*/ 1174 h 3932"/>
                <a:gd name="T16" fmla="*/ 4648 w 6753"/>
                <a:gd name="T17" fmla="*/ 1150 h 3932"/>
                <a:gd name="T18" fmla="*/ 4624 w 6753"/>
                <a:gd name="T19" fmla="*/ 1174 h 3932"/>
                <a:gd name="T20" fmla="*/ 3391 w 6753"/>
                <a:gd name="T21" fmla="*/ 3023 h 3932"/>
                <a:gd name="T22" fmla="*/ 2125 w 6753"/>
                <a:gd name="T23" fmla="*/ 69 h 3932"/>
                <a:gd name="T24" fmla="*/ 2020 w 6753"/>
                <a:gd name="T25" fmla="*/ 1 h 3932"/>
                <a:gd name="T26" fmla="*/ 1917 w 6753"/>
                <a:gd name="T27" fmla="*/ 72 h 3932"/>
                <a:gd name="T28" fmla="*/ 485 w 6753"/>
                <a:gd name="T29" fmla="*/ 3708 h 3932"/>
                <a:gd name="T30" fmla="*/ 0 w 6753"/>
                <a:gd name="T31" fmla="*/ 3708 h 3932"/>
                <a:gd name="T32" fmla="*/ 0 w 6753"/>
                <a:gd name="T33" fmla="*/ 3932 h 3932"/>
                <a:gd name="T34" fmla="*/ 562 w 6753"/>
                <a:gd name="T35" fmla="*/ 3932 h 3932"/>
                <a:gd name="T36" fmla="*/ 666 w 6753"/>
                <a:gd name="T37" fmla="*/ 3861 h 3932"/>
                <a:gd name="T38" fmla="*/ 2026 w 6753"/>
                <a:gd name="T39" fmla="*/ 409 h 3932"/>
                <a:gd name="T40" fmla="*/ 3266 w 6753"/>
                <a:gd name="T41" fmla="*/ 3302 h 3932"/>
                <a:gd name="T42" fmla="*/ 3414 w 6753"/>
                <a:gd name="T43" fmla="*/ 3362 h 3932"/>
                <a:gd name="T44" fmla="*/ 3463 w 6753"/>
                <a:gd name="T45" fmla="*/ 3321 h 3932"/>
                <a:gd name="T46" fmla="*/ 4717 w 6753"/>
                <a:gd name="T47" fmla="*/ 1439 h 3932"/>
                <a:gd name="T48" fmla="*/ 5523 w 6753"/>
                <a:gd name="T49" fmla="*/ 2647 h 3932"/>
                <a:gd name="T50" fmla="*/ 5616 w 6753"/>
                <a:gd name="T51" fmla="*/ 2697 h 3932"/>
                <a:gd name="T52" fmla="*/ 6065 w 6753"/>
                <a:gd name="T53" fmla="*/ 2697 h 3932"/>
                <a:gd name="T54" fmla="*/ 6065 w 6753"/>
                <a:gd name="T55" fmla="*/ 2921 h 3932"/>
                <a:gd name="T56" fmla="*/ 6178 w 6753"/>
                <a:gd name="T57" fmla="*/ 3034 h 3932"/>
                <a:gd name="T58" fmla="*/ 6251 w 6753"/>
                <a:gd name="T59" fmla="*/ 3007 h 3932"/>
                <a:gd name="T60" fmla="*/ 6700 w 6753"/>
                <a:gd name="T61" fmla="*/ 2621 h 3932"/>
                <a:gd name="T62" fmla="*/ 6712 w 6753"/>
                <a:gd name="T63" fmla="*/ 2463 h 3932"/>
                <a:gd name="T64" fmla="*/ 6290 w 6753"/>
                <a:gd name="T65" fmla="*/ 2677 h 3932"/>
                <a:gd name="T66" fmla="*/ 6290 w 6753"/>
                <a:gd name="T67" fmla="*/ 2453 h 3932"/>
                <a:gd name="T68" fmla="*/ 6439 w 6753"/>
                <a:gd name="T69" fmla="*/ 2549 h 3932"/>
                <a:gd name="T70" fmla="*/ 6290 w 6753"/>
                <a:gd name="T71" fmla="*/ 2677 h 3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53" h="3932">
                  <a:moveTo>
                    <a:pt x="6712" y="2463"/>
                  </a:moveTo>
                  <a:cubicBezTo>
                    <a:pt x="6705" y="2455"/>
                    <a:pt x="6697" y="2448"/>
                    <a:pt x="6688" y="2442"/>
                  </a:cubicBezTo>
                  <a:cubicBezTo>
                    <a:pt x="6238" y="2153"/>
                    <a:pt x="6238" y="2153"/>
                    <a:pt x="6238" y="2153"/>
                  </a:cubicBezTo>
                  <a:cubicBezTo>
                    <a:pt x="6186" y="2119"/>
                    <a:pt x="6117" y="2134"/>
                    <a:pt x="6083" y="2187"/>
                  </a:cubicBezTo>
                  <a:cubicBezTo>
                    <a:pt x="6071" y="2205"/>
                    <a:pt x="6065" y="2226"/>
                    <a:pt x="6065" y="2247"/>
                  </a:cubicBezTo>
                  <a:cubicBezTo>
                    <a:pt x="6065" y="2472"/>
                    <a:pt x="6065" y="2472"/>
                    <a:pt x="6065" y="2472"/>
                  </a:cubicBezTo>
                  <a:cubicBezTo>
                    <a:pt x="5676" y="2472"/>
                    <a:pt x="5676" y="2472"/>
                    <a:pt x="5676" y="2472"/>
                  </a:cubicBezTo>
                  <a:cubicBezTo>
                    <a:pt x="4811" y="1174"/>
                    <a:pt x="4811" y="1174"/>
                    <a:pt x="4811" y="1174"/>
                  </a:cubicBezTo>
                  <a:cubicBezTo>
                    <a:pt x="4772" y="1123"/>
                    <a:pt x="4699" y="1112"/>
                    <a:pt x="4648" y="1150"/>
                  </a:cubicBezTo>
                  <a:cubicBezTo>
                    <a:pt x="4639" y="1157"/>
                    <a:pt x="4631" y="1165"/>
                    <a:pt x="4624" y="1174"/>
                  </a:cubicBezTo>
                  <a:cubicBezTo>
                    <a:pt x="3391" y="3023"/>
                    <a:pt x="3391" y="3023"/>
                    <a:pt x="3391" y="3023"/>
                  </a:cubicBezTo>
                  <a:cubicBezTo>
                    <a:pt x="2125" y="69"/>
                    <a:pt x="2125" y="69"/>
                    <a:pt x="2125" y="69"/>
                  </a:cubicBezTo>
                  <a:cubicBezTo>
                    <a:pt x="2107" y="27"/>
                    <a:pt x="2066" y="0"/>
                    <a:pt x="2020" y="1"/>
                  </a:cubicBezTo>
                  <a:cubicBezTo>
                    <a:pt x="1975" y="2"/>
                    <a:pt x="1934" y="30"/>
                    <a:pt x="1917" y="72"/>
                  </a:cubicBezTo>
                  <a:cubicBezTo>
                    <a:pt x="485" y="3708"/>
                    <a:pt x="485" y="3708"/>
                    <a:pt x="485" y="3708"/>
                  </a:cubicBezTo>
                  <a:cubicBezTo>
                    <a:pt x="0" y="3708"/>
                    <a:pt x="0" y="3708"/>
                    <a:pt x="0" y="3708"/>
                  </a:cubicBezTo>
                  <a:cubicBezTo>
                    <a:pt x="0" y="3932"/>
                    <a:pt x="0" y="3932"/>
                    <a:pt x="0" y="3932"/>
                  </a:cubicBezTo>
                  <a:cubicBezTo>
                    <a:pt x="562" y="3932"/>
                    <a:pt x="562" y="3932"/>
                    <a:pt x="562" y="3932"/>
                  </a:cubicBezTo>
                  <a:cubicBezTo>
                    <a:pt x="608" y="3932"/>
                    <a:pt x="649" y="3904"/>
                    <a:pt x="666" y="3861"/>
                  </a:cubicBezTo>
                  <a:cubicBezTo>
                    <a:pt x="2026" y="409"/>
                    <a:pt x="2026" y="409"/>
                    <a:pt x="2026" y="409"/>
                  </a:cubicBezTo>
                  <a:cubicBezTo>
                    <a:pt x="3266" y="3302"/>
                    <a:pt x="3266" y="3302"/>
                    <a:pt x="3266" y="3302"/>
                  </a:cubicBezTo>
                  <a:cubicBezTo>
                    <a:pt x="3291" y="3360"/>
                    <a:pt x="3357" y="3386"/>
                    <a:pt x="3414" y="3362"/>
                  </a:cubicBezTo>
                  <a:cubicBezTo>
                    <a:pt x="3434" y="3353"/>
                    <a:pt x="3451" y="3339"/>
                    <a:pt x="3463" y="3321"/>
                  </a:cubicBezTo>
                  <a:cubicBezTo>
                    <a:pt x="4717" y="1439"/>
                    <a:pt x="4717" y="1439"/>
                    <a:pt x="4717" y="1439"/>
                  </a:cubicBezTo>
                  <a:cubicBezTo>
                    <a:pt x="5523" y="2647"/>
                    <a:pt x="5523" y="2647"/>
                    <a:pt x="5523" y="2647"/>
                  </a:cubicBezTo>
                  <a:cubicBezTo>
                    <a:pt x="5543" y="2678"/>
                    <a:pt x="5578" y="2697"/>
                    <a:pt x="5616" y="2697"/>
                  </a:cubicBezTo>
                  <a:cubicBezTo>
                    <a:pt x="6065" y="2697"/>
                    <a:pt x="6065" y="2697"/>
                    <a:pt x="6065" y="2697"/>
                  </a:cubicBezTo>
                  <a:cubicBezTo>
                    <a:pt x="6065" y="2921"/>
                    <a:pt x="6065" y="2921"/>
                    <a:pt x="6065" y="2921"/>
                  </a:cubicBezTo>
                  <a:cubicBezTo>
                    <a:pt x="6065" y="2983"/>
                    <a:pt x="6116" y="3034"/>
                    <a:pt x="6178" y="3034"/>
                  </a:cubicBezTo>
                  <a:cubicBezTo>
                    <a:pt x="6204" y="3034"/>
                    <a:pt x="6230" y="3024"/>
                    <a:pt x="6251" y="3007"/>
                  </a:cubicBezTo>
                  <a:cubicBezTo>
                    <a:pt x="6700" y="2621"/>
                    <a:pt x="6700" y="2621"/>
                    <a:pt x="6700" y="2621"/>
                  </a:cubicBezTo>
                  <a:cubicBezTo>
                    <a:pt x="6747" y="2581"/>
                    <a:pt x="6753" y="2510"/>
                    <a:pt x="6712" y="2463"/>
                  </a:cubicBezTo>
                  <a:close/>
                  <a:moveTo>
                    <a:pt x="6290" y="2677"/>
                  </a:moveTo>
                  <a:cubicBezTo>
                    <a:pt x="6290" y="2453"/>
                    <a:pt x="6290" y="2453"/>
                    <a:pt x="6290" y="2453"/>
                  </a:cubicBezTo>
                  <a:cubicBezTo>
                    <a:pt x="6439" y="2549"/>
                    <a:pt x="6439" y="2549"/>
                    <a:pt x="6439" y="2549"/>
                  </a:cubicBezTo>
                  <a:lnTo>
                    <a:pt x="6290" y="267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6" name="Picture 15">
            <a:extLst>
              <a:ext uri="{FF2B5EF4-FFF2-40B4-BE49-F238E27FC236}">
                <a16:creationId xmlns:a16="http://schemas.microsoft.com/office/drawing/2014/main" id="{9CC7751E-2D69-4202-BD56-BF4C077B24CF}"/>
              </a:ext>
            </a:extLst>
          </p:cNvPr>
          <p:cNvPicPr>
            <a:picLocks noChangeAspect="1"/>
          </p:cNvPicPr>
          <p:nvPr/>
        </p:nvPicPr>
        <p:blipFill>
          <a:blip r:embed="rId6"/>
          <a:stretch>
            <a:fillRect/>
          </a:stretch>
        </p:blipFill>
        <p:spPr>
          <a:xfrm>
            <a:off x="2496955" y="283768"/>
            <a:ext cx="2834640" cy="472441"/>
          </a:xfrm>
          <a:prstGeom prst="rect">
            <a:avLst/>
          </a:prstGeom>
        </p:spPr>
      </p:pic>
      <p:sp>
        <p:nvSpPr>
          <p:cNvPr id="18" name="Subtitle 2">
            <a:extLst>
              <a:ext uri="{FF2B5EF4-FFF2-40B4-BE49-F238E27FC236}">
                <a16:creationId xmlns:a16="http://schemas.microsoft.com/office/drawing/2014/main" id="{E323E9BC-E4D2-B545-9600-E5185F1BA047}"/>
              </a:ext>
            </a:extLst>
          </p:cNvPr>
          <p:cNvSpPr txBox="1">
            <a:spLocks/>
          </p:cNvSpPr>
          <p:nvPr/>
        </p:nvSpPr>
        <p:spPr>
          <a:xfrm>
            <a:off x="464253" y="5397601"/>
            <a:ext cx="6900038" cy="87497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3200" dirty="0">
                <a:solidFill>
                  <a:schemeClr val="tx1"/>
                </a:solidFill>
              </a:rPr>
              <a:t>Kiwanis Club of Bozeman</a:t>
            </a:r>
          </a:p>
          <a:p>
            <a:pPr marL="0" indent="0" algn="ctr">
              <a:lnSpc>
                <a:spcPct val="100000"/>
              </a:lnSpc>
              <a:spcBef>
                <a:spcPts val="0"/>
              </a:spcBef>
              <a:buNone/>
            </a:pPr>
            <a:r>
              <a:rPr lang="en-US" sz="3200" dirty="0">
                <a:solidFill>
                  <a:schemeClr val="tx1"/>
                </a:solidFill>
              </a:rPr>
              <a:t>July 19, 2021</a:t>
            </a:r>
          </a:p>
        </p:txBody>
      </p:sp>
    </p:spTree>
    <p:extLst>
      <p:ext uri="{BB962C8B-B14F-4D97-AF65-F5344CB8AC3E}">
        <p14:creationId xmlns:p14="http://schemas.microsoft.com/office/powerpoint/2010/main" val="53268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62271" y="933064"/>
            <a:ext cx="9149144" cy="5670515"/>
          </a:xfrm>
          <a:prstGeom prst="rect">
            <a:avLst/>
          </a:prstGeom>
        </p:spPr>
      </p:pic>
      <p:sp>
        <p:nvSpPr>
          <p:cNvPr id="5" name="Rectangle 4"/>
          <p:cNvSpPr/>
          <p:nvPr/>
        </p:nvSpPr>
        <p:spPr>
          <a:xfrm>
            <a:off x="1109709" y="563730"/>
            <a:ext cx="4584717" cy="369332"/>
          </a:xfrm>
          <a:prstGeom prst="rect">
            <a:avLst/>
          </a:prstGeom>
        </p:spPr>
        <p:txBody>
          <a:bodyPr wrap="none">
            <a:spAutoFit/>
          </a:bodyPr>
          <a:lstStyle/>
          <a:p>
            <a:r>
              <a:rPr lang="en-US" b="1" i="0" u="none" strike="noStrike" baseline="0" dirty="0">
                <a:solidFill>
                  <a:srgbClr val="CC0000"/>
                </a:solidFill>
                <a:latin typeface="Calibri" panose="020F0502020204030204" pitchFamily="34" charset="0"/>
              </a:rPr>
              <a:t>Present Value of a Future $100 Cost or Benefit</a:t>
            </a:r>
            <a:endParaRPr lang="en-US" dirty="0">
              <a:solidFill>
                <a:srgbClr val="CC0000"/>
              </a:solidFill>
              <a:latin typeface="Calibri" panose="020F0502020204030204" pitchFamily="34" charset="0"/>
            </a:endParaRPr>
          </a:p>
        </p:txBody>
      </p:sp>
      <p:pic>
        <p:nvPicPr>
          <p:cNvPr id="6" name="Picture 5">
            <a:extLst>
              <a:ext uri="{FF2B5EF4-FFF2-40B4-BE49-F238E27FC236}">
                <a16:creationId xmlns:a16="http://schemas.microsoft.com/office/drawing/2014/main" id="{B8D72E60-89FA-4571-8280-E6BB6DB1647D}"/>
              </a:ext>
            </a:extLst>
          </p:cNvPr>
          <p:cNvPicPr>
            <a:picLocks noChangeAspect="1"/>
          </p:cNvPicPr>
          <p:nvPr/>
        </p:nvPicPr>
        <p:blipFill>
          <a:blip r:embed="rId4"/>
          <a:stretch>
            <a:fillRect/>
          </a:stretch>
        </p:blipFill>
        <p:spPr>
          <a:xfrm>
            <a:off x="0" y="10824"/>
            <a:ext cx="12192000" cy="6858000"/>
          </a:xfrm>
          <a:prstGeom prst="rect">
            <a:avLst/>
          </a:prstGeom>
        </p:spPr>
      </p:pic>
      <p:grpSp>
        <p:nvGrpSpPr>
          <p:cNvPr id="12" name="Group 11">
            <a:extLst>
              <a:ext uri="{FF2B5EF4-FFF2-40B4-BE49-F238E27FC236}">
                <a16:creationId xmlns:a16="http://schemas.microsoft.com/office/drawing/2014/main" id="{E6A9EA36-33FC-4C09-A76D-DBD404B6A16C}"/>
              </a:ext>
            </a:extLst>
          </p:cNvPr>
          <p:cNvGrpSpPr/>
          <p:nvPr/>
        </p:nvGrpSpPr>
        <p:grpSpPr>
          <a:xfrm>
            <a:off x="1258445" y="4172462"/>
            <a:ext cx="9169542" cy="2575081"/>
            <a:chOff x="1258445" y="2038859"/>
            <a:chExt cx="9169542" cy="2575081"/>
          </a:xfrm>
        </p:grpSpPr>
        <p:sp>
          <p:nvSpPr>
            <p:cNvPr id="9" name="TextBox 8">
              <a:extLst>
                <a:ext uri="{FF2B5EF4-FFF2-40B4-BE49-F238E27FC236}">
                  <a16:creationId xmlns:a16="http://schemas.microsoft.com/office/drawing/2014/main" id="{9FC07B61-D39E-4E06-8B98-C45A786C1866}"/>
                </a:ext>
              </a:extLst>
            </p:cNvPr>
            <p:cNvSpPr txBox="1">
              <a:spLocks/>
            </p:cNvSpPr>
            <p:nvPr/>
          </p:nvSpPr>
          <p:spPr>
            <a:xfrm>
              <a:off x="1764012" y="2244060"/>
              <a:ext cx="8663975" cy="2369880"/>
            </a:xfrm>
            <a:prstGeom prst="rect">
              <a:avLst/>
            </a:prstGeom>
            <a:noFill/>
          </p:spPr>
          <p:txBody>
            <a:bodyPr wrap="none" rtlCol="0">
              <a:spAutoFit/>
            </a:bodyPr>
            <a:lstStyle/>
            <a:p>
              <a:pPr algn="ctr"/>
              <a:r>
                <a:rPr lang="en-GB" sz="5400" b="1" dirty="0">
                  <a:solidFill>
                    <a:schemeClr val="bg1"/>
                  </a:solidFill>
                </a:rPr>
                <a:t>It is better to be roughly right</a:t>
              </a:r>
            </a:p>
            <a:p>
              <a:pPr algn="ctr"/>
              <a:r>
                <a:rPr lang="en-GB" sz="5400" b="1" dirty="0">
                  <a:solidFill>
                    <a:schemeClr val="bg1"/>
                  </a:solidFill>
                </a:rPr>
                <a:t>than precisely wrong.</a:t>
              </a:r>
            </a:p>
            <a:p>
              <a:pPr algn="ctr"/>
              <a:r>
                <a:rPr lang="en-GB" sz="4000" dirty="0">
                  <a:solidFill>
                    <a:schemeClr val="bg1"/>
                  </a:solidFill>
                </a:rPr>
                <a:t>- John Maynard Keynes</a:t>
              </a:r>
            </a:p>
          </p:txBody>
        </p:sp>
        <p:sp>
          <p:nvSpPr>
            <p:cNvPr id="10" name="Rectangle 9">
              <a:extLst>
                <a:ext uri="{FF2B5EF4-FFF2-40B4-BE49-F238E27FC236}">
                  <a16:creationId xmlns:a16="http://schemas.microsoft.com/office/drawing/2014/main" id="{C927AFA3-313F-4A08-9D4D-8F67DB582215}"/>
                </a:ext>
              </a:extLst>
            </p:cNvPr>
            <p:cNvSpPr/>
            <p:nvPr/>
          </p:nvSpPr>
          <p:spPr>
            <a:xfrm>
              <a:off x="1258445" y="2038859"/>
              <a:ext cx="827029" cy="1323439"/>
            </a:xfrm>
            <a:prstGeom prst="rect">
              <a:avLst/>
            </a:prstGeom>
          </p:spPr>
          <p:txBody>
            <a:bodyPr wrap="square">
              <a:spAutoFit/>
            </a:bodyPr>
            <a:lstStyle/>
            <a:p>
              <a:r>
                <a:rPr lang="en-GB" sz="8000" dirty="0">
                  <a:solidFill>
                    <a:schemeClr val="bg1"/>
                  </a:solidFill>
                  <a:latin typeface="Arial Rounded MT Bold" panose="020F0704030504030204" pitchFamily="34" charset="0"/>
                </a:rPr>
                <a:t>“</a:t>
              </a:r>
              <a:endParaRPr lang="en-GB" sz="8000" dirty="0">
                <a:latin typeface="Arial Rounded MT Bold" panose="020F0704030504030204" pitchFamily="34" charset="0"/>
              </a:endParaRPr>
            </a:p>
          </p:txBody>
        </p:sp>
        <p:sp>
          <p:nvSpPr>
            <p:cNvPr id="11" name="Rectangle 10">
              <a:extLst>
                <a:ext uri="{FF2B5EF4-FFF2-40B4-BE49-F238E27FC236}">
                  <a16:creationId xmlns:a16="http://schemas.microsoft.com/office/drawing/2014/main" id="{C51C6AC0-D7B4-43A6-8806-9B97F9D46689}"/>
                </a:ext>
              </a:extLst>
            </p:cNvPr>
            <p:cNvSpPr/>
            <p:nvPr/>
          </p:nvSpPr>
          <p:spPr>
            <a:xfrm rot="10800000">
              <a:off x="8903310" y="2516743"/>
              <a:ext cx="827029" cy="1323439"/>
            </a:xfrm>
            <a:prstGeom prst="rect">
              <a:avLst/>
            </a:prstGeom>
          </p:spPr>
          <p:txBody>
            <a:bodyPr wrap="square">
              <a:spAutoFit/>
            </a:bodyPr>
            <a:lstStyle/>
            <a:p>
              <a:r>
                <a:rPr lang="en-GB" sz="8000" dirty="0">
                  <a:solidFill>
                    <a:schemeClr val="bg1"/>
                  </a:solidFill>
                  <a:latin typeface="Arial Rounded MT Bold" panose="020F0704030504030204" pitchFamily="34" charset="0"/>
                </a:rPr>
                <a:t>“</a:t>
              </a:r>
              <a:endParaRPr lang="en-GB" sz="8000" dirty="0">
                <a:latin typeface="Arial Rounded MT Bold" panose="020F0704030504030204" pitchFamily="34" charset="0"/>
              </a:endParaRPr>
            </a:p>
          </p:txBody>
        </p:sp>
      </p:grpSp>
    </p:spTree>
    <p:extLst>
      <p:ext uri="{BB962C8B-B14F-4D97-AF65-F5344CB8AC3E}">
        <p14:creationId xmlns:p14="http://schemas.microsoft.com/office/powerpoint/2010/main" val="393248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89279-7E80-0248-91C3-AAAD9E6C29FE}"/>
              </a:ext>
            </a:extLst>
          </p:cNvPr>
          <p:cNvSpPr>
            <a:spLocks noGrp="1"/>
          </p:cNvSpPr>
          <p:nvPr>
            <p:ph type="title"/>
          </p:nvPr>
        </p:nvSpPr>
        <p:spPr/>
        <p:txBody>
          <a:bodyPr>
            <a:normAutofit fontScale="90000"/>
          </a:bodyPr>
          <a:lstStyle/>
          <a:p>
            <a:r>
              <a:rPr lang="en-US" dirty="0">
                <a:solidFill>
                  <a:schemeClr val="bg1"/>
                </a:solidFill>
              </a:rPr>
              <a:t>Eco</a:t>
            </a:r>
            <a:r>
              <a:rPr lang="en-US" dirty="0"/>
              <a:t>nomic Growth and Climate Change Action </a:t>
            </a:r>
            <a:br>
              <a:rPr lang="en-US" dirty="0"/>
            </a:br>
            <a:r>
              <a:rPr lang="en-US" dirty="0"/>
              <a:t>Are Compatible 		</a:t>
            </a:r>
          </a:p>
        </p:txBody>
      </p:sp>
      <p:sp>
        <p:nvSpPr>
          <p:cNvPr id="3" name="Content Placeholder 2">
            <a:extLst>
              <a:ext uri="{FF2B5EF4-FFF2-40B4-BE49-F238E27FC236}">
                <a16:creationId xmlns:a16="http://schemas.microsoft.com/office/drawing/2014/main" id="{E736A537-3AF2-E344-8EC8-B1D226C2BF2C}"/>
              </a:ext>
            </a:extLst>
          </p:cNvPr>
          <p:cNvSpPr>
            <a:spLocks noGrp="1"/>
          </p:cNvSpPr>
          <p:nvPr>
            <p:ph idx="1"/>
          </p:nvPr>
        </p:nvSpPr>
        <p:spPr>
          <a:xfrm>
            <a:off x="838200" y="1541570"/>
            <a:ext cx="10515600" cy="4351338"/>
          </a:xfrm>
        </p:spPr>
        <p:txBody>
          <a:bodyPr/>
          <a:lstStyle/>
          <a:p>
            <a:r>
              <a:rPr lang="en-US" dirty="0"/>
              <a:t>Abating greenhouse gas emissions is costly… </a:t>
            </a:r>
          </a:p>
          <a:p>
            <a:pPr marL="0" indent="0">
              <a:spcAft>
                <a:spcPts val="1000"/>
              </a:spcAft>
              <a:buNone/>
            </a:pPr>
            <a:r>
              <a:rPr lang="en-US" dirty="0"/>
              <a:t>	… but climate change damages are even more costly.</a:t>
            </a:r>
          </a:p>
          <a:p>
            <a:pPr>
              <a:spcAft>
                <a:spcPts val="1000"/>
              </a:spcAft>
            </a:pPr>
            <a:r>
              <a:rPr lang="en-US" dirty="0"/>
              <a:t>Economic growth comes with consequences that we have to deal with, including climate consequences. </a:t>
            </a:r>
          </a:p>
          <a:p>
            <a:pPr>
              <a:spcAft>
                <a:spcPts val="1000"/>
              </a:spcAft>
            </a:pPr>
            <a:r>
              <a:rPr lang="en-US" dirty="0"/>
              <a:t>Economies with environmental regulations can still be dynamic.</a:t>
            </a:r>
          </a:p>
          <a:p>
            <a:pPr>
              <a:spcAft>
                <a:spcPts val="1000"/>
              </a:spcAft>
            </a:pPr>
            <a:r>
              <a:rPr lang="en-US" dirty="0"/>
              <a:t>Goal: design policies that reach climate goals at the least possible cost.</a:t>
            </a:r>
          </a:p>
        </p:txBody>
      </p:sp>
    </p:spTree>
    <p:extLst>
      <p:ext uri="{BB962C8B-B14F-4D97-AF65-F5344CB8AC3E}">
        <p14:creationId xmlns:p14="http://schemas.microsoft.com/office/powerpoint/2010/main" val="242929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 Change Policy</a:t>
            </a:r>
          </a:p>
        </p:txBody>
      </p:sp>
    </p:spTree>
    <p:extLst>
      <p:ext uri="{BB962C8B-B14F-4D97-AF65-F5344CB8AC3E}">
        <p14:creationId xmlns:p14="http://schemas.microsoft.com/office/powerpoint/2010/main" val="2367006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B69D-BB8C-9842-806E-C276333FA600}"/>
              </a:ext>
            </a:extLst>
          </p:cNvPr>
          <p:cNvSpPr>
            <a:spLocks noGrp="1"/>
          </p:cNvSpPr>
          <p:nvPr>
            <p:ph type="title"/>
          </p:nvPr>
        </p:nvSpPr>
        <p:spPr/>
        <p:txBody>
          <a:bodyPr/>
          <a:lstStyle/>
          <a:p>
            <a:r>
              <a:rPr lang="en-US" dirty="0">
                <a:solidFill>
                  <a:schemeClr val="bg1"/>
                </a:solidFill>
              </a:rPr>
              <a:t>Pol</a:t>
            </a:r>
            <a:r>
              <a:rPr lang="en-US" dirty="0"/>
              <a:t>icies That Reduce Emissions: Directly</a:t>
            </a:r>
          </a:p>
        </p:txBody>
      </p:sp>
      <p:sp>
        <p:nvSpPr>
          <p:cNvPr id="4" name="Slide Number Placeholder 3">
            <a:extLst>
              <a:ext uri="{FF2B5EF4-FFF2-40B4-BE49-F238E27FC236}">
                <a16:creationId xmlns:a16="http://schemas.microsoft.com/office/drawing/2014/main" id="{0B840C6A-8C02-3A43-B2D2-E273EB2A1FA6}"/>
              </a:ext>
            </a:extLst>
          </p:cNvPr>
          <p:cNvSpPr>
            <a:spLocks noGrp="1"/>
          </p:cNvSpPr>
          <p:nvPr>
            <p:ph type="sldNum" sz="quarter" idx="12"/>
          </p:nvPr>
        </p:nvSpPr>
        <p:spPr/>
        <p:txBody>
          <a:bodyPr/>
          <a:lstStyle/>
          <a:p>
            <a:fld id="{D9F085D5-EC86-4F6A-B501-C1359CB39116}" type="slidenum">
              <a:rPr lang="en-GB" smtClean="0"/>
              <a:t>13</a:t>
            </a:fld>
            <a:endParaRPr lang="en-GB"/>
          </a:p>
        </p:txBody>
      </p:sp>
      <p:sp>
        <p:nvSpPr>
          <p:cNvPr id="5" name="Content Placeholder 2">
            <a:extLst>
              <a:ext uri="{FF2B5EF4-FFF2-40B4-BE49-F238E27FC236}">
                <a16:creationId xmlns:a16="http://schemas.microsoft.com/office/drawing/2014/main" id="{868016DE-318D-D444-A1D2-E8F15E8DB829}"/>
              </a:ext>
            </a:extLst>
          </p:cNvPr>
          <p:cNvSpPr>
            <a:spLocks noGrp="1"/>
          </p:cNvSpPr>
          <p:nvPr>
            <p:ph idx="1"/>
          </p:nvPr>
        </p:nvSpPr>
        <p:spPr>
          <a:xfrm>
            <a:off x="838200" y="1570730"/>
            <a:ext cx="10515600" cy="4351338"/>
          </a:xfrm>
        </p:spPr>
        <p:txBody>
          <a:bodyPr/>
          <a:lstStyle/>
          <a:p>
            <a:r>
              <a:rPr lang="en-US" dirty="0"/>
              <a:t>Regulation</a:t>
            </a:r>
          </a:p>
          <a:p>
            <a:pPr lvl="1"/>
            <a:r>
              <a:rPr lang="en-US" dirty="0"/>
              <a:t>Emissions standards or limits</a:t>
            </a:r>
          </a:p>
          <a:p>
            <a:pPr lvl="2"/>
            <a:r>
              <a:rPr lang="en-US" dirty="0"/>
              <a:t>E.g., CAFE standards</a:t>
            </a:r>
          </a:p>
          <a:p>
            <a:pPr marL="0" indent="0">
              <a:buNone/>
            </a:pPr>
            <a:endParaRPr lang="en-US" dirty="0"/>
          </a:p>
          <a:p>
            <a:r>
              <a:rPr lang="en-US" dirty="0"/>
              <a:t>Market-oriented policies</a:t>
            </a:r>
          </a:p>
          <a:p>
            <a:pPr lvl="1"/>
            <a:r>
              <a:rPr lang="en-US" dirty="0"/>
              <a:t>Putting a price on emissions</a:t>
            </a:r>
          </a:p>
          <a:p>
            <a:pPr lvl="2"/>
            <a:r>
              <a:rPr lang="en-US" dirty="0"/>
              <a:t>Subsidizing green energy (</a:t>
            </a:r>
            <a:r>
              <a:rPr lang="en-US" i="1" dirty="0"/>
              <a:t>e.g</a:t>
            </a:r>
            <a:r>
              <a:rPr lang="en-US" dirty="0"/>
              <a:t>., feed-in tariffs)</a:t>
            </a:r>
          </a:p>
          <a:p>
            <a:pPr lvl="2"/>
            <a:r>
              <a:rPr lang="en-US" dirty="0"/>
              <a:t>Tax or cap &amp; trade</a:t>
            </a:r>
          </a:p>
          <a:p>
            <a:pPr marL="457200" lvl="1" indent="0">
              <a:buNone/>
            </a:pPr>
            <a:endParaRPr lang="en-US" dirty="0"/>
          </a:p>
        </p:txBody>
      </p:sp>
    </p:spTree>
    <p:extLst>
      <p:ext uri="{BB962C8B-B14F-4D97-AF65-F5344CB8AC3E}">
        <p14:creationId xmlns:p14="http://schemas.microsoft.com/office/powerpoint/2010/main" val="373350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32B2-314D-FE45-AEA5-3E82EFB87018}"/>
              </a:ext>
            </a:extLst>
          </p:cNvPr>
          <p:cNvSpPr>
            <a:spLocks noGrp="1"/>
          </p:cNvSpPr>
          <p:nvPr>
            <p:ph type="title"/>
          </p:nvPr>
        </p:nvSpPr>
        <p:spPr/>
        <p:txBody>
          <a:bodyPr/>
          <a:lstStyle/>
          <a:p>
            <a:r>
              <a:rPr lang="en-US" dirty="0">
                <a:solidFill>
                  <a:schemeClr val="bg1"/>
                </a:solidFill>
              </a:rPr>
              <a:t>Ho</a:t>
            </a:r>
            <a:r>
              <a:rPr lang="en-US" dirty="0"/>
              <a:t>w Does Cap and Trade Work?</a:t>
            </a:r>
          </a:p>
        </p:txBody>
      </p:sp>
      <p:sp>
        <p:nvSpPr>
          <p:cNvPr id="3" name="Content Placeholder 2">
            <a:extLst>
              <a:ext uri="{FF2B5EF4-FFF2-40B4-BE49-F238E27FC236}">
                <a16:creationId xmlns:a16="http://schemas.microsoft.com/office/drawing/2014/main" id="{4FE729F3-1B27-9343-BDFE-8E54B78EA528}"/>
              </a:ext>
            </a:extLst>
          </p:cNvPr>
          <p:cNvSpPr>
            <a:spLocks noGrp="1"/>
          </p:cNvSpPr>
          <p:nvPr>
            <p:ph idx="1"/>
          </p:nvPr>
        </p:nvSpPr>
        <p:spPr>
          <a:xfrm>
            <a:off x="838200" y="1169377"/>
            <a:ext cx="10515600" cy="4958861"/>
          </a:xfrm>
        </p:spPr>
        <p:txBody>
          <a:bodyPr>
            <a:normAutofit fontScale="85000" lnSpcReduction="20000"/>
          </a:bodyPr>
          <a:lstStyle/>
          <a:p>
            <a:r>
              <a:rPr lang="en-US" dirty="0"/>
              <a:t>Activities to be covered are determined.</a:t>
            </a:r>
          </a:p>
          <a:p>
            <a:r>
              <a:rPr lang="en-US" dirty="0"/>
              <a:t>Acceptable emissions levels are indicated.</a:t>
            </a:r>
          </a:p>
          <a:p>
            <a:r>
              <a:rPr lang="en-US" dirty="0"/>
              <a:t>“Permits” that allow acceptable emissions levels are issued.</a:t>
            </a:r>
          </a:p>
          <a:p>
            <a:pPr lvl="1"/>
            <a:r>
              <a:rPr lang="en-US" dirty="0"/>
              <a:t>How?</a:t>
            </a:r>
          </a:p>
          <a:p>
            <a:pPr lvl="2"/>
            <a:r>
              <a:rPr lang="en-US" dirty="0"/>
              <a:t>According to historical emissions?  </a:t>
            </a:r>
          </a:p>
          <a:p>
            <a:pPr lvl="2"/>
            <a:r>
              <a:rPr lang="en-US" dirty="0"/>
              <a:t>Evenly across emitters?</a:t>
            </a:r>
          </a:p>
          <a:p>
            <a:pPr lvl="2"/>
            <a:r>
              <a:rPr lang="en-US" dirty="0"/>
              <a:t>Sold at some price?</a:t>
            </a:r>
          </a:p>
          <a:p>
            <a:r>
              <a:rPr lang="en-US" dirty="0"/>
              <a:t>A “market” is developed.</a:t>
            </a:r>
          </a:p>
          <a:p>
            <a:r>
              <a:rPr lang="en-US" dirty="0"/>
              <a:t>Those desiring to emit will have to buy sufficient permits to accommodate their emissions.</a:t>
            </a:r>
          </a:p>
          <a:p>
            <a:r>
              <a:rPr lang="en-US" dirty="0"/>
              <a:t>Those wishing to abate will offer their permits on the “market”.</a:t>
            </a:r>
          </a:p>
          <a:p>
            <a:pPr lvl="1"/>
            <a:r>
              <a:rPr lang="en-US" dirty="0"/>
              <a:t>The price of a permit indicates: </a:t>
            </a:r>
          </a:p>
          <a:p>
            <a:pPr lvl="2"/>
            <a:r>
              <a:rPr lang="en-US" dirty="0"/>
              <a:t>The benefit of eliminating further emissions.</a:t>
            </a:r>
          </a:p>
          <a:p>
            <a:pPr lvl="2"/>
            <a:r>
              <a:rPr lang="en-US" dirty="0"/>
              <a:t>The cost of emitting. </a:t>
            </a:r>
          </a:p>
          <a:p>
            <a:r>
              <a:rPr lang="en-US" dirty="0"/>
              <a:t>Gov’t agency determines equality of permits in possession and emissions.</a:t>
            </a:r>
          </a:p>
        </p:txBody>
      </p:sp>
      <p:sp>
        <p:nvSpPr>
          <p:cNvPr id="4" name="Slide Number Placeholder 3">
            <a:extLst>
              <a:ext uri="{FF2B5EF4-FFF2-40B4-BE49-F238E27FC236}">
                <a16:creationId xmlns:a16="http://schemas.microsoft.com/office/drawing/2014/main" id="{DC9E46E0-C982-B743-9EED-93496E77F3F1}"/>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67562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32B2-314D-FE45-AEA5-3E82EFB87018}"/>
              </a:ext>
            </a:extLst>
          </p:cNvPr>
          <p:cNvSpPr>
            <a:spLocks noGrp="1"/>
          </p:cNvSpPr>
          <p:nvPr>
            <p:ph type="title"/>
          </p:nvPr>
        </p:nvSpPr>
        <p:spPr/>
        <p:txBody>
          <a:bodyPr/>
          <a:lstStyle/>
          <a:p>
            <a:r>
              <a:rPr lang="en-US" dirty="0">
                <a:solidFill>
                  <a:schemeClr val="bg1"/>
                </a:solidFill>
              </a:rPr>
              <a:t>Ho</a:t>
            </a:r>
            <a:r>
              <a:rPr lang="en-US" dirty="0"/>
              <a:t>w Does a Carbon Tax Work?</a:t>
            </a:r>
          </a:p>
        </p:txBody>
      </p:sp>
      <p:sp>
        <p:nvSpPr>
          <p:cNvPr id="3" name="Content Placeholder 2">
            <a:extLst>
              <a:ext uri="{FF2B5EF4-FFF2-40B4-BE49-F238E27FC236}">
                <a16:creationId xmlns:a16="http://schemas.microsoft.com/office/drawing/2014/main" id="{4FE729F3-1B27-9343-BDFE-8E54B78EA528}"/>
              </a:ext>
            </a:extLst>
          </p:cNvPr>
          <p:cNvSpPr>
            <a:spLocks noGrp="1"/>
          </p:cNvSpPr>
          <p:nvPr>
            <p:ph idx="1"/>
          </p:nvPr>
        </p:nvSpPr>
        <p:spPr>
          <a:xfrm>
            <a:off x="838200" y="1169377"/>
            <a:ext cx="10515600" cy="4958861"/>
          </a:xfrm>
        </p:spPr>
        <p:txBody>
          <a:bodyPr>
            <a:normAutofit/>
          </a:bodyPr>
          <a:lstStyle/>
          <a:p>
            <a:pPr>
              <a:spcAft>
                <a:spcPts val="1000"/>
              </a:spcAft>
            </a:pPr>
            <a:r>
              <a:rPr lang="en-US" dirty="0"/>
              <a:t>Activities to be covered are determined.</a:t>
            </a:r>
          </a:p>
          <a:p>
            <a:pPr>
              <a:spcAft>
                <a:spcPts val="1000"/>
              </a:spcAft>
            </a:pPr>
            <a:r>
              <a:rPr lang="en-US" dirty="0"/>
              <a:t>The price of emissions is determined.</a:t>
            </a:r>
          </a:p>
          <a:p>
            <a:pPr lvl="1">
              <a:spcAft>
                <a:spcPts val="1000"/>
              </a:spcAft>
            </a:pPr>
            <a:r>
              <a:rPr lang="en-US" dirty="0"/>
              <a:t>Presumably some relation to the social cost of polluting.</a:t>
            </a:r>
          </a:p>
          <a:p>
            <a:pPr>
              <a:spcAft>
                <a:spcPts val="1000"/>
              </a:spcAft>
            </a:pPr>
            <a:r>
              <a:rPr lang="en-US" dirty="0"/>
              <a:t>Emissions are measured.</a:t>
            </a:r>
          </a:p>
          <a:p>
            <a:pPr>
              <a:spcAft>
                <a:spcPts val="1000"/>
              </a:spcAft>
            </a:pPr>
            <a:r>
              <a:rPr lang="en-US" dirty="0"/>
              <a:t>Taxes are determined.</a:t>
            </a:r>
          </a:p>
          <a:p>
            <a:pPr>
              <a:spcAft>
                <a:spcPts val="1000"/>
              </a:spcAft>
            </a:pPr>
            <a:r>
              <a:rPr lang="en-US" dirty="0"/>
              <a:t>Q: What to do with the tax revenue?</a:t>
            </a:r>
          </a:p>
        </p:txBody>
      </p:sp>
      <p:sp>
        <p:nvSpPr>
          <p:cNvPr id="4" name="Slide Number Placeholder 3">
            <a:extLst>
              <a:ext uri="{FF2B5EF4-FFF2-40B4-BE49-F238E27FC236}">
                <a16:creationId xmlns:a16="http://schemas.microsoft.com/office/drawing/2014/main" id="{DC9E46E0-C982-B743-9EED-93496E77F3F1}"/>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63529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Car</a:t>
            </a:r>
            <a:r>
              <a:rPr lang="en-US" dirty="0"/>
              <a:t>bon Prices: the Good and Bad</a:t>
            </a:r>
          </a:p>
        </p:txBody>
      </p:sp>
      <p:sp>
        <p:nvSpPr>
          <p:cNvPr id="3" name="Content Placeholder 2"/>
          <p:cNvSpPr>
            <a:spLocks noGrp="1"/>
          </p:cNvSpPr>
          <p:nvPr>
            <p:ph idx="1"/>
          </p:nvPr>
        </p:nvSpPr>
        <p:spPr>
          <a:xfrm>
            <a:off x="838200" y="1570730"/>
            <a:ext cx="6910754" cy="4351338"/>
          </a:xfrm>
        </p:spPr>
        <p:txBody>
          <a:bodyPr>
            <a:normAutofit/>
          </a:bodyPr>
          <a:lstStyle/>
          <a:p>
            <a:r>
              <a:rPr lang="en-US" dirty="0"/>
              <a:t>Good:</a:t>
            </a:r>
          </a:p>
          <a:p>
            <a:pPr lvl="1"/>
            <a:r>
              <a:rPr lang="en-US" dirty="0"/>
              <a:t>Provide price signal to lower emissions.</a:t>
            </a:r>
          </a:p>
          <a:p>
            <a:pPr lvl="1"/>
            <a:r>
              <a:rPr lang="en-US" dirty="0"/>
              <a:t>They yield low-cost reductions in emissions.</a:t>
            </a:r>
          </a:p>
          <a:p>
            <a:pPr lvl="1"/>
            <a:r>
              <a:rPr lang="en-US" dirty="0"/>
              <a:t>They spur innovation in </a:t>
            </a:r>
            <a:r>
              <a:rPr lang="en-US"/>
              <a:t>clean technologies.</a:t>
            </a:r>
            <a:endParaRPr lang="en-US" dirty="0"/>
          </a:p>
          <a:p>
            <a:r>
              <a:rPr lang="en-US" dirty="0"/>
              <a:t>Bad:</a:t>
            </a:r>
          </a:p>
          <a:p>
            <a:pPr lvl="1"/>
            <a:r>
              <a:rPr lang="en-US" dirty="0"/>
              <a:t>Firms might leave to flee regulation.</a:t>
            </a:r>
          </a:p>
          <a:p>
            <a:pPr lvl="1"/>
            <a:r>
              <a:rPr lang="en-US" dirty="0"/>
              <a:t>It is necessary to monitor emissions.</a:t>
            </a:r>
          </a:p>
          <a:p>
            <a:pPr lvl="1"/>
            <a:r>
              <a:rPr lang="en-US" dirty="0"/>
              <a:t>Potentially regressive </a:t>
            </a:r>
          </a:p>
          <a:p>
            <a:pPr lvl="2"/>
            <a:r>
              <a:rPr lang="en-US" dirty="0"/>
              <a:t>Costs may weigh more heavily on low-income households.</a:t>
            </a:r>
          </a:p>
        </p:txBody>
      </p:sp>
      <p:pic>
        <p:nvPicPr>
          <p:cNvPr id="5" name="Picture 4">
            <a:extLst>
              <a:ext uri="{FF2B5EF4-FFF2-40B4-BE49-F238E27FC236}">
                <a16:creationId xmlns:a16="http://schemas.microsoft.com/office/drawing/2014/main" id="{30CE5945-8E95-4D19-91F6-F5AE6964055B}"/>
              </a:ext>
            </a:extLst>
          </p:cNvPr>
          <p:cNvPicPr>
            <a:picLocks noChangeAspect="1"/>
          </p:cNvPicPr>
          <p:nvPr/>
        </p:nvPicPr>
        <p:blipFill>
          <a:blip r:embed="rId2"/>
          <a:stretch>
            <a:fillRect/>
          </a:stretch>
        </p:blipFill>
        <p:spPr>
          <a:xfrm>
            <a:off x="8102600" y="2066924"/>
            <a:ext cx="3441700" cy="2581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139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0799-3A61-2E41-931A-2BADCB9436EB}"/>
              </a:ext>
            </a:extLst>
          </p:cNvPr>
          <p:cNvSpPr>
            <a:spLocks noGrp="1"/>
          </p:cNvSpPr>
          <p:nvPr>
            <p:ph type="title"/>
          </p:nvPr>
        </p:nvSpPr>
        <p:spPr/>
        <p:txBody>
          <a:bodyPr/>
          <a:lstStyle/>
          <a:p>
            <a:r>
              <a:rPr lang="en-US" dirty="0"/>
              <a:t> </a:t>
            </a:r>
            <a:r>
              <a:rPr lang="en-US" dirty="0">
                <a:solidFill>
                  <a:schemeClr val="bg1"/>
                </a:solidFill>
              </a:rPr>
              <a:t>Re</a:t>
            </a:r>
            <a:r>
              <a:rPr lang="en-US" dirty="0"/>
              <a:t>venue Dividend Eliminates </a:t>
            </a:r>
            <a:r>
              <a:rPr lang="en-US" dirty="0" err="1"/>
              <a:t>Regressivity</a:t>
            </a:r>
            <a:endParaRPr lang="en-US" dirty="0"/>
          </a:p>
        </p:txBody>
      </p:sp>
      <p:sp>
        <p:nvSpPr>
          <p:cNvPr id="4" name="Slide Number Placeholder 3">
            <a:extLst>
              <a:ext uri="{FF2B5EF4-FFF2-40B4-BE49-F238E27FC236}">
                <a16:creationId xmlns:a16="http://schemas.microsoft.com/office/drawing/2014/main" id="{334913F9-A1A4-D446-B39A-24BFA6B89D9D}"/>
              </a:ext>
            </a:extLst>
          </p:cNvPr>
          <p:cNvSpPr>
            <a:spLocks noGrp="1"/>
          </p:cNvSpPr>
          <p:nvPr>
            <p:ph type="sldNum" sz="quarter" idx="12"/>
          </p:nvPr>
        </p:nvSpPr>
        <p:spPr/>
        <p:txBody>
          <a:bodyPr/>
          <a:lstStyle/>
          <a:p>
            <a:fld id="{D9F085D5-EC86-4F6A-B501-C1359CB39116}" type="slidenum">
              <a:rPr lang="en-GB" smtClean="0"/>
              <a:t>17</a:t>
            </a:fld>
            <a:endParaRPr lang="en-GB"/>
          </a:p>
        </p:txBody>
      </p:sp>
      <p:pic>
        <p:nvPicPr>
          <p:cNvPr id="5" name="Picture 4" descr="https://i.imgur.com/Evn2tB6.jpg">
            <a:extLst>
              <a:ext uri="{FF2B5EF4-FFF2-40B4-BE49-F238E27FC236}">
                <a16:creationId xmlns:a16="http://schemas.microsoft.com/office/drawing/2014/main" id="{9DC23053-1F91-CB4F-8A26-091A64703E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74776" y="868680"/>
            <a:ext cx="8442448" cy="5120640"/>
          </a:xfrm>
          <a:prstGeom prst="rect">
            <a:avLst/>
          </a:prstGeom>
          <a:noFill/>
          <a:ln>
            <a:noFill/>
          </a:ln>
        </p:spPr>
      </p:pic>
      <p:sp>
        <p:nvSpPr>
          <p:cNvPr id="6" name="TextBox 5">
            <a:extLst>
              <a:ext uri="{FF2B5EF4-FFF2-40B4-BE49-F238E27FC236}">
                <a16:creationId xmlns:a16="http://schemas.microsoft.com/office/drawing/2014/main" id="{7E7C7DE0-29DB-EE40-A7D4-A02E2B4FAC5A}"/>
              </a:ext>
            </a:extLst>
          </p:cNvPr>
          <p:cNvSpPr txBox="1"/>
          <p:nvPr/>
        </p:nvSpPr>
        <p:spPr>
          <a:xfrm>
            <a:off x="8636389" y="6488668"/>
            <a:ext cx="2717411" cy="369332"/>
          </a:xfrm>
          <a:prstGeom prst="rect">
            <a:avLst/>
          </a:prstGeom>
          <a:noFill/>
        </p:spPr>
        <p:txBody>
          <a:bodyPr wrap="none" rtlCol="0">
            <a:spAutoFit/>
          </a:bodyPr>
          <a:lstStyle/>
          <a:p>
            <a:r>
              <a:rPr lang="en-US" dirty="0"/>
              <a:t>Source: U.S. Treasury, 2017</a:t>
            </a:r>
          </a:p>
        </p:txBody>
      </p:sp>
    </p:spTree>
    <p:extLst>
      <p:ext uri="{BB962C8B-B14F-4D97-AF65-F5344CB8AC3E}">
        <p14:creationId xmlns:p14="http://schemas.microsoft.com/office/powerpoint/2010/main" val="3975875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Car</a:t>
            </a:r>
            <a:r>
              <a:rPr lang="en-US" dirty="0"/>
              <a:t>bon Tax and Cap &amp; Trade: the Differences</a:t>
            </a:r>
          </a:p>
        </p:txBody>
      </p:sp>
      <p:graphicFrame>
        <p:nvGraphicFramePr>
          <p:cNvPr id="12" name="Table 11"/>
          <p:cNvGraphicFramePr>
            <a:graphicFrameLocks noGrp="1"/>
          </p:cNvGraphicFramePr>
          <p:nvPr>
            <p:extLst>
              <p:ext uri="{D42A27DB-BD31-4B8C-83A1-F6EECF244321}">
                <p14:modId xmlns:p14="http://schemas.microsoft.com/office/powerpoint/2010/main" val="2077168777"/>
              </p:ext>
            </p:extLst>
          </p:nvPr>
        </p:nvGraphicFramePr>
        <p:xfrm>
          <a:off x="625475" y="1353758"/>
          <a:ext cx="10941050" cy="3474720"/>
        </p:xfrm>
        <a:graphic>
          <a:graphicData uri="http://schemas.openxmlformats.org/drawingml/2006/table">
            <a:tbl>
              <a:tblPr firstRow="1" bandRow="1">
                <a:tableStyleId>{5C22544A-7EE6-4342-B048-85BDC9FD1C3A}</a:tableStyleId>
              </a:tblPr>
              <a:tblGrid>
                <a:gridCol w="2910765">
                  <a:extLst>
                    <a:ext uri="{9D8B030D-6E8A-4147-A177-3AD203B41FA5}">
                      <a16:colId xmlns:a16="http://schemas.microsoft.com/office/drawing/2014/main" val="539992745"/>
                    </a:ext>
                  </a:extLst>
                </a:gridCol>
                <a:gridCol w="4109314">
                  <a:extLst>
                    <a:ext uri="{9D8B030D-6E8A-4147-A177-3AD203B41FA5}">
                      <a16:colId xmlns:a16="http://schemas.microsoft.com/office/drawing/2014/main" val="3350363504"/>
                    </a:ext>
                  </a:extLst>
                </a:gridCol>
                <a:gridCol w="3920971">
                  <a:extLst>
                    <a:ext uri="{9D8B030D-6E8A-4147-A177-3AD203B41FA5}">
                      <a16:colId xmlns:a16="http://schemas.microsoft.com/office/drawing/2014/main" val="1552000764"/>
                    </a:ext>
                  </a:extLst>
                </a:gridCol>
              </a:tblGrid>
              <a:tr h="402374">
                <a:tc>
                  <a:txBody>
                    <a:bodyPr/>
                    <a:lstStyle/>
                    <a:p>
                      <a:pPr indent="-182880"/>
                      <a:endParaRPr lang="en-US" sz="2200" dirty="0"/>
                    </a:p>
                  </a:txBody>
                  <a:tcPr>
                    <a:solidFill>
                      <a:srgbClr val="0C4C88"/>
                    </a:solidFill>
                  </a:tcPr>
                </a:tc>
                <a:tc>
                  <a:txBody>
                    <a:bodyPr/>
                    <a:lstStyle/>
                    <a:p>
                      <a:pPr indent="-182880"/>
                      <a:r>
                        <a:rPr lang="en-US" sz="2200" dirty="0"/>
                        <a:t>Carbon Tax</a:t>
                      </a:r>
                    </a:p>
                  </a:txBody>
                  <a:tcPr>
                    <a:solidFill>
                      <a:srgbClr val="0C4C88"/>
                    </a:solidFill>
                  </a:tcPr>
                </a:tc>
                <a:tc>
                  <a:txBody>
                    <a:bodyPr/>
                    <a:lstStyle/>
                    <a:p>
                      <a:pPr indent="-182880"/>
                      <a:r>
                        <a:rPr lang="en-US" sz="2200" dirty="0"/>
                        <a:t>Cap &amp; Trade</a:t>
                      </a:r>
                    </a:p>
                  </a:txBody>
                  <a:tcPr>
                    <a:solidFill>
                      <a:srgbClr val="0C4C88"/>
                    </a:solidFill>
                  </a:tcPr>
                </a:tc>
                <a:extLst>
                  <a:ext uri="{0D108BD9-81ED-4DB2-BD59-A6C34878D82A}">
                    <a16:rowId xmlns:a16="http://schemas.microsoft.com/office/drawing/2014/main" val="3020606110"/>
                  </a:ext>
                </a:extLst>
              </a:tr>
              <a:tr h="402374">
                <a:tc>
                  <a:txBody>
                    <a:bodyPr/>
                    <a:lstStyle/>
                    <a:p>
                      <a:pPr indent="-182880"/>
                      <a:r>
                        <a:rPr lang="en-US" sz="2200" dirty="0">
                          <a:solidFill>
                            <a:srgbClr val="2B414D"/>
                          </a:solidFill>
                        </a:rPr>
                        <a:t>Carbon</a:t>
                      </a:r>
                      <a:r>
                        <a:rPr lang="en-US" sz="2200" baseline="0" dirty="0">
                          <a:solidFill>
                            <a:srgbClr val="2B414D"/>
                          </a:solidFill>
                        </a:rPr>
                        <a:t> Price</a:t>
                      </a:r>
                      <a:endParaRPr lang="en-US" sz="2200" dirty="0">
                        <a:solidFill>
                          <a:srgbClr val="2B414D"/>
                        </a:solidFill>
                      </a:endParaRPr>
                    </a:p>
                  </a:txBody>
                  <a:tcPr>
                    <a:solidFill>
                      <a:schemeClr val="bg1">
                        <a:lumMod val="95000"/>
                      </a:schemeClr>
                    </a:solidFill>
                  </a:tcPr>
                </a:tc>
                <a:tc>
                  <a:txBody>
                    <a:bodyPr/>
                    <a:lstStyle/>
                    <a:p>
                      <a:pPr indent="-182880"/>
                      <a:r>
                        <a:rPr lang="en-US" sz="2200" dirty="0">
                          <a:solidFill>
                            <a:srgbClr val="2B414D"/>
                          </a:solidFill>
                        </a:rPr>
                        <a:t>Certain</a:t>
                      </a:r>
                    </a:p>
                  </a:txBody>
                  <a:tcPr>
                    <a:solidFill>
                      <a:schemeClr val="bg1">
                        <a:lumMod val="95000"/>
                      </a:schemeClr>
                    </a:solidFill>
                  </a:tcPr>
                </a:tc>
                <a:tc>
                  <a:txBody>
                    <a:bodyPr/>
                    <a:lstStyle/>
                    <a:p>
                      <a:pPr indent="-182880"/>
                      <a:r>
                        <a:rPr lang="en-US" sz="2200" dirty="0">
                          <a:solidFill>
                            <a:srgbClr val="2B414D"/>
                          </a:solidFill>
                        </a:rPr>
                        <a:t>Uncertain</a:t>
                      </a:r>
                    </a:p>
                  </a:txBody>
                  <a:tcPr>
                    <a:solidFill>
                      <a:schemeClr val="bg1">
                        <a:lumMod val="95000"/>
                      </a:schemeClr>
                    </a:solidFill>
                  </a:tcPr>
                </a:tc>
                <a:extLst>
                  <a:ext uri="{0D108BD9-81ED-4DB2-BD59-A6C34878D82A}">
                    <a16:rowId xmlns:a16="http://schemas.microsoft.com/office/drawing/2014/main" val="648794287"/>
                  </a:ext>
                </a:extLst>
              </a:tr>
              <a:tr h="402374">
                <a:tc>
                  <a:txBody>
                    <a:bodyPr/>
                    <a:lstStyle/>
                    <a:p>
                      <a:pPr indent="-182880"/>
                      <a:r>
                        <a:rPr lang="en-US" sz="2200" dirty="0">
                          <a:solidFill>
                            <a:srgbClr val="2B414D"/>
                          </a:solidFill>
                        </a:rPr>
                        <a:t>Emissions</a:t>
                      </a:r>
                    </a:p>
                  </a:txBody>
                  <a:tcPr>
                    <a:solidFill>
                      <a:srgbClr val="0C4C88">
                        <a:alpha val="20000"/>
                      </a:srgbClr>
                    </a:solidFill>
                  </a:tcPr>
                </a:tc>
                <a:tc>
                  <a:txBody>
                    <a:bodyPr/>
                    <a:lstStyle/>
                    <a:p>
                      <a:pPr indent="-182880"/>
                      <a:r>
                        <a:rPr lang="en-US" sz="2200" dirty="0">
                          <a:solidFill>
                            <a:srgbClr val="2B414D"/>
                          </a:solidFill>
                        </a:rPr>
                        <a:t>Uncertain</a:t>
                      </a:r>
                    </a:p>
                  </a:txBody>
                  <a:tcPr>
                    <a:solidFill>
                      <a:srgbClr val="0C4C88">
                        <a:alpha val="20000"/>
                      </a:srgbClr>
                    </a:solidFill>
                  </a:tcPr>
                </a:tc>
                <a:tc>
                  <a:txBody>
                    <a:bodyPr/>
                    <a:lstStyle/>
                    <a:p>
                      <a:pPr indent="-182880"/>
                      <a:r>
                        <a:rPr lang="en-US" sz="2200" dirty="0">
                          <a:solidFill>
                            <a:srgbClr val="2B414D"/>
                          </a:solidFill>
                        </a:rPr>
                        <a:t>Certain</a:t>
                      </a:r>
                    </a:p>
                  </a:txBody>
                  <a:tcPr>
                    <a:solidFill>
                      <a:srgbClr val="0C4C88">
                        <a:alpha val="20000"/>
                      </a:srgbClr>
                    </a:solidFill>
                  </a:tcPr>
                </a:tc>
                <a:extLst>
                  <a:ext uri="{0D108BD9-81ED-4DB2-BD59-A6C34878D82A}">
                    <a16:rowId xmlns:a16="http://schemas.microsoft.com/office/drawing/2014/main" val="809714105"/>
                  </a:ext>
                </a:extLst>
              </a:tr>
              <a:tr h="402374">
                <a:tc>
                  <a:txBody>
                    <a:bodyPr/>
                    <a:lstStyle/>
                    <a:p>
                      <a:pPr indent="-182880"/>
                      <a:r>
                        <a:rPr lang="en-US" sz="2200" dirty="0">
                          <a:solidFill>
                            <a:srgbClr val="2B414D"/>
                          </a:solidFill>
                        </a:rPr>
                        <a:t>Ease of Implementation</a:t>
                      </a:r>
                    </a:p>
                  </a:txBody>
                  <a:tcPr>
                    <a:solidFill>
                      <a:schemeClr val="bg1">
                        <a:lumMod val="95000"/>
                      </a:schemeClr>
                    </a:solidFill>
                  </a:tcP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sz="2200" baseline="0" dirty="0">
                          <a:solidFill>
                            <a:srgbClr val="2B414D"/>
                          </a:solidFill>
                        </a:rPr>
                        <a:t>May be easier to implement</a:t>
                      </a:r>
                    </a:p>
                  </a:txBody>
                  <a:tcPr>
                    <a:solidFill>
                      <a:schemeClr val="bg1">
                        <a:lumMod val="95000"/>
                      </a:schemeClr>
                    </a:solidFill>
                  </a:tcPr>
                </a:tc>
                <a:tc>
                  <a:txBody>
                    <a:bodyPr/>
                    <a:lstStyle/>
                    <a:p>
                      <a:pPr indent="-182880"/>
                      <a:endParaRPr lang="en-US" sz="2200" dirty="0">
                        <a:solidFill>
                          <a:srgbClr val="2B414D"/>
                        </a:solidFill>
                      </a:endParaRPr>
                    </a:p>
                  </a:txBody>
                  <a:tcPr>
                    <a:solidFill>
                      <a:schemeClr val="bg1">
                        <a:lumMod val="95000"/>
                      </a:schemeClr>
                    </a:solidFill>
                  </a:tcPr>
                </a:tc>
                <a:extLst>
                  <a:ext uri="{0D108BD9-81ED-4DB2-BD59-A6C34878D82A}">
                    <a16:rowId xmlns:a16="http://schemas.microsoft.com/office/drawing/2014/main" val="1668062518"/>
                  </a:ext>
                </a:extLst>
              </a:tr>
              <a:tr h="1586287">
                <a:tc>
                  <a:txBody>
                    <a:bodyPr/>
                    <a:lstStyle/>
                    <a:p>
                      <a:pPr indent="-182880"/>
                      <a:r>
                        <a:rPr lang="en-US" sz="2200" dirty="0">
                          <a:solidFill>
                            <a:srgbClr val="2B414D"/>
                          </a:solidFill>
                        </a:rPr>
                        <a:t>Additional concerns</a:t>
                      </a:r>
                    </a:p>
                  </a:txBody>
                  <a:tcPr>
                    <a:solidFill>
                      <a:srgbClr val="0C4C88">
                        <a:alpha val="20000"/>
                      </a:srgbClr>
                    </a:solidFill>
                  </a:tcPr>
                </a:tc>
                <a:tc>
                  <a:txBody>
                    <a:bodyPr/>
                    <a:lstStyle/>
                    <a:p>
                      <a:pPr indent="-457200"/>
                      <a:r>
                        <a:rPr lang="en-US" sz="2200" dirty="0">
                          <a:solidFill>
                            <a:srgbClr val="2B414D"/>
                          </a:solidFill>
                        </a:rPr>
                        <a:t>Always</a:t>
                      </a:r>
                      <a:r>
                        <a:rPr lang="en-US" sz="2200" baseline="0" dirty="0">
                          <a:solidFill>
                            <a:srgbClr val="2B414D"/>
                          </a:solidFill>
                        </a:rPr>
                        <a:t> generates revenue</a:t>
                      </a:r>
                    </a:p>
                    <a:p>
                      <a:pPr indent="-457200"/>
                      <a:r>
                        <a:rPr lang="en-US" sz="2200" baseline="0" dirty="0">
                          <a:solidFill>
                            <a:srgbClr val="2B414D"/>
                          </a:solidFill>
                        </a:rPr>
                        <a:t>May require legislation to change</a:t>
                      </a:r>
                      <a:endParaRPr lang="en-US" sz="2200" dirty="0">
                        <a:solidFill>
                          <a:srgbClr val="2B414D"/>
                        </a:solidFill>
                      </a:endParaRPr>
                    </a:p>
                  </a:txBody>
                  <a:tcPr>
                    <a:solidFill>
                      <a:srgbClr val="0C4C88">
                        <a:alpha val="20000"/>
                      </a:srgbClr>
                    </a:solidFill>
                  </a:tcP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sz="2200" baseline="0" dirty="0">
                          <a:solidFill>
                            <a:srgbClr val="2B414D"/>
                          </a:solidFill>
                        </a:rPr>
                        <a:t>May be more susceptible to lobbying</a:t>
                      </a:r>
                      <a:endParaRPr lang="en-US" sz="2200" dirty="0">
                        <a:solidFill>
                          <a:srgbClr val="2B414D"/>
                        </a:solidFill>
                      </a:endParaRPr>
                    </a:p>
                    <a:p>
                      <a:pPr indent="-457200"/>
                      <a:r>
                        <a:rPr lang="en-US" sz="2200" dirty="0">
                          <a:solidFill>
                            <a:srgbClr val="2B414D"/>
                          </a:solidFill>
                        </a:rPr>
                        <a:t>Only generates revenue if</a:t>
                      </a:r>
                      <a:r>
                        <a:rPr lang="en-US" sz="2200" baseline="0" dirty="0">
                          <a:solidFill>
                            <a:srgbClr val="2B414D"/>
                          </a:solidFill>
                        </a:rPr>
                        <a:t> government sells permits</a:t>
                      </a:r>
                    </a:p>
                    <a:p>
                      <a:pPr indent="-457200"/>
                      <a:r>
                        <a:rPr lang="en-US" sz="2200" baseline="0" dirty="0">
                          <a:solidFill>
                            <a:srgbClr val="2B414D"/>
                          </a:solidFill>
                        </a:rPr>
                        <a:t>Cap can be changed by regulator</a:t>
                      </a:r>
                    </a:p>
                  </a:txBody>
                  <a:tcPr>
                    <a:solidFill>
                      <a:srgbClr val="0C4C88">
                        <a:alpha val="20000"/>
                      </a:srgbClr>
                    </a:solidFill>
                  </a:tcPr>
                </a:tc>
                <a:extLst>
                  <a:ext uri="{0D108BD9-81ED-4DB2-BD59-A6C34878D82A}">
                    <a16:rowId xmlns:a16="http://schemas.microsoft.com/office/drawing/2014/main" val="1680250501"/>
                  </a:ext>
                </a:extLst>
              </a:tr>
            </a:tbl>
          </a:graphicData>
        </a:graphic>
      </p:graphicFrame>
      <p:sp>
        <p:nvSpPr>
          <p:cNvPr id="5" name="Rectangle 4">
            <a:extLst>
              <a:ext uri="{FF2B5EF4-FFF2-40B4-BE49-F238E27FC236}">
                <a16:creationId xmlns:a16="http://schemas.microsoft.com/office/drawing/2014/main" id="{638C6762-7DE1-5445-9A98-046A842B4076}"/>
              </a:ext>
            </a:extLst>
          </p:cNvPr>
          <p:cNvSpPr/>
          <p:nvPr/>
        </p:nvSpPr>
        <p:spPr>
          <a:xfrm>
            <a:off x="501162" y="3050319"/>
            <a:ext cx="11262946" cy="1925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7ED4395-0E5C-7948-9095-6A27E066EC21}"/>
              </a:ext>
            </a:extLst>
          </p:cNvPr>
          <p:cNvSpPr/>
          <p:nvPr/>
        </p:nvSpPr>
        <p:spPr>
          <a:xfrm>
            <a:off x="625475" y="2581830"/>
            <a:ext cx="11262946" cy="1925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7A289D-593E-2544-A4A3-3F17A667EDDA}"/>
              </a:ext>
            </a:extLst>
          </p:cNvPr>
          <p:cNvSpPr/>
          <p:nvPr/>
        </p:nvSpPr>
        <p:spPr>
          <a:xfrm>
            <a:off x="625475" y="2196998"/>
            <a:ext cx="11262946" cy="1925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4AEDE4C-152D-144F-BED1-3D927F30968F}"/>
              </a:ext>
            </a:extLst>
          </p:cNvPr>
          <p:cNvSpPr/>
          <p:nvPr/>
        </p:nvSpPr>
        <p:spPr>
          <a:xfrm>
            <a:off x="625475" y="1891631"/>
            <a:ext cx="11262946" cy="18066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553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Car</a:t>
            </a:r>
            <a:r>
              <a:rPr lang="en-US" dirty="0"/>
              <a:t>bon Tax and Cap &amp; Trade: the Differences</a:t>
            </a:r>
          </a:p>
        </p:txBody>
      </p:sp>
      <p:graphicFrame>
        <p:nvGraphicFramePr>
          <p:cNvPr id="12" name="Table 11"/>
          <p:cNvGraphicFramePr>
            <a:graphicFrameLocks noGrp="1"/>
          </p:cNvGraphicFramePr>
          <p:nvPr/>
        </p:nvGraphicFramePr>
        <p:xfrm>
          <a:off x="625475" y="1325563"/>
          <a:ext cx="10941050" cy="4830020"/>
        </p:xfrm>
        <a:graphic>
          <a:graphicData uri="http://schemas.openxmlformats.org/drawingml/2006/table">
            <a:tbl>
              <a:tblPr firstRow="1" bandRow="1">
                <a:tableStyleId>{5C22544A-7EE6-4342-B048-85BDC9FD1C3A}</a:tableStyleId>
              </a:tblPr>
              <a:tblGrid>
                <a:gridCol w="2910765">
                  <a:extLst>
                    <a:ext uri="{9D8B030D-6E8A-4147-A177-3AD203B41FA5}">
                      <a16:colId xmlns:a16="http://schemas.microsoft.com/office/drawing/2014/main" val="539992745"/>
                    </a:ext>
                  </a:extLst>
                </a:gridCol>
                <a:gridCol w="4109314">
                  <a:extLst>
                    <a:ext uri="{9D8B030D-6E8A-4147-A177-3AD203B41FA5}">
                      <a16:colId xmlns:a16="http://schemas.microsoft.com/office/drawing/2014/main" val="3350363504"/>
                    </a:ext>
                  </a:extLst>
                </a:gridCol>
                <a:gridCol w="3920971">
                  <a:extLst>
                    <a:ext uri="{9D8B030D-6E8A-4147-A177-3AD203B41FA5}">
                      <a16:colId xmlns:a16="http://schemas.microsoft.com/office/drawing/2014/main" val="1552000764"/>
                    </a:ext>
                  </a:extLst>
                </a:gridCol>
              </a:tblGrid>
              <a:tr h="514085">
                <a:tc>
                  <a:txBody>
                    <a:bodyPr/>
                    <a:lstStyle/>
                    <a:p>
                      <a:pPr indent="-182880"/>
                      <a:endParaRPr lang="en-US" sz="2200" dirty="0"/>
                    </a:p>
                  </a:txBody>
                  <a:tcPr>
                    <a:solidFill>
                      <a:srgbClr val="0C4C88"/>
                    </a:solidFill>
                  </a:tcPr>
                </a:tc>
                <a:tc>
                  <a:txBody>
                    <a:bodyPr/>
                    <a:lstStyle/>
                    <a:p>
                      <a:pPr indent="-182880"/>
                      <a:r>
                        <a:rPr lang="en-US" sz="2200" dirty="0"/>
                        <a:t>Carbon Tax</a:t>
                      </a:r>
                    </a:p>
                  </a:txBody>
                  <a:tcPr>
                    <a:solidFill>
                      <a:srgbClr val="0C4C88"/>
                    </a:solidFill>
                  </a:tcPr>
                </a:tc>
                <a:tc>
                  <a:txBody>
                    <a:bodyPr/>
                    <a:lstStyle/>
                    <a:p>
                      <a:pPr indent="-182880"/>
                      <a:r>
                        <a:rPr lang="en-US" sz="2200" dirty="0"/>
                        <a:t>Cap &amp; Trade</a:t>
                      </a:r>
                    </a:p>
                  </a:txBody>
                  <a:tcPr>
                    <a:solidFill>
                      <a:srgbClr val="0C4C88"/>
                    </a:solidFill>
                  </a:tcPr>
                </a:tc>
                <a:extLst>
                  <a:ext uri="{0D108BD9-81ED-4DB2-BD59-A6C34878D82A}">
                    <a16:rowId xmlns:a16="http://schemas.microsoft.com/office/drawing/2014/main" val="3020606110"/>
                  </a:ext>
                </a:extLst>
              </a:tr>
              <a:tr h="514085">
                <a:tc>
                  <a:txBody>
                    <a:bodyPr/>
                    <a:lstStyle/>
                    <a:p>
                      <a:pPr indent="-182880"/>
                      <a:r>
                        <a:rPr lang="en-US" sz="2200" dirty="0">
                          <a:solidFill>
                            <a:srgbClr val="2B414D"/>
                          </a:solidFill>
                        </a:rPr>
                        <a:t>Carbon</a:t>
                      </a:r>
                      <a:r>
                        <a:rPr lang="en-US" sz="2200" baseline="0" dirty="0">
                          <a:solidFill>
                            <a:srgbClr val="2B414D"/>
                          </a:solidFill>
                        </a:rPr>
                        <a:t> Price</a:t>
                      </a:r>
                      <a:endParaRPr lang="en-US" sz="2200" dirty="0">
                        <a:solidFill>
                          <a:srgbClr val="2B414D"/>
                        </a:solidFill>
                      </a:endParaRPr>
                    </a:p>
                  </a:txBody>
                  <a:tcPr>
                    <a:solidFill>
                      <a:schemeClr val="bg1">
                        <a:lumMod val="95000"/>
                      </a:schemeClr>
                    </a:solidFill>
                  </a:tcPr>
                </a:tc>
                <a:tc>
                  <a:txBody>
                    <a:bodyPr/>
                    <a:lstStyle/>
                    <a:p>
                      <a:pPr indent="-182880"/>
                      <a:r>
                        <a:rPr lang="en-US" sz="2200" dirty="0">
                          <a:solidFill>
                            <a:srgbClr val="2B414D"/>
                          </a:solidFill>
                        </a:rPr>
                        <a:t>Certain</a:t>
                      </a:r>
                    </a:p>
                  </a:txBody>
                  <a:tcPr>
                    <a:solidFill>
                      <a:schemeClr val="bg1">
                        <a:lumMod val="95000"/>
                      </a:schemeClr>
                    </a:solidFill>
                  </a:tcPr>
                </a:tc>
                <a:tc>
                  <a:txBody>
                    <a:bodyPr/>
                    <a:lstStyle/>
                    <a:p>
                      <a:pPr indent="-182880"/>
                      <a:r>
                        <a:rPr lang="en-US" sz="2200" dirty="0">
                          <a:solidFill>
                            <a:srgbClr val="2B414D"/>
                          </a:solidFill>
                        </a:rPr>
                        <a:t>Uncertain</a:t>
                      </a:r>
                    </a:p>
                  </a:txBody>
                  <a:tcPr>
                    <a:solidFill>
                      <a:schemeClr val="bg1">
                        <a:lumMod val="95000"/>
                      </a:schemeClr>
                    </a:solidFill>
                  </a:tcPr>
                </a:tc>
                <a:extLst>
                  <a:ext uri="{0D108BD9-81ED-4DB2-BD59-A6C34878D82A}">
                    <a16:rowId xmlns:a16="http://schemas.microsoft.com/office/drawing/2014/main" val="648794287"/>
                  </a:ext>
                </a:extLst>
              </a:tr>
              <a:tr h="514085">
                <a:tc>
                  <a:txBody>
                    <a:bodyPr/>
                    <a:lstStyle/>
                    <a:p>
                      <a:pPr indent="-182880"/>
                      <a:r>
                        <a:rPr lang="en-US" sz="2200" dirty="0">
                          <a:solidFill>
                            <a:srgbClr val="2B414D"/>
                          </a:solidFill>
                        </a:rPr>
                        <a:t>Emissions</a:t>
                      </a:r>
                    </a:p>
                  </a:txBody>
                  <a:tcPr>
                    <a:solidFill>
                      <a:srgbClr val="0C4C88">
                        <a:alpha val="20000"/>
                      </a:srgbClr>
                    </a:solidFill>
                  </a:tcPr>
                </a:tc>
                <a:tc>
                  <a:txBody>
                    <a:bodyPr/>
                    <a:lstStyle/>
                    <a:p>
                      <a:pPr indent="-182880"/>
                      <a:r>
                        <a:rPr lang="en-US" sz="2200" dirty="0">
                          <a:solidFill>
                            <a:srgbClr val="2B414D"/>
                          </a:solidFill>
                        </a:rPr>
                        <a:t>Uncertain</a:t>
                      </a:r>
                    </a:p>
                  </a:txBody>
                  <a:tcPr>
                    <a:solidFill>
                      <a:srgbClr val="0C4C88">
                        <a:alpha val="20000"/>
                      </a:srgbClr>
                    </a:solidFill>
                  </a:tcPr>
                </a:tc>
                <a:tc>
                  <a:txBody>
                    <a:bodyPr/>
                    <a:lstStyle/>
                    <a:p>
                      <a:pPr indent="-182880"/>
                      <a:r>
                        <a:rPr lang="en-US" sz="2200" dirty="0">
                          <a:solidFill>
                            <a:srgbClr val="2B414D"/>
                          </a:solidFill>
                        </a:rPr>
                        <a:t>Certain</a:t>
                      </a:r>
                    </a:p>
                  </a:txBody>
                  <a:tcPr>
                    <a:solidFill>
                      <a:srgbClr val="0C4C88">
                        <a:alpha val="20000"/>
                      </a:srgbClr>
                    </a:solidFill>
                  </a:tcPr>
                </a:tc>
                <a:extLst>
                  <a:ext uri="{0D108BD9-81ED-4DB2-BD59-A6C34878D82A}">
                    <a16:rowId xmlns:a16="http://schemas.microsoft.com/office/drawing/2014/main" val="809714105"/>
                  </a:ext>
                </a:extLst>
              </a:tr>
              <a:tr h="514085">
                <a:tc>
                  <a:txBody>
                    <a:bodyPr/>
                    <a:lstStyle/>
                    <a:p>
                      <a:pPr indent="-182880"/>
                      <a:r>
                        <a:rPr lang="en-US" sz="2200" dirty="0">
                          <a:solidFill>
                            <a:srgbClr val="2B414D"/>
                          </a:solidFill>
                        </a:rPr>
                        <a:t>Ease of Implementation</a:t>
                      </a:r>
                    </a:p>
                  </a:txBody>
                  <a:tcPr>
                    <a:solidFill>
                      <a:schemeClr val="bg1">
                        <a:lumMod val="95000"/>
                      </a:schemeClr>
                    </a:solidFill>
                  </a:tcP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sz="2200" baseline="0" dirty="0">
                          <a:solidFill>
                            <a:srgbClr val="2B414D"/>
                          </a:solidFill>
                        </a:rPr>
                        <a:t>May be easier to implement</a:t>
                      </a:r>
                    </a:p>
                  </a:txBody>
                  <a:tcPr>
                    <a:solidFill>
                      <a:schemeClr val="bg1">
                        <a:lumMod val="95000"/>
                      </a:schemeClr>
                    </a:solidFill>
                  </a:tcPr>
                </a:tc>
                <a:tc>
                  <a:txBody>
                    <a:bodyPr/>
                    <a:lstStyle/>
                    <a:p>
                      <a:pPr indent="-182880"/>
                      <a:endParaRPr lang="en-US" sz="2200" dirty="0">
                        <a:solidFill>
                          <a:srgbClr val="2B414D"/>
                        </a:solidFill>
                      </a:endParaRPr>
                    </a:p>
                  </a:txBody>
                  <a:tcPr>
                    <a:solidFill>
                      <a:schemeClr val="bg1">
                        <a:lumMod val="95000"/>
                      </a:schemeClr>
                    </a:solidFill>
                  </a:tcPr>
                </a:tc>
                <a:extLst>
                  <a:ext uri="{0D108BD9-81ED-4DB2-BD59-A6C34878D82A}">
                    <a16:rowId xmlns:a16="http://schemas.microsoft.com/office/drawing/2014/main" val="1668062518"/>
                  </a:ext>
                </a:extLst>
              </a:tr>
              <a:tr h="2129780">
                <a:tc>
                  <a:txBody>
                    <a:bodyPr/>
                    <a:lstStyle/>
                    <a:p>
                      <a:pPr indent="-182880"/>
                      <a:r>
                        <a:rPr lang="en-US" sz="2200" dirty="0">
                          <a:solidFill>
                            <a:srgbClr val="2B414D"/>
                          </a:solidFill>
                        </a:rPr>
                        <a:t>Additional concerns</a:t>
                      </a:r>
                    </a:p>
                  </a:txBody>
                  <a:tcPr>
                    <a:solidFill>
                      <a:srgbClr val="0C4C88">
                        <a:alpha val="20000"/>
                      </a:srgbClr>
                    </a:solidFill>
                  </a:tcPr>
                </a:tc>
                <a:tc>
                  <a:txBody>
                    <a:bodyPr/>
                    <a:lstStyle/>
                    <a:p>
                      <a:pPr indent="-457200"/>
                      <a:r>
                        <a:rPr lang="en-US" sz="2200" dirty="0">
                          <a:solidFill>
                            <a:srgbClr val="2B414D"/>
                          </a:solidFill>
                        </a:rPr>
                        <a:t>1) Always</a:t>
                      </a:r>
                      <a:r>
                        <a:rPr lang="en-US" sz="2200" baseline="0" dirty="0">
                          <a:solidFill>
                            <a:srgbClr val="2B414D"/>
                          </a:solidFill>
                        </a:rPr>
                        <a:t> generates revenue</a:t>
                      </a:r>
                    </a:p>
                    <a:p>
                      <a:pPr indent="-457200"/>
                      <a:r>
                        <a:rPr lang="en-US" sz="2200" baseline="0" dirty="0">
                          <a:solidFill>
                            <a:srgbClr val="2B414D"/>
                          </a:solidFill>
                        </a:rPr>
                        <a:t>2) May require legislation to change</a:t>
                      </a:r>
                    </a:p>
                    <a:p>
                      <a:pPr indent="-457200"/>
                      <a:r>
                        <a:rPr lang="en-US" sz="2200" baseline="0" dirty="0">
                          <a:solidFill>
                            <a:srgbClr val="2B414D"/>
                          </a:solidFill>
                        </a:rPr>
                        <a:t>3) Predictability</a:t>
                      </a:r>
                      <a:endParaRPr lang="en-US" sz="2200" dirty="0">
                        <a:solidFill>
                          <a:srgbClr val="2B414D"/>
                        </a:solidFill>
                      </a:endParaRPr>
                    </a:p>
                  </a:txBody>
                  <a:tcPr>
                    <a:solidFill>
                      <a:srgbClr val="0C4C88">
                        <a:alpha val="20000"/>
                      </a:srgbClr>
                    </a:solidFill>
                  </a:tcP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sz="2200" baseline="0" dirty="0">
                          <a:solidFill>
                            <a:srgbClr val="2B414D"/>
                          </a:solidFill>
                        </a:rPr>
                        <a:t>1) Susceptible to lobbying.</a:t>
                      </a:r>
                      <a:endParaRPr lang="en-US" sz="2200" dirty="0">
                        <a:solidFill>
                          <a:srgbClr val="2B414D"/>
                        </a:solidFill>
                      </a:endParaRPr>
                    </a:p>
                    <a:p>
                      <a:pPr indent="-457200"/>
                      <a:r>
                        <a:rPr lang="en-US" sz="2200" dirty="0">
                          <a:solidFill>
                            <a:srgbClr val="2B414D"/>
                          </a:solidFill>
                        </a:rPr>
                        <a:t>2) Only generates revenue if</a:t>
                      </a:r>
                      <a:r>
                        <a:rPr lang="en-US" sz="2200" baseline="0" dirty="0">
                          <a:solidFill>
                            <a:srgbClr val="2B414D"/>
                          </a:solidFill>
                        </a:rPr>
                        <a:t> government sells permits.</a:t>
                      </a:r>
                    </a:p>
                    <a:p>
                      <a:pPr indent="-457200"/>
                      <a:r>
                        <a:rPr lang="en-US" sz="2200" baseline="0" dirty="0">
                          <a:solidFill>
                            <a:srgbClr val="2B414D"/>
                          </a:solidFill>
                        </a:rPr>
                        <a:t>3) Cap can be changed by regulator.</a:t>
                      </a:r>
                    </a:p>
                    <a:p>
                      <a:pPr indent="-457200"/>
                      <a:r>
                        <a:rPr lang="en-US" sz="2200" baseline="0" dirty="0">
                          <a:solidFill>
                            <a:srgbClr val="2B414D"/>
                          </a:solidFill>
                        </a:rPr>
                        <a:t>4) Less certainty over future.</a:t>
                      </a:r>
                    </a:p>
                    <a:p>
                      <a:pPr indent="-457200"/>
                      <a:r>
                        <a:rPr lang="en-US" sz="2200" baseline="0" dirty="0">
                          <a:solidFill>
                            <a:srgbClr val="2B414D"/>
                          </a:solidFill>
                        </a:rPr>
                        <a:t>5) Regulations reduce efficacy of Cap &amp; Trade</a:t>
                      </a:r>
                    </a:p>
                  </a:txBody>
                  <a:tcPr>
                    <a:solidFill>
                      <a:srgbClr val="0C4C88">
                        <a:alpha val="20000"/>
                      </a:srgbClr>
                    </a:solidFill>
                  </a:tcPr>
                </a:tc>
                <a:extLst>
                  <a:ext uri="{0D108BD9-81ED-4DB2-BD59-A6C34878D82A}">
                    <a16:rowId xmlns:a16="http://schemas.microsoft.com/office/drawing/2014/main" val="1680250501"/>
                  </a:ext>
                </a:extLst>
              </a:tr>
            </a:tbl>
          </a:graphicData>
        </a:graphic>
      </p:graphicFrame>
      <p:sp>
        <p:nvSpPr>
          <p:cNvPr id="3" name="Rectangle 2">
            <a:extLst>
              <a:ext uri="{FF2B5EF4-FFF2-40B4-BE49-F238E27FC236}">
                <a16:creationId xmlns:a16="http://schemas.microsoft.com/office/drawing/2014/main" id="{8DB121F3-9FD2-EA41-AA5D-38D64DBE01AC}"/>
              </a:ext>
            </a:extLst>
          </p:cNvPr>
          <p:cNvSpPr/>
          <p:nvPr/>
        </p:nvSpPr>
        <p:spPr>
          <a:xfrm>
            <a:off x="7641771" y="5110843"/>
            <a:ext cx="3924754" cy="104474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569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t>Are </a:t>
            </a:r>
            <a:r>
              <a:rPr lang="en-US" b="1" dirty="0"/>
              <a:t>nonpartisan</a:t>
            </a:r>
            <a:r>
              <a:rPr lang="en-US" dirty="0"/>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US" smtClean="0"/>
              <a:t>2</a:t>
            </a:fld>
            <a:endParaRPr lang="en-US" dirty="0"/>
          </a:p>
        </p:txBody>
      </p:sp>
    </p:spTree>
    <p:extLst>
      <p:ext uri="{BB962C8B-B14F-4D97-AF65-F5344CB8AC3E}">
        <p14:creationId xmlns:p14="http://schemas.microsoft.com/office/powerpoint/2010/main" val="2547058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5B811-15B2-784C-BC9A-4A849ECCB57E}"/>
              </a:ext>
            </a:extLst>
          </p:cNvPr>
          <p:cNvSpPr>
            <a:spLocks noGrp="1"/>
          </p:cNvSpPr>
          <p:nvPr>
            <p:ph type="title"/>
          </p:nvPr>
        </p:nvSpPr>
        <p:spPr/>
        <p:txBody>
          <a:bodyPr>
            <a:normAutofit/>
          </a:bodyPr>
          <a:lstStyle/>
          <a:p>
            <a:r>
              <a:rPr lang="en-US" sz="3800" dirty="0">
                <a:solidFill>
                  <a:schemeClr val="bg1"/>
                </a:solidFill>
              </a:rPr>
              <a:t>On</a:t>
            </a:r>
            <a:r>
              <a:rPr lang="en-US" sz="3800" dirty="0"/>
              <a:t>e Other Thing: Cap and Trade vs. Carbon Tax</a:t>
            </a:r>
          </a:p>
        </p:txBody>
      </p:sp>
      <p:sp>
        <p:nvSpPr>
          <p:cNvPr id="3" name="Content Placeholder 2">
            <a:extLst>
              <a:ext uri="{FF2B5EF4-FFF2-40B4-BE49-F238E27FC236}">
                <a16:creationId xmlns:a16="http://schemas.microsoft.com/office/drawing/2014/main" id="{1CAC1EB6-561C-3240-8B96-9A1DCEC26BE0}"/>
              </a:ext>
            </a:extLst>
          </p:cNvPr>
          <p:cNvSpPr>
            <a:spLocks noGrp="1"/>
          </p:cNvSpPr>
          <p:nvPr>
            <p:ph idx="1"/>
          </p:nvPr>
        </p:nvSpPr>
        <p:spPr>
          <a:xfrm>
            <a:off x="838200" y="1186774"/>
            <a:ext cx="10515600" cy="4735294"/>
          </a:xfrm>
        </p:spPr>
        <p:txBody>
          <a:bodyPr>
            <a:normAutofit lnSpcReduction="10000"/>
          </a:bodyPr>
          <a:lstStyle/>
          <a:p>
            <a:r>
              <a:rPr lang="en-US" dirty="0"/>
              <a:t>Emissions regulations and Cap and Trade can work at cross purposes.</a:t>
            </a:r>
          </a:p>
          <a:p>
            <a:pPr lvl="1"/>
            <a:r>
              <a:rPr lang="en-US" dirty="0"/>
              <a:t>Regulations that lower emissions from big polluters…</a:t>
            </a:r>
          </a:p>
          <a:p>
            <a:pPr lvl="2"/>
            <a:r>
              <a:rPr lang="en-US" dirty="0"/>
              <a:t>Lower the demand for permits</a:t>
            </a:r>
          </a:p>
          <a:p>
            <a:pPr lvl="2"/>
            <a:r>
              <a:rPr lang="en-US" dirty="0"/>
              <a:t>Lowers the price of permits</a:t>
            </a:r>
          </a:p>
          <a:p>
            <a:pPr lvl="2"/>
            <a:r>
              <a:rPr lang="en-US" dirty="0"/>
              <a:t>Reduces incentives for other industries to cut emissions</a:t>
            </a:r>
          </a:p>
          <a:p>
            <a:pPr marL="914400" lvl="2" indent="0">
              <a:buNone/>
            </a:pPr>
            <a:endParaRPr lang="en-US" dirty="0"/>
          </a:p>
          <a:p>
            <a:r>
              <a:rPr lang="en-US" dirty="0"/>
              <a:t>Regulations can undermine the effectiveness of Cap and Trade.</a:t>
            </a:r>
          </a:p>
          <a:p>
            <a:pPr marL="0" indent="0">
              <a:buNone/>
            </a:pPr>
            <a:endParaRPr lang="en-US" dirty="0"/>
          </a:p>
          <a:p>
            <a:r>
              <a:rPr lang="en-US" dirty="0"/>
              <a:t>The same is not true of a carbon tax.</a:t>
            </a:r>
          </a:p>
          <a:p>
            <a:pPr lvl="1"/>
            <a:r>
              <a:rPr lang="en-US" dirty="0"/>
              <a:t>Though regulations might cut tax revenue, revenue is not the goal of the carbon tax.</a:t>
            </a:r>
          </a:p>
        </p:txBody>
      </p:sp>
      <p:sp>
        <p:nvSpPr>
          <p:cNvPr id="4" name="Slide Number Placeholder 3">
            <a:extLst>
              <a:ext uri="{FF2B5EF4-FFF2-40B4-BE49-F238E27FC236}">
                <a16:creationId xmlns:a16="http://schemas.microsoft.com/office/drawing/2014/main" id="{FA719018-4AF1-D242-AADA-D838945DA762}"/>
              </a:ext>
            </a:extLst>
          </p:cNvPr>
          <p:cNvSpPr>
            <a:spLocks noGrp="1"/>
          </p:cNvSpPr>
          <p:nvPr>
            <p:ph type="sldNum" sz="quarter" idx="12"/>
          </p:nvPr>
        </p:nvSpPr>
        <p:spPr/>
        <p:txBody>
          <a:bodyPr/>
          <a:lstStyle/>
          <a:p>
            <a:fld id="{D9F085D5-EC86-4F6A-B501-C1359CB39116}" type="slidenum">
              <a:rPr lang="en-GB" smtClean="0"/>
              <a:t>20</a:t>
            </a:fld>
            <a:endParaRPr lang="en-GB"/>
          </a:p>
        </p:txBody>
      </p:sp>
    </p:spTree>
    <p:extLst>
      <p:ext uri="{BB962C8B-B14F-4D97-AF65-F5344CB8AC3E}">
        <p14:creationId xmlns:p14="http://schemas.microsoft.com/office/powerpoint/2010/main" val="62140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6046C-D812-E346-9725-D08D61AB97E9}"/>
              </a:ext>
            </a:extLst>
          </p:cNvPr>
          <p:cNvSpPr>
            <a:spLocks noGrp="1"/>
          </p:cNvSpPr>
          <p:nvPr>
            <p:ph type="title"/>
          </p:nvPr>
        </p:nvSpPr>
        <p:spPr/>
        <p:txBody>
          <a:bodyPr/>
          <a:lstStyle/>
          <a:p>
            <a:r>
              <a:rPr lang="en-US" dirty="0">
                <a:solidFill>
                  <a:schemeClr val="bg1"/>
                </a:solidFill>
              </a:rPr>
              <a:t>Tho</a:t>
            </a:r>
            <a:r>
              <a:rPr lang="en-US" dirty="0"/>
              <a:t>ughts on Regulation vs Market-Oriented</a:t>
            </a:r>
          </a:p>
        </p:txBody>
      </p:sp>
      <p:sp>
        <p:nvSpPr>
          <p:cNvPr id="3" name="Content Placeholder 2">
            <a:extLst>
              <a:ext uri="{FF2B5EF4-FFF2-40B4-BE49-F238E27FC236}">
                <a16:creationId xmlns:a16="http://schemas.microsoft.com/office/drawing/2014/main" id="{34345031-B370-EE4C-9B6F-E891C81858BA}"/>
              </a:ext>
            </a:extLst>
          </p:cNvPr>
          <p:cNvSpPr>
            <a:spLocks noGrp="1"/>
          </p:cNvSpPr>
          <p:nvPr>
            <p:ph idx="1"/>
          </p:nvPr>
        </p:nvSpPr>
        <p:spPr/>
        <p:txBody>
          <a:bodyPr/>
          <a:lstStyle/>
          <a:p>
            <a:r>
              <a:rPr lang="en-US" dirty="0"/>
              <a:t>Equity.</a:t>
            </a:r>
          </a:p>
          <a:p>
            <a:pPr lvl="1"/>
            <a:r>
              <a:rPr lang="en-US" dirty="0"/>
              <a:t>Both types of policies are regressive.</a:t>
            </a:r>
          </a:p>
          <a:p>
            <a:pPr lvl="2"/>
            <a:r>
              <a:rPr lang="en-US" dirty="0"/>
              <a:t>Cap and Trade and a Carbon Tax can offset the </a:t>
            </a:r>
            <a:r>
              <a:rPr lang="en-US" dirty="0" err="1"/>
              <a:t>regressivity</a:t>
            </a:r>
            <a:r>
              <a:rPr lang="en-US" dirty="0"/>
              <a:t>.</a:t>
            </a:r>
          </a:p>
          <a:p>
            <a:pPr lvl="2"/>
            <a:r>
              <a:rPr lang="en-US" dirty="0"/>
              <a:t>Regulations do not.</a:t>
            </a:r>
          </a:p>
          <a:p>
            <a:r>
              <a:rPr lang="en-US" dirty="0"/>
              <a:t>Efficiency.</a:t>
            </a:r>
          </a:p>
          <a:p>
            <a:pPr lvl="1"/>
            <a:r>
              <a:rPr lang="en-US" dirty="0"/>
              <a:t>Market-oriented policies tend to achieve emissions reduction at much lower cost.</a:t>
            </a:r>
          </a:p>
          <a:p>
            <a:pPr lvl="2"/>
            <a:r>
              <a:rPr lang="en-US" dirty="0"/>
              <a:t>Example: CAFÉ Standards vs Carbon Tax</a:t>
            </a:r>
          </a:p>
          <a:p>
            <a:pPr lvl="3"/>
            <a:r>
              <a:rPr lang="en-US" dirty="0"/>
              <a:t>Tax is significantly more efficient.</a:t>
            </a:r>
          </a:p>
          <a:p>
            <a:pPr lvl="3"/>
            <a:r>
              <a:rPr lang="en-US" dirty="0"/>
              <a:t>Why?</a:t>
            </a:r>
          </a:p>
        </p:txBody>
      </p:sp>
      <p:sp>
        <p:nvSpPr>
          <p:cNvPr id="4" name="Slide Number Placeholder 3">
            <a:extLst>
              <a:ext uri="{FF2B5EF4-FFF2-40B4-BE49-F238E27FC236}">
                <a16:creationId xmlns:a16="http://schemas.microsoft.com/office/drawing/2014/main" id="{5B830037-4D18-F74D-A84D-DC8A33E2495D}"/>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341547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5F16-3993-A641-9880-4841211DFFB3}"/>
              </a:ext>
            </a:extLst>
          </p:cNvPr>
          <p:cNvSpPr>
            <a:spLocks noGrp="1"/>
          </p:cNvSpPr>
          <p:nvPr>
            <p:ph type="title"/>
          </p:nvPr>
        </p:nvSpPr>
        <p:spPr/>
        <p:txBody>
          <a:bodyPr/>
          <a:lstStyle/>
          <a:p>
            <a:r>
              <a:rPr lang="en-US" dirty="0">
                <a:solidFill>
                  <a:schemeClr val="bg1"/>
                </a:solidFill>
              </a:rPr>
              <a:t>Effi</a:t>
            </a:r>
            <a:r>
              <a:rPr lang="en-US" dirty="0"/>
              <a:t>ciency: CAFÉ vs Carbon Tax</a:t>
            </a:r>
          </a:p>
        </p:txBody>
      </p:sp>
      <p:sp>
        <p:nvSpPr>
          <p:cNvPr id="3" name="Content Placeholder 2">
            <a:extLst>
              <a:ext uri="{FF2B5EF4-FFF2-40B4-BE49-F238E27FC236}">
                <a16:creationId xmlns:a16="http://schemas.microsoft.com/office/drawing/2014/main" id="{17240E49-4E8F-B747-88BA-B6ACF9B2064E}"/>
              </a:ext>
            </a:extLst>
          </p:cNvPr>
          <p:cNvSpPr>
            <a:spLocks noGrp="1"/>
          </p:cNvSpPr>
          <p:nvPr>
            <p:ph idx="1"/>
          </p:nvPr>
        </p:nvSpPr>
        <p:spPr>
          <a:xfrm>
            <a:off x="838200" y="1097280"/>
            <a:ext cx="10515600" cy="5132946"/>
          </a:xfrm>
        </p:spPr>
        <p:txBody>
          <a:bodyPr>
            <a:normAutofit fontScale="92500" lnSpcReduction="10000"/>
          </a:bodyPr>
          <a:lstStyle/>
          <a:p>
            <a:r>
              <a:rPr lang="en-US" dirty="0"/>
              <a:t>CAFÉ = Corporate Average Fuel Efficiency</a:t>
            </a:r>
          </a:p>
          <a:p>
            <a:pPr lvl="1"/>
            <a:r>
              <a:rPr lang="en-US" dirty="0"/>
              <a:t>A fuel economy standard mandating that an </a:t>
            </a:r>
            <a:r>
              <a:rPr lang="en-US"/>
              <a:t>auto‐maker’s </a:t>
            </a:r>
            <a:r>
              <a:rPr lang="en-US" dirty="0"/>
              <a:t>vehicle fleet must meet minimum fuel economy standards.</a:t>
            </a:r>
          </a:p>
          <a:p>
            <a:pPr lvl="1"/>
            <a:endParaRPr lang="en-US" dirty="0"/>
          </a:p>
          <a:p>
            <a:r>
              <a:rPr lang="en-US" dirty="0"/>
              <a:t>Horse Race</a:t>
            </a:r>
          </a:p>
          <a:p>
            <a:pPr lvl="1"/>
            <a:r>
              <a:rPr lang="en-US" dirty="0"/>
              <a:t>Tax on fuel applies to ALL vehicles, not just new.</a:t>
            </a:r>
          </a:p>
          <a:p>
            <a:pPr lvl="1"/>
            <a:r>
              <a:rPr lang="en-US" dirty="0"/>
              <a:t>Rebound Effect:   </a:t>
            </a:r>
          </a:p>
          <a:p>
            <a:pPr lvl="2"/>
            <a:r>
              <a:rPr lang="en-US" dirty="0"/>
              <a:t>Driving a more efficient vehicle lowers the cost per mile driven</a:t>
            </a:r>
          </a:p>
          <a:p>
            <a:pPr lvl="3"/>
            <a:r>
              <a:rPr lang="en-US" sz="2400" dirty="0"/>
              <a:t>leading to more miles driven.</a:t>
            </a:r>
          </a:p>
          <a:p>
            <a:pPr lvl="1"/>
            <a:r>
              <a:rPr lang="en-US" dirty="0"/>
              <a:t>Slower turnover of inefficient vehicles: higher cost of new.</a:t>
            </a:r>
          </a:p>
          <a:p>
            <a:pPr lvl="1"/>
            <a:endParaRPr lang="en-US" dirty="0"/>
          </a:p>
          <a:p>
            <a:r>
              <a:rPr lang="en-US" dirty="0"/>
              <a:t>Summary</a:t>
            </a:r>
          </a:p>
          <a:p>
            <a:pPr lvl="1"/>
            <a:r>
              <a:rPr lang="en-US" dirty="0"/>
              <a:t>A given level of emission reductions </a:t>
            </a:r>
            <a:r>
              <a:rPr lang="en-US" b="1" dirty="0"/>
              <a:t>costs 3-14 times more with CAFÉ </a:t>
            </a:r>
            <a:r>
              <a:rPr lang="en-US" dirty="0"/>
              <a:t>standards than under a comparable carbon tax.</a:t>
            </a:r>
          </a:p>
        </p:txBody>
      </p:sp>
      <p:sp>
        <p:nvSpPr>
          <p:cNvPr id="4" name="Slide Number Placeholder 3">
            <a:extLst>
              <a:ext uri="{FF2B5EF4-FFF2-40B4-BE49-F238E27FC236}">
                <a16:creationId xmlns:a16="http://schemas.microsoft.com/office/drawing/2014/main" id="{3DBF984A-9770-9E48-BE22-1A122BB5C2BF}"/>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127583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3194-55B4-334C-971E-64960461A1FA}"/>
              </a:ext>
            </a:extLst>
          </p:cNvPr>
          <p:cNvSpPr>
            <a:spLocks noGrp="1"/>
          </p:cNvSpPr>
          <p:nvPr>
            <p:ph type="title"/>
          </p:nvPr>
        </p:nvSpPr>
        <p:spPr/>
        <p:txBody>
          <a:bodyPr>
            <a:normAutofit/>
          </a:bodyPr>
          <a:lstStyle/>
          <a:p>
            <a:r>
              <a:rPr lang="en-US" dirty="0">
                <a:solidFill>
                  <a:schemeClr val="bg1"/>
                </a:solidFill>
              </a:rPr>
              <a:t>Pol</a:t>
            </a:r>
            <a:r>
              <a:rPr lang="en-US" dirty="0"/>
              <a:t>icies That Reduce Emissions: </a:t>
            </a:r>
            <a:r>
              <a:rPr lang="en-US" dirty="0" err="1"/>
              <a:t>INDirectly</a:t>
            </a:r>
            <a:endParaRPr lang="en-US" dirty="0"/>
          </a:p>
        </p:txBody>
      </p:sp>
      <p:sp>
        <p:nvSpPr>
          <p:cNvPr id="3" name="Content Placeholder 2">
            <a:extLst>
              <a:ext uri="{FF2B5EF4-FFF2-40B4-BE49-F238E27FC236}">
                <a16:creationId xmlns:a16="http://schemas.microsoft.com/office/drawing/2014/main" id="{A7BF305E-3692-584D-B3A2-CF6F571F6DE5}"/>
              </a:ext>
            </a:extLst>
          </p:cNvPr>
          <p:cNvSpPr>
            <a:spLocks noGrp="1"/>
          </p:cNvSpPr>
          <p:nvPr>
            <p:ph idx="1"/>
          </p:nvPr>
        </p:nvSpPr>
        <p:spPr/>
        <p:txBody>
          <a:bodyPr/>
          <a:lstStyle/>
          <a:p>
            <a:pPr>
              <a:spcAft>
                <a:spcPts val="1000"/>
              </a:spcAft>
            </a:pPr>
            <a:r>
              <a:rPr lang="en-US" dirty="0"/>
              <a:t>Subsidizing R&amp;D</a:t>
            </a:r>
          </a:p>
          <a:p>
            <a:pPr>
              <a:spcAft>
                <a:spcPts val="1000"/>
              </a:spcAft>
            </a:pPr>
            <a:r>
              <a:rPr lang="en-US" dirty="0"/>
              <a:t>Grid / infrastructure</a:t>
            </a:r>
          </a:p>
          <a:p>
            <a:pPr>
              <a:spcAft>
                <a:spcPts val="1000"/>
              </a:spcAft>
            </a:pPr>
            <a:r>
              <a:rPr lang="en-US" dirty="0"/>
              <a:t>Energy efficiency mandates and subsidies</a:t>
            </a:r>
          </a:p>
          <a:p>
            <a:r>
              <a:rPr lang="en-US" dirty="0"/>
              <a:t>Mandating renewable energy (</a:t>
            </a:r>
            <a:r>
              <a:rPr lang="en-US" i="1" dirty="0"/>
              <a:t>e.g</a:t>
            </a:r>
            <a:r>
              <a:rPr lang="en-US" dirty="0"/>
              <a:t>., renewable portfolio standards)</a:t>
            </a:r>
          </a:p>
          <a:p>
            <a:r>
              <a:rPr lang="en-US" dirty="0"/>
              <a:t>Land use policies</a:t>
            </a:r>
          </a:p>
          <a:p>
            <a:pPr lvl="1"/>
            <a:endParaRPr lang="en-US" dirty="0"/>
          </a:p>
        </p:txBody>
      </p:sp>
    </p:spTree>
    <p:extLst>
      <p:ext uri="{BB962C8B-B14F-4D97-AF65-F5344CB8AC3E}">
        <p14:creationId xmlns:p14="http://schemas.microsoft.com/office/powerpoint/2010/main" val="195290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Cha</a:t>
            </a:r>
            <a:r>
              <a:rPr lang="en-US" dirty="0"/>
              <a:t>llenges with Renewable Energy</a:t>
            </a:r>
          </a:p>
        </p:txBody>
      </p:sp>
      <p:sp>
        <p:nvSpPr>
          <p:cNvPr id="3" name="Content Placeholder 2"/>
          <p:cNvSpPr>
            <a:spLocks noGrp="1"/>
          </p:cNvSpPr>
          <p:nvPr>
            <p:ph idx="1"/>
          </p:nvPr>
        </p:nvSpPr>
        <p:spPr>
          <a:xfrm>
            <a:off x="838200" y="1325563"/>
            <a:ext cx="5346700" cy="4351338"/>
          </a:xfrm>
        </p:spPr>
        <p:txBody>
          <a:bodyPr/>
          <a:lstStyle/>
          <a:p>
            <a:pPr>
              <a:spcAft>
                <a:spcPts val="1000"/>
              </a:spcAft>
            </a:pPr>
            <a:r>
              <a:rPr lang="en-US" dirty="0"/>
              <a:t>It’s intermittent - only produced if there is sun or wind.</a:t>
            </a:r>
          </a:p>
          <a:p>
            <a:pPr>
              <a:spcAft>
                <a:spcPts val="1000"/>
              </a:spcAft>
            </a:pPr>
            <a:r>
              <a:rPr lang="en-US" dirty="0"/>
              <a:t>Energy is needed all day and night, with peak times.</a:t>
            </a:r>
          </a:p>
          <a:p>
            <a:pPr>
              <a:spcAft>
                <a:spcPts val="1000"/>
              </a:spcAft>
            </a:pPr>
            <a:r>
              <a:rPr lang="en-US" dirty="0">
                <a:sym typeface="Wingdings" panose="05000000000000000000" pitchFamily="2" charset="2"/>
              </a:rPr>
              <a:t>Limited w/o storage.</a:t>
            </a:r>
          </a:p>
          <a:p>
            <a:pPr lvl="1">
              <a:spcAft>
                <a:spcPts val="1000"/>
              </a:spcAft>
            </a:pPr>
            <a:r>
              <a:rPr lang="en-US" dirty="0">
                <a:sym typeface="Wingdings" panose="05000000000000000000" pitchFamily="2" charset="2"/>
              </a:rPr>
              <a:t>Creative storage options are under development.</a:t>
            </a:r>
          </a:p>
        </p:txBody>
      </p:sp>
      <p:pic>
        <p:nvPicPr>
          <p:cNvPr id="5" name="Picture 4">
            <a:extLst>
              <a:ext uri="{FF2B5EF4-FFF2-40B4-BE49-F238E27FC236}">
                <a16:creationId xmlns:a16="http://schemas.microsoft.com/office/drawing/2014/main" id="{2A248C83-A89A-41D6-869A-8CF351DA0EEB}"/>
              </a:ext>
            </a:extLst>
          </p:cNvPr>
          <p:cNvPicPr>
            <a:picLocks noChangeAspect="1"/>
          </p:cNvPicPr>
          <p:nvPr/>
        </p:nvPicPr>
        <p:blipFill>
          <a:blip r:embed="rId2"/>
          <a:stretch>
            <a:fillRect/>
          </a:stretch>
        </p:blipFill>
        <p:spPr>
          <a:xfrm>
            <a:off x="12534900" y="3429000"/>
            <a:ext cx="4572000" cy="3048000"/>
          </a:xfrm>
          <a:prstGeom prst="rect">
            <a:avLst/>
          </a:prstGeom>
        </p:spPr>
      </p:pic>
      <p:pic>
        <p:nvPicPr>
          <p:cNvPr id="7" name="Picture 6">
            <a:extLst>
              <a:ext uri="{FF2B5EF4-FFF2-40B4-BE49-F238E27FC236}">
                <a16:creationId xmlns:a16="http://schemas.microsoft.com/office/drawing/2014/main" id="{EE120117-B3A8-4C00-A98F-901E7EA98781}"/>
              </a:ext>
            </a:extLst>
          </p:cNvPr>
          <p:cNvPicPr>
            <a:picLocks noChangeAspect="1"/>
          </p:cNvPicPr>
          <p:nvPr/>
        </p:nvPicPr>
        <p:blipFill>
          <a:blip r:embed="rId3"/>
          <a:stretch>
            <a:fillRect/>
          </a:stretch>
        </p:blipFill>
        <p:spPr>
          <a:xfrm>
            <a:off x="12534900" y="46730"/>
            <a:ext cx="4572000" cy="3048000"/>
          </a:xfrm>
          <a:prstGeom prst="rect">
            <a:avLst/>
          </a:prstGeom>
        </p:spPr>
      </p:pic>
      <p:pic>
        <p:nvPicPr>
          <p:cNvPr id="9" name="Picture 8">
            <a:extLst>
              <a:ext uri="{FF2B5EF4-FFF2-40B4-BE49-F238E27FC236}">
                <a16:creationId xmlns:a16="http://schemas.microsoft.com/office/drawing/2014/main" id="{9E84CE33-3A80-40C6-8C6C-5867FD5A9870}"/>
              </a:ext>
            </a:extLst>
          </p:cNvPr>
          <p:cNvPicPr>
            <a:picLocks noChangeAspect="1"/>
          </p:cNvPicPr>
          <p:nvPr/>
        </p:nvPicPr>
        <p:blipFill rotWithShape="1">
          <a:blip r:embed="rId4"/>
          <a:srcRect r="18600"/>
          <a:stretch/>
        </p:blipFill>
        <p:spPr>
          <a:xfrm>
            <a:off x="6184900" y="2266950"/>
            <a:ext cx="5168900"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FF2B5EF4-FFF2-40B4-BE49-F238E27FC236}">
                <a16:creationId xmlns:a16="http://schemas.microsoft.com/office/drawing/2014/main" id="{F2FD63DF-6CE8-184F-9FBC-D0427776B577}"/>
              </a:ext>
            </a:extLst>
          </p:cNvPr>
          <p:cNvPicPr>
            <a:picLocks noChangeAspect="1"/>
          </p:cNvPicPr>
          <p:nvPr/>
        </p:nvPicPr>
        <p:blipFill>
          <a:blip r:embed="rId5"/>
          <a:stretch>
            <a:fillRect/>
          </a:stretch>
        </p:blipFill>
        <p:spPr>
          <a:xfrm>
            <a:off x="6972302" y="1033464"/>
            <a:ext cx="3608716" cy="5286895"/>
          </a:xfrm>
          <a:prstGeom prst="rect">
            <a:avLst/>
          </a:prstGeom>
        </p:spPr>
      </p:pic>
    </p:spTree>
    <p:extLst>
      <p:ext uri="{BB962C8B-B14F-4D97-AF65-F5344CB8AC3E}">
        <p14:creationId xmlns:p14="http://schemas.microsoft.com/office/powerpoint/2010/main" val="160866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3194-55B4-334C-971E-64960461A1FA}"/>
              </a:ext>
            </a:extLst>
          </p:cNvPr>
          <p:cNvSpPr>
            <a:spLocks noGrp="1"/>
          </p:cNvSpPr>
          <p:nvPr>
            <p:ph type="title"/>
          </p:nvPr>
        </p:nvSpPr>
        <p:spPr/>
        <p:txBody>
          <a:bodyPr/>
          <a:lstStyle/>
          <a:p>
            <a:r>
              <a:rPr lang="en-US" dirty="0">
                <a:solidFill>
                  <a:schemeClr val="bg1"/>
                </a:solidFill>
              </a:rPr>
              <a:t>Infr</a:t>
            </a:r>
            <a:r>
              <a:rPr lang="en-US" dirty="0"/>
              <a:t>astructure and Climate Change</a:t>
            </a:r>
          </a:p>
        </p:txBody>
      </p:sp>
      <p:sp>
        <p:nvSpPr>
          <p:cNvPr id="3" name="Content Placeholder 2">
            <a:extLst>
              <a:ext uri="{FF2B5EF4-FFF2-40B4-BE49-F238E27FC236}">
                <a16:creationId xmlns:a16="http://schemas.microsoft.com/office/drawing/2014/main" id="{A7BF305E-3692-584D-B3A2-CF6F571F6DE5}"/>
              </a:ext>
            </a:extLst>
          </p:cNvPr>
          <p:cNvSpPr>
            <a:spLocks noGrp="1"/>
          </p:cNvSpPr>
          <p:nvPr>
            <p:ph idx="1"/>
          </p:nvPr>
        </p:nvSpPr>
        <p:spPr/>
        <p:txBody>
          <a:bodyPr/>
          <a:lstStyle/>
          <a:p>
            <a:pPr>
              <a:spcAft>
                <a:spcPts val="1000"/>
              </a:spcAft>
            </a:pPr>
            <a:r>
              <a:rPr lang="en-US" dirty="0"/>
              <a:t>$90 trillion in investment will be needed for U.S. infrastructure, 2015-2030.</a:t>
            </a:r>
          </a:p>
          <a:p>
            <a:r>
              <a:rPr lang="en-US" dirty="0"/>
              <a:t>Add $4 trillion (&lt; 5%) to make it low-carbon infrastructure.</a:t>
            </a:r>
          </a:p>
          <a:p>
            <a:pPr lvl="1"/>
            <a:r>
              <a:rPr lang="en-US" dirty="0"/>
              <a:t>This would also reduce climate damage to infrastructure.</a:t>
            </a:r>
          </a:p>
          <a:p>
            <a:pPr lvl="1">
              <a:spcAft>
                <a:spcPts val="1000"/>
              </a:spcAft>
            </a:pPr>
            <a:r>
              <a:rPr lang="en-US" dirty="0"/>
              <a:t>Railway, urban transport, renewables.</a:t>
            </a:r>
          </a:p>
          <a:p>
            <a:r>
              <a:rPr lang="en-US" dirty="0"/>
              <a:t>The electrical grid is particularly troublesome.</a:t>
            </a:r>
          </a:p>
          <a:p>
            <a:pPr lvl="1"/>
            <a:r>
              <a:rPr lang="en-US" dirty="0"/>
              <a:t>It is outdated and not suited for renewable energy storage.</a:t>
            </a:r>
          </a:p>
          <a:p>
            <a:pPr lvl="1"/>
            <a:r>
              <a:rPr lang="en-US" dirty="0"/>
              <a:t>Those with solar panels use the grid but contribute little to its upkeep.</a:t>
            </a:r>
          </a:p>
        </p:txBody>
      </p:sp>
    </p:spTree>
    <p:extLst>
      <p:ext uri="{BB962C8B-B14F-4D97-AF65-F5344CB8AC3E}">
        <p14:creationId xmlns:p14="http://schemas.microsoft.com/office/powerpoint/2010/main" val="352493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3A350-1327-4EBE-956F-3B19DA5F9835}"/>
              </a:ext>
            </a:extLst>
          </p:cNvPr>
          <p:cNvSpPr>
            <a:spLocks noGrp="1"/>
          </p:cNvSpPr>
          <p:nvPr>
            <p:ph type="title"/>
          </p:nvPr>
        </p:nvSpPr>
        <p:spPr/>
        <p:txBody>
          <a:bodyPr/>
          <a:lstStyle/>
          <a:p>
            <a:r>
              <a:rPr lang="en-US" dirty="0">
                <a:solidFill>
                  <a:schemeClr val="bg1"/>
                </a:solidFill>
              </a:rPr>
              <a:t>Bid</a:t>
            </a:r>
            <a:r>
              <a:rPr lang="en-US" dirty="0"/>
              <a:t>en’s Climate Plan</a:t>
            </a:r>
          </a:p>
        </p:txBody>
      </p:sp>
      <p:sp>
        <p:nvSpPr>
          <p:cNvPr id="3" name="Content Placeholder 2">
            <a:extLst>
              <a:ext uri="{FF2B5EF4-FFF2-40B4-BE49-F238E27FC236}">
                <a16:creationId xmlns:a16="http://schemas.microsoft.com/office/drawing/2014/main" id="{A81A2D96-D271-4F52-B80D-DFFC22180028}"/>
              </a:ext>
            </a:extLst>
          </p:cNvPr>
          <p:cNvSpPr>
            <a:spLocks noGrp="1"/>
          </p:cNvSpPr>
          <p:nvPr>
            <p:ph idx="1"/>
          </p:nvPr>
        </p:nvSpPr>
        <p:spPr/>
        <p:txBody>
          <a:bodyPr>
            <a:normAutofit fontScale="92500" lnSpcReduction="10000"/>
          </a:bodyPr>
          <a:lstStyle/>
          <a:p>
            <a:r>
              <a:rPr lang="en-US" dirty="0"/>
              <a:t>Regulation and infrastructure investment aimed at meeting specific climate targets and creating jobs</a:t>
            </a:r>
          </a:p>
          <a:p>
            <a:r>
              <a:rPr lang="en-US" b="0" dirty="0"/>
              <a:t>“He also pressed the need to link environmental advocacy to racial justice, describing pollution and other toxic harms that disproportionately affect communities of color. His plan calls for establishing an office of environmental and climate justice at the Justice Department and developing a broad set of tools to address how “environmental policy decisions of the past have failed communities of color.” “</a:t>
            </a:r>
          </a:p>
          <a:p>
            <a:pPr lvl="1"/>
            <a:r>
              <a:rPr lang="en-US" dirty="0"/>
              <a:t>“Mr. Biden set a goal for disadvantaged communities to receive 40 percent of all clean energy and infrastructure benefits he was proposing. He also made explicit references to tribal communities and called for expanding broadband access to tribal lands.”</a:t>
            </a:r>
          </a:p>
          <a:p>
            <a:r>
              <a:rPr lang="en-US" dirty="0"/>
              <a:t>Plan will be paid for using corporate income taxes.</a:t>
            </a:r>
          </a:p>
        </p:txBody>
      </p:sp>
      <p:sp>
        <p:nvSpPr>
          <p:cNvPr id="4" name="Slide Number Placeholder 3">
            <a:extLst>
              <a:ext uri="{FF2B5EF4-FFF2-40B4-BE49-F238E27FC236}">
                <a16:creationId xmlns:a16="http://schemas.microsoft.com/office/drawing/2014/main" id="{E06E87C6-8F63-4F34-A7B5-E60FE4C49415}"/>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3776700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55A852B-E695-4399-A938-0C30D79983F0}"/>
              </a:ext>
            </a:extLst>
          </p:cNvPr>
          <p:cNvPicPr>
            <a:picLocks noChangeAspect="1"/>
          </p:cNvPicPr>
          <p:nvPr/>
        </p:nvPicPr>
        <p:blipFill>
          <a:blip r:embed="rId3"/>
          <a:stretch>
            <a:fillRect/>
          </a:stretch>
        </p:blipFill>
        <p:spPr>
          <a:xfrm>
            <a:off x="285750" y="325088"/>
            <a:ext cx="6134100" cy="3048000"/>
          </a:xfrm>
          <a:prstGeom prst="rect">
            <a:avLst/>
          </a:prstGeom>
        </p:spPr>
      </p:pic>
      <p:grpSp>
        <p:nvGrpSpPr>
          <p:cNvPr id="13" name="Group 12">
            <a:extLst>
              <a:ext uri="{FF2B5EF4-FFF2-40B4-BE49-F238E27FC236}">
                <a16:creationId xmlns:a16="http://schemas.microsoft.com/office/drawing/2014/main" id="{468D38BE-301A-4315-B087-6B4D6D7E0178}"/>
              </a:ext>
            </a:extLst>
          </p:cNvPr>
          <p:cNvGrpSpPr>
            <a:grpSpLocks/>
          </p:cNvGrpSpPr>
          <p:nvPr/>
        </p:nvGrpSpPr>
        <p:grpSpPr>
          <a:xfrm>
            <a:off x="3360806" y="2965403"/>
            <a:ext cx="7959587" cy="3428423"/>
            <a:chOff x="1719446" y="6876997"/>
            <a:chExt cx="7959587" cy="3428423"/>
          </a:xfrm>
        </p:grpSpPr>
        <p:sp>
          <p:nvSpPr>
            <p:cNvPr id="10" name="TextBox 9">
              <a:extLst>
                <a:ext uri="{FF2B5EF4-FFF2-40B4-BE49-F238E27FC236}">
                  <a16:creationId xmlns:a16="http://schemas.microsoft.com/office/drawing/2014/main" id="{6D60BB7A-A74D-421B-9579-D15F366F4399}"/>
                </a:ext>
              </a:extLst>
            </p:cNvPr>
            <p:cNvSpPr txBox="1">
              <a:spLocks/>
            </p:cNvSpPr>
            <p:nvPr/>
          </p:nvSpPr>
          <p:spPr>
            <a:xfrm>
              <a:off x="2383113" y="7104544"/>
              <a:ext cx="7295920" cy="3200876"/>
            </a:xfrm>
            <a:prstGeom prst="rect">
              <a:avLst/>
            </a:prstGeom>
            <a:noFill/>
          </p:spPr>
          <p:txBody>
            <a:bodyPr wrap="square" rtlCol="0">
              <a:spAutoFit/>
            </a:bodyPr>
            <a:lstStyle/>
            <a:p>
              <a:r>
                <a:rPr lang="en-US" sz="5400" b="1" dirty="0">
                  <a:solidFill>
                    <a:srgbClr val="0C4C88"/>
                  </a:solidFill>
                </a:rPr>
                <a:t>Economic policies will be central to accomplishing </a:t>
              </a:r>
              <a:br>
                <a:rPr lang="en-US" sz="5400" b="1" dirty="0">
                  <a:solidFill>
                    <a:srgbClr val="0C4C88"/>
                  </a:solidFill>
                </a:rPr>
              </a:br>
              <a:r>
                <a:rPr lang="en-US" sz="5400" b="1" dirty="0">
                  <a:solidFill>
                    <a:srgbClr val="0C4C88"/>
                  </a:solidFill>
                </a:rPr>
                <a:t>the goals we choose.</a:t>
              </a:r>
            </a:p>
            <a:p>
              <a:pPr>
                <a:lnSpc>
                  <a:spcPts val="5200"/>
                </a:lnSpc>
              </a:pPr>
              <a:r>
                <a:rPr lang="en-US" sz="4000" dirty="0">
                  <a:solidFill>
                    <a:srgbClr val="0C4C88"/>
                  </a:solidFill>
                </a:rPr>
                <a:t>- Harris and Roach (2007) </a:t>
              </a:r>
            </a:p>
          </p:txBody>
        </p:sp>
        <p:sp>
          <p:nvSpPr>
            <p:cNvPr id="11" name="Rectangle 10">
              <a:extLst>
                <a:ext uri="{FF2B5EF4-FFF2-40B4-BE49-F238E27FC236}">
                  <a16:creationId xmlns:a16="http://schemas.microsoft.com/office/drawing/2014/main" id="{697C503A-ABA7-4802-ADA2-99F1D0947A47}"/>
                </a:ext>
              </a:extLst>
            </p:cNvPr>
            <p:cNvSpPr/>
            <p:nvPr/>
          </p:nvSpPr>
          <p:spPr>
            <a:xfrm>
              <a:off x="1719446" y="6876997"/>
              <a:ext cx="827029" cy="1323439"/>
            </a:xfrm>
            <a:prstGeom prst="rect">
              <a:avLst/>
            </a:prstGeom>
          </p:spPr>
          <p:txBody>
            <a:bodyPr wrap="square">
              <a:spAutoFit/>
            </a:bodyPr>
            <a:lstStyle/>
            <a:p>
              <a:r>
                <a:rPr lang="en-GB" sz="8000" dirty="0">
                  <a:solidFill>
                    <a:srgbClr val="0C4C88"/>
                  </a:solidFill>
                  <a:latin typeface="Arial Rounded MT Bold" panose="020F0704030504030204" pitchFamily="34" charset="0"/>
                </a:rPr>
                <a:t>“</a:t>
              </a:r>
            </a:p>
          </p:txBody>
        </p:sp>
        <p:sp>
          <p:nvSpPr>
            <p:cNvPr id="12" name="Rectangle 11">
              <a:extLst>
                <a:ext uri="{FF2B5EF4-FFF2-40B4-BE49-F238E27FC236}">
                  <a16:creationId xmlns:a16="http://schemas.microsoft.com/office/drawing/2014/main" id="{A77F5E3A-8AE2-44D8-BB68-208063C88797}"/>
                </a:ext>
              </a:extLst>
            </p:cNvPr>
            <p:cNvSpPr/>
            <p:nvPr/>
          </p:nvSpPr>
          <p:spPr>
            <a:xfrm rot="10800000">
              <a:off x="8100192" y="8200436"/>
              <a:ext cx="827029" cy="1323439"/>
            </a:xfrm>
            <a:prstGeom prst="rect">
              <a:avLst/>
            </a:prstGeom>
          </p:spPr>
          <p:txBody>
            <a:bodyPr wrap="square">
              <a:spAutoFit/>
            </a:bodyPr>
            <a:lstStyle/>
            <a:p>
              <a:r>
                <a:rPr lang="en-GB" sz="8000" dirty="0">
                  <a:solidFill>
                    <a:srgbClr val="0C4C88"/>
                  </a:solidFill>
                  <a:latin typeface="Arial Rounded MT Bold" panose="020F0704030504030204" pitchFamily="34" charset="0"/>
                </a:rPr>
                <a:t>“</a:t>
              </a:r>
            </a:p>
          </p:txBody>
        </p:sp>
      </p:grpSp>
    </p:spTree>
    <p:extLst>
      <p:ext uri="{BB962C8B-B14F-4D97-AF65-F5344CB8AC3E}">
        <p14:creationId xmlns:p14="http://schemas.microsoft.com/office/powerpoint/2010/main" val="662667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 Su</a:t>
            </a:r>
            <a:r>
              <a:rPr lang="en-US" dirty="0"/>
              <a:t>mmary</a:t>
            </a:r>
          </a:p>
        </p:txBody>
      </p:sp>
      <p:sp>
        <p:nvSpPr>
          <p:cNvPr id="3" name="Content Placeholder 2"/>
          <p:cNvSpPr>
            <a:spLocks noGrp="1"/>
          </p:cNvSpPr>
          <p:nvPr>
            <p:ph idx="1"/>
          </p:nvPr>
        </p:nvSpPr>
        <p:spPr/>
        <p:txBody>
          <a:bodyPr>
            <a:normAutofit/>
          </a:bodyPr>
          <a:lstStyle/>
          <a:p>
            <a:pPr>
              <a:spcAft>
                <a:spcPts val="1000"/>
              </a:spcAft>
            </a:pPr>
            <a:r>
              <a:rPr lang="en-US" dirty="0"/>
              <a:t>Climate change is real, is caused by human actions, and has impacts we’re already feeling.</a:t>
            </a:r>
          </a:p>
          <a:p>
            <a:pPr>
              <a:spcAft>
                <a:spcPts val="1000"/>
              </a:spcAft>
            </a:pPr>
            <a:r>
              <a:rPr lang="en-US" dirty="0"/>
              <a:t>We need to reduce emissions to balance the costs of action against the costs of inaction.</a:t>
            </a:r>
          </a:p>
          <a:p>
            <a:pPr>
              <a:spcAft>
                <a:spcPts val="1000"/>
              </a:spcAft>
            </a:pPr>
            <a:r>
              <a:rPr lang="en-US" dirty="0"/>
              <a:t>Scientists and the IPCC recommend that we work to keep warming below 1.5 degrees </a:t>
            </a:r>
            <a:r>
              <a:rPr lang="en-US"/>
              <a:t>celcius</a:t>
            </a:r>
            <a:r>
              <a:rPr lang="en-US" dirty="0"/>
              <a:t>.</a:t>
            </a:r>
          </a:p>
          <a:p>
            <a:pPr lvl="1">
              <a:spcAft>
                <a:spcPts val="1000"/>
              </a:spcAft>
            </a:pPr>
            <a:r>
              <a:rPr lang="en-US" b="1" i="1" dirty="0"/>
              <a:t>Economists believe that this goal is well worth the costs!</a:t>
            </a:r>
          </a:p>
        </p:txBody>
      </p:sp>
    </p:spTree>
    <p:extLst>
      <p:ext uri="{BB962C8B-B14F-4D97-AF65-F5344CB8AC3E}">
        <p14:creationId xmlns:p14="http://schemas.microsoft.com/office/powerpoint/2010/main" val="93294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 Su</a:t>
            </a:r>
            <a:r>
              <a:rPr lang="en-US" dirty="0"/>
              <a:t>mmary – </a:t>
            </a:r>
            <a:r>
              <a:rPr lang="en-US" i="1" dirty="0"/>
              <a:t>continued</a:t>
            </a:r>
          </a:p>
        </p:txBody>
      </p:sp>
      <p:sp>
        <p:nvSpPr>
          <p:cNvPr id="3" name="Content Placeholder 2"/>
          <p:cNvSpPr>
            <a:spLocks noGrp="1"/>
          </p:cNvSpPr>
          <p:nvPr>
            <p:ph idx="1"/>
          </p:nvPr>
        </p:nvSpPr>
        <p:spPr/>
        <p:txBody>
          <a:bodyPr>
            <a:normAutofit/>
          </a:bodyPr>
          <a:lstStyle/>
          <a:p>
            <a:pPr>
              <a:spcAft>
                <a:spcPts val="2000"/>
              </a:spcAft>
            </a:pPr>
            <a:r>
              <a:rPr lang="en-US" dirty="0"/>
              <a:t>There are many ways to reduce emissions.</a:t>
            </a:r>
          </a:p>
          <a:p>
            <a:pPr>
              <a:spcAft>
                <a:spcPts val="2000"/>
              </a:spcAft>
            </a:pPr>
            <a:r>
              <a:rPr lang="en-US" dirty="0"/>
              <a:t>Economics-inspired policies can help us do this at the lowest cost.</a:t>
            </a:r>
          </a:p>
          <a:p>
            <a:pPr>
              <a:spcAft>
                <a:spcPts val="2000"/>
              </a:spcAft>
            </a:pPr>
            <a:r>
              <a:rPr lang="en-US" dirty="0"/>
              <a:t>Taxes and cap and trade are proven effective tools to fight climate change!</a:t>
            </a:r>
          </a:p>
          <a:p>
            <a:pPr>
              <a:spcAft>
                <a:spcPts val="2000"/>
              </a:spcAft>
            </a:pPr>
            <a:r>
              <a:rPr lang="en-US" dirty="0"/>
              <a:t>Other tools may also be necessary.</a:t>
            </a:r>
          </a:p>
        </p:txBody>
      </p:sp>
    </p:spTree>
    <p:extLst>
      <p:ext uri="{BB962C8B-B14F-4D97-AF65-F5344CB8AC3E}">
        <p14:creationId xmlns:p14="http://schemas.microsoft.com/office/powerpoint/2010/main" val="396930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47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a:t>
            </a:r>
            <a:r>
              <a:rPr lang="en-US"/>
              <a:t>: 500+ </a:t>
            </a:r>
            <a:r>
              <a:rPr lang="en-US" dirty="0"/>
              <a:t>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458334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1123406"/>
            <a:ext cx="10515600" cy="4798662"/>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Mina Kim</a:t>
            </a:r>
          </a:p>
          <a:p>
            <a:pPr marL="0" indent="0" algn="ctr">
              <a:buNone/>
            </a:pPr>
            <a:r>
              <a:rPr lang="en-US" dirty="0"/>
              <a:t>minakim@mkecon.com</a:t>
            </a:r>
          </a:p>
          <a:p>
            <a:pPr marL="0" indent="0" algn="ctr">
              <a:buNone/>
            </a:pPr>
            <a:endParaRPr lang="en-US" dirty="0"/>
          </a:p>
          <a:p>
            <a:pPr marL="0" indent="0" algn="ctr">
              <a:buNone/>
            </a:pPr>
            <a:r>
              <a:rPr lang="en-US" dirty="0"/>
              <a:t>Contact NEED: Info@NEEDelegation.org</a:t>
            </a:r>
          </a:p>
          <a:p>
            <a:pPr marL="0" indent="0" algn="ctr">
              <a:buNone/>
            </a:pPr>
            <a:endParaRPr lang="en-US" dirty="0"/>
          </a:p>
          <a:p>
            <a:pPr marL="0" indent="0" algn="ctr">
              <a:buNone/>
            </a:pPr>
            <a:r>
              <a:rPr lang="en-US" dirty="0"/>
              <a:t>Submit a testimonial:  </a:t>
            </a:r>
            <a:r>
              <a:rPr lang="en-US" dirty="0" err="1"/>
              <a:t>www.NEEDelegation.org</a:t>
            </a:r>
            <a:r>
              <a:rPr lang="en-US" dirty="0"/>
              <a:t>/</a:t>
            </a:r>
            <a:r>
              <a:rPr lang="en-US" dirty="0" err="1"/>
              <a:t>testimonials.php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157333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fontScale="92500" lnSpcReduction="20000"/>
          </a:bodyPr>
          <a:lstStyle/>
          <a:p>
            <a:r>
              <a:rPr lang="en-US" dirty="0"/>
              <a:t>This slide deck was authored by:</a:t>
            </a:r>
          </a:p>
          <a:p>
            <a:pPr lvl="1"/>
            <a:r>
              <a:rPr lang="en-US" dirty="0"/>
              <a:t>Shana </a:t>
            </a:r>
            <a:r>
              <a:rPr lang="en-US" dirty="0" err="1"/>
              <a:t>Mcdermott</a:t>
            </a:r>
            <a:r>
              <a:rPr lang="en-US" dirty="0"/>
              <a:t>, Trinity University</a:t>
            </a:r>
          </a:p>
          <a:p>
            <a:pPr lvl="1"/>
            <a:r>
              <a:rPr lang="en-US" dirty="0"/>
              <a:t>Sarah Jacobson, Williams College</a:t>
            </a:r>
          </a:p>
          <a:p>
            <a:pPr lvl="1"/>
            <a:r>
              <a:rPr lang="en-US" dirty="0"/>
              <a:t>Sharon </a:t>
            </a:r>
            <a:r>
              <a:rPr lang="en-US" dirty="0" err="1"/>
              <a:t>Shewmake</a:t>
            </a:r>
            <a:r>
              <a:rPr lang="en-US" dirty="0"/>
              <a:t>, Western Washington University</a:t>
            </a:r>
          </a:p>
          <a:p>
            <a:r>
              <a:rPr lang="en-US" dirty="0"/>
              <a:t>This slide deck was reviewed by:</a:t>
            </a:r>
          </a:p>
          <a:p>
            <a:pPr lvl="1"/>
            <a:r>
              <a:rPr lang="en-US" dirty="0"/>
              <a:t>Jason </a:t>
            </a:r>
            <a:r>
              <a:rPr lang="en-US" dirty="0" err="1"/>
              <a:t>Shogren</a:t>
            </a:r>
            <a:r>
              <a:rPr lang="en-US" dirty="0"/>
              <a:t>, University of Wyoming</a:t>
            </a:r>
          </a:p>
          <a:p>
            <a:pPr lvl="1"/>
            <a:r>
              <a:rPr lang="en-US" dirty="0"/>
              <a:t>Walter Thurman, North Carolina State University</a:t>
            </a:r>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44128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5D35-4703-864D-9026-5101C15A6C1D}"/>
              </a:ext>
            </a:extLst>
          </p:cNvPr>
          <p:cNvSpPr>
            <a:spLocks noGrp="1"/>
          </p:cNvSpPr>
          <p:nvPr>
            <p:ph type="title"/>
          </p:nvPr>
        </p:nvSpPr>
        <p:spPr/>
        <p:txBody>
          <a:bodyPr>
            <a:normAutofit fontScale="90000"/>
          </a:bodyPr>
          <a:lstStyle/>
          <a:p>
            <a:r>
              <a:rPr lang="en-US" dirty="0"/>
              <a:t> </a:t>
            </a:r>
            <a:r>
              <a:rPr lang="en-US" dirty="0">
                <a:solidFill>
                  <a:schemeClr val="bg1"/>
                </a:solidFill>
              </a:rPr>
              <a:t>Ho</a:t>
            </a:r>
            <a:r>
              <a:rPr lang="en-US" dirty="0"/>
              <a:t>w Can Economists Contribute to </a:t>
            </a:r>
            <a:br>
              <a:rPr lang="en-US" dirty="0"/>
            </a:br>
            <a:r>
              <a:rPr lang="en-US" dirty="0"/>
              <a:t>Thinking about Climate Change?</a:t>
            </a:r>
          </a:p>
        </p:txBody>
      </p:sp>
      <p:sp>
        <p:nvSpPr>
          <p:cNvPr id="3" name="Content Placeholder 2">
            <a:extLst>
              <a:ext uri="{FF2B5EF4-FFF2-40B4-BE49-F238E27FC236}">
                <a16:creationId xmlns:a16="http://schemas.microsoft.com/office/drawing/2014/main" id="{5597A826-7BC4-C049-BD3C-FBC1D3B33F51}"/>
              </a:ext>
            </a:extLst>
          </p:cNvPr>
          <p:cNvSpPr>
            <a:spLocks noGrp="1"/>
          </p:cNvSpPr>
          <p:nvPr>
            <p:ph idx="1"/>
          </p:nvPr>
        </p:nvSpPr>
        <p:spPr/>
        <p:txBody>
          <a:bodyPr/>
          <a:lstStyle/>
          <a:p>
            <a:pPr>
              <a:spcAft>
                <a:spcPts val="1000"/>
              </a:spcAft>
            </a:pPr>
            <a:r>
              <a:rPr lang="en-US" dirty="0"/>
              <a:t>By assessing behavioral reactions to climate change.</a:t>
            </a:r>
          </a:p>
          <a:p>
            <a:pPr>
              <a:spcAft>
                <a:spcPts val="1000"/>
              </a:spcAft>
            </a:pPr>
            <a:r>
              <a:rPr lang="en-US" dirty="0"/>
              <a:t>By measuring the damage and estimating the economic costs of fighting climate change.</a:t>
            </a:r>
          </a:p>
          <a:p>
            <a:r>
              <a:rPr lang="en-US" dirty="0"/>
              <a:t>By designing smart policies that minimize costs.</a:t>
            </a:r>
          </a:p>
          <a:p>
            <a:pPr lvl="1"/>
            <a:r>
              <a:rPr lang="en-US" dirty="0"/>
              <a:t>Balance economic growth with GHG emission mitigation.</a:t>
            </a:r>
          </a:p>
        </p:txBody>
      </p:sp>
      <p:sp>
        <p:nvSpPr>
          <p:cNvPr id="4" name="Slide Number Placeholder 3">
            <a:extLst>
              <a:ext uri="{FF2B5EF4-FFF2-40B4-BE49-F238E27FC236}">
                <a16:creationId xmlns:a16="http://schemas.microsoft.com/office/drawing/2014/main" id="{885F48B5-2E56-B743-B7EB-CDBC4806E79D}"/>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422239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Pol</a:t>
            </a:r>
            <a:r>
              <a:rPr lang="en-US" dirty="0">
                <a:solidFill>
                  <a:schemeClr val="accent1">
                    <a:lumMod val="75000"/>
                  </a:schemeClr>
                </a:solidFill>
              </a:rPr>
              <a:t>lution</a:t>
            </a:r>
            <a:r>
              <a:rPr lang="en-US" dirty="0">
                <a:solidFill>
                  <a:schemeClr val="bg1"/>
                </a:solidFill>
              </a:rPr>
              <a:t> </a:t>
            </a:r>
            <a:r>
              <a:rPr lang="en-US" dirty="0">
                <a:solidFill>
                  <a:schemeClr val="accent1">
                    <a:lumMod val="75000"/>
                  </a:schemeClr>
                </a:solidFill>
              </a:rPr>
              <a:t>is an externality</a:t>
            </a:r>
          </a:p>
        </p:txBody>
      </p:sp>
      <p:pic>
        <p:nvPicPr>
          <p:cNvPr id="6" name="Picture 5">
            <a:extLst>
              <a:ext uri="{FF2B5EF4-FFF2-40B4-BE49-F238E27FC236}">
                <a16:creationId xmlns:a16="http://schemas.microsoft.com/office/drawing/2014/main" id="{6240F12F-47C3-4E1A-8FA1-F5E0B0A35175}"/>
              </a:ext>
            </a:extLst>
          </p:cNvPr>
          <p:cNvPicPr>
            <a:picLocks noChangeAspect="1"/>
          </p:cNvPicPr>
          <p:nvPr/>
        </p:nvPicPr>
        <p:blipFill>
          <a:blip r:embed="rId2"/>
          <a:stretch>
            <a:fillRect/>
          </a:stretch>
        </p:blipFill>
        <p:spPr>
          <a:xfrm>
            <a:off x="6066194" y="1989223"/>
            <a:ext cx="5865122" cy="2921855"/>
          </a:xfrm>
          <a:prstGeom prst="rect">
            <a:avLst/>
          </a:prstGeom>
        </p:spPr>
      </p:pic>
      <p:sp>
        <p:nvSpPr>
          <p:cNvPr id="3" name="Content Placeholder 2"/>
          <p:cNvSpPr>
            <a:spLocks noGrp="1"/>
          </p:cNvSpPr>
          <p:nvPr>
            <p:ph idx="1"/>
          </p:nvPr>
        </p:nvSpPr>
        <p:spPr>
          <a:xfrm>
            <a:off x="822158" y="1353372"/>
            <a:ext cx="6027821" cy="5227782"/>
          </a:xfrm>
        </p:spPr>
        <p:txBody>
          <a:bodyPr>
            <a:noAutofit/>
          </a:bodyPr>
          <a:lstStyle/>
          <a:p>
            <a:r>
              <a:rPr lang="en-US" sz="2300" dirty="0"/>
              <a:t>Human activity creates pollution.</a:t>
            </a:r>
          </a:p>
          <a:p>
            <a:pPr lvl="1"/>
            <a:r>
              <a:rPr lang="en-US" sz="1900" dirty="0"/>
              <a:t>The goal is not zero pollution but society’s best balance between pollution and human benefits.</a:t>
            </a:r>
            <a:endParaRPr lang="en-US" sz="2300" dirty="0"/>
          </a:p>
          <a:p>
            <a:r>
              <a:rPr lang="en-US" sz="2300" dirty="0"/>
              <a:t>Pollution is an EXTERNALITY: a side effect (cost or benefit) that affects someone else when something is bought or sold</a:t>
            </a:r>
          </a:p>
          <a:p>
            <a:pPr lvl="1"/>
            <a:r>
              <a:rPr lang="en-US" sz="1900" dirty="0"/>
              <a:t>The power company sells you electricity for your house, but the pollution from the power plant affects everyone, not just you.</a:t>
            </a:r>
          </a:p>
          <a:p>
            <a:pPr lvl="1"/>
            <a:r>
              <a:rPr lang="en-US" sz="1900" dirty="0">
                <a:sym typeface="Wingdings" panose="05000000000000000000" pitchFamily="2" charset="2"/>
              </a:rPr>
              <a:t>This is a </a:t>
            </a:r>
            <a:r>
              <a:rPr lang="en-US" sz="1900" b="1" i="1" dirty="0">
                <a:sym typeface="Wingdings" panose="05000000000000000000" pitchFamily="2" charset="2"/>
              </a:rPr>
              <a:t>market failure.</a:t>
            </a:r>
          </a:p>
          <a:p>
            <a:r>
              <a:rPr lang="en-US" sz="2300" dirty="0">
                <a:sym typeface="Wingdings" panose="05000000000000000000" pitchFamily="2" charset="2"/>
              </a:rPr>
              <a:t>All of the effects are not always felt by the buyers and sellers.</a:t>
            </a:r>
          </a:p>
          <a:p>
            <a:pPr lvl="1"/>
            <a:r>
              <a:rPr lang="en-US" sz="1900" dirty="0">
                <a:sym typeface="Wingdings" panose="05000000000000000000" pitchFamily="2" charset="2"/>
              </a:rPr>
              <a:t>The price of electricity does not reflect all of the costs, leading to too much pollution</a:t>
            </a:r>
          </a:p>
          <a:p>
            <a:pPr lvl="1"/>
            <a:r>
              <a:rPr lang="en-US" sz="1900" dirty="0">
                <a:sym typeface="Wingdings" panose="05000000000000000000" pitchFamily="2" charset="2"/>
              </a:rPr>
              <a:t>Electricity is too cheap. The balance is wrong.</a:t>
            </a:r>
          </a:p>
          <a:p>
            <a:endParaRPr lang="en-US" sz="2300" dirty="0"/>
          </a:p>
        </p:txBody>
      </p:sp>
    </p:spTree>
    <p:extLst>
      <p:ext uri="{BB962C8B-B14F-4D97-AF65-F5344CB8AC3E}">
        <p14:creationId xmlns:p14="http://schemas.microsoft.com/office/powerpoint/2010/main" val="267306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Soc</a:t>
            </a:r>
            <a:r>
              <a:rPr lang="en-US" dirty="0"/>
              <a:t>ial Cost of Carbon</a:t>
            </a:r>
          </a:p>
        </p:txBody>
      </p:sp>
      <p:sp>
        <p:nvSpPr>
          <p:cNvPr id="3" name="Content Placeholder 2"/>
          <p:cNvSpPr>
            <a:spLocks noGrp="1"/>
          </p:cNvSpPr>
          <p:nvPr>
            <p:ph idx="1"/>
          </p:nvPr>
        </p:nvSpPr>
        <p:spPr>
          <a:xfrm>
            <a:off x="838200" y="1346142"/>
            <a:ext cx="6184900" cy="4351338"/>
          </a:xfrm>
        </p:spPr>
        <p:txBody>
          <a:bodyPr>
            <a:normAutofit lnSpcReduction="10000"/>
          </a:bodyPr>
          <a:lstStyle/>
          <a:p>
            <a:pPr>
              <a:spcAft>
                <a:spcPts val="1000"/>
              </a:spcAft>
            </a:pPr>
            <a:r>
              <a:rPr lang="en-US" dirty="0"/>
              <a:t>Cost above price paid.</a:t>
            </a:r>
          </a:p>
          <a:p>
            <a:pPr>
              <a:spcAft>
                <a:spcPts val="1000"/>
              </a:spcAft>
            </a:pPr>
            <a:r>
              <a:rPr lang="en-US" dirty="0"/>
              <a:t>The expected cost of damages from each unit of greenhouse gas emissions.</a:t>
            </a:r>
          </a:p>
          <a:p>
            <a:pPr>
              <a:spcAft>
                <a:spcPts val="1000"/>
              </a:spcAft>
            </a:pPr>
            <a:r>
              <a:rPr lang="en-US" dirty="0"/>
              <a:t>Current EPA estimate: ~$40 per metric ton of CO</a:t>
            </a:r>
            <a:r>
              <a:rPr lang="en-US" baseline="-25000" dirty="0"/>
              <a:t>2</a:t>
            </a:r>
            <a:r>
              <a:rPr lang="en-US" dirty="0"/>
              <a:t>.</a:t>
            </a:r>
          </a:p>
          <a:p>
            <a:pPr lvl="1">
              <a:spcAft>
                <a:spcPts val="1000"/>
              </a:spcAft>
            </a:pPr>
            <a:r>
              <a:rPr lang="en-US" dirty="0"/>
              <a:t>About $123/car per year.</a:t>
            </a:r>
          </a:p>
          <a:p>
            <a:pPr lvl="1">
              <a:spcAft>
                <a:spcPts val="1000"/>
              </a:spcAft>
            </a:pPr>
            <a:r>
              <a:rPr lang="en-US" dirty="0"/>
              <a:t>$26 Billion for all vehicles in the US.</a:t>
            </a:r>
          </a:p>
          <a:p>
            <a:r>
              <a:rPr lang="en-US" dirty="0"/>
              <a:t>Social cost of carbon will increase over time.</a:t>
            </a:r>
          </a:p>
        </p:txBody>
      </p:sp>
      <p:pic>
        <p:nvPicPr>
          <p:cNvPr id="5" name="Picture 4">
            <a:extLst>
              <a:ext uri="{FF2B5EF4-FFF2-40B4-BE49-F238E27FC236}">
                <a16:creationId xmlns:a16="http://schemas.microsoft.com/office/drawing/2014/main" id="{67DC026E-61EC-4A7F-9DA1-FFC289193F1E}"/>
              </a:ext>
            </a:extLst>
          </p:cNvPr>
          <p:cNvPicPr>
            <a:picLocks noChangeAspect="1"/>
          </p:cNvPicPr>
          <p:nvPr/>
        </p:nvPicPr>
        <p:blipFill>
          <a:blip r:embed="rId3"/>
          <a:stretch>
            <a:fillRect/>
          </a:stretch>
        </p:blipFill>
        <p:spPr>
          <a:xfrm>
            <a:off x="7023100" y="1905000"/>
            <a:ext cx="4330700"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714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of Responding to Climate Change</a:t>
            </a:r>
          </a:p>
        </p:txBody>
      </p:sp>
    </p:spTree>
    <p:extLst>
      <p:ext uri="{BB962C8B-B14F-4D97-AF65-F5344CB8AC3E}">
        <p14:creationId xmlns:p14="http://schemas.microsoft.com/office/powerpoint/2010/main" val="88649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Cos</a:t>
            </a:r>
            <a:r>
              <a:rPr lang="en-US" dirty="0"/>
              <a:t>t-Benefit Analysis of Fighting Climate </a:t>
            </a:r>
            <a:br>
              <a:rPr lang="en-US" dirty="0"/>
            </a:br>
            <a:r>
              <a:rPr lang="en-US" dirty="0"/>
              <a:t>Change</a:t>
            </a:r>
          </a:p>
        </p:txBody>
      </p:sp>
      <p:sp>
        <p:nvSpPr>
          <p:cNvPr id="3" name="Content Placeholder 2"/>
          <p:cNvSpPr>
            <a:spLocks noGrp="1"/>
          </p:cNvSpPr>
          <p:nvPr>
            <p:ph idx="1"/>
          </p:nvPr>
        </p:nvSpPr>
        <p:spPr/>
        <p:txBody>
          <a:bodyPr/>
          <a:lstStyle/>
          <a:p>
            <a:r>
              <a:rPr lang="en-US" dirty="0"/>
              <a:t>Most economic models suggest the costs of keeping warming below 2°C are relatively small.</a:t>
            </a:r>
          </a:p>
          <a:p>
            <a:pPr lvl="1"/>
            <a:r>
              <a:rPr lang="en-US" dirty="0"/>
              <a:t>Costs amount to </a:t>
            </a:r>
            <a:r>
              <a:rPr lang="en-US" b="1" dirty="0">
                <a:solidFill>
                  <a:srgbClr val="C00000"/>
                </a:solidFill>
              </a:rPr>
              <a:t>1-4% of GDP by 2030</a:t>
            </a:r>
            <a:r>
              <a:rPr lang="en-US" dirty="0">
                <a:solidFill>
                  <a:srgbClr val="C00000"/>
                </a:solidFill>
              </a:rPr>
              <a:t>.</a:t>
            </a:r>
          </a:p>
          <a:p>
            <a:r>
              <a:rPr lang="en-US" dirty="0"/>
              <a:t>Costs of acting to keep warming below 2°C are almost certainly less than future economic damages they would avoid.</a:t>
            </a:r>
          </a:p>
          <a:p>
            <a:pPr lvl="1"/>
            <a:r>
              <a:rPr lang="en-US" dirty="0"/>
              <a:t>Damages estimated to be between: </a:t>
            </a:r>
            <a:r>
              <a:rPr lang="en-US" b="1" dirty="0">
                <a:solidFill>
                  <a:srgbClr val="C00000"/>
                </a:solidFill>
              </a:rPr>
              <a:t>7 - 20% of worldwide GDP</a:t>
            </a:r>
            <a:r>
              <a:rPr lang="en-US" dirty="0"/>
              <a:t>.</a:t>
            </a:r>
          </a:p>
          <a:p>
            <a:r>
              <a:rPr lang="en-US" dirty="0"/>
              <a:t>Caveats: </a:t>
            </a:r>
          </a:p>
          <a:p>
            <a:pPr lvl="1"/>
            <a:r>
              <a:rPr lang="en-US" dirty="0"/>
              <a:t>Putting a monetary value on priceless things</a:t>
            </a:r>
          </a:p>
          <a:p>
            <a:pPr lvl="1"/>
            <a:r>
              <a:rPr lang="en-US" dirty="0"/>
              <a:t>Inequality</a:t>
            </a:r>
          </a:p>
          <a:p>
            <a:pPr lvl="1"/>
            <a:r>
              <a:rPr lang="en-US" dirty="0"/>
              <a:t>Uncertainty and risk </a:t>
            </a:r>
          </a:p>
        </p:txBody>
      </p:sp>
    </p:spTree>
    <p:extLst>
      <p:ext uri="{BB962C8B-B14F-4D97-AF65-F5344CB8AC3E}">
        <p14:creationId xmlns:p14="http://schemas.microsoft.com/office/powerpoint/2010/main" val="257068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19196</TotalTime>
  <Words>1947</Words>
  <Application>Microsoft Macintosh PowerPoint</Application>
  <PresentationFormat>Widescreen</PresentationFormat>
  <Paragraphs>279</Paragraphs>
  <Slides>30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Rounded MT Bold</vt:lpstr>
      <vt:lpstr>Calibri</vt:lpstr>
      <vt:lpstr>Courier New</vt:lpstr>
      <vt:lpstr>Custom Design</vt:lpstr>
      <vt:lpstr>Climate Change Economics Mina Kim, Ph.D.</vt:lpstr>
      <vt:lpstr> National Economic Education Delegation</vt:lpstr>
      <vt:lpstr>Who Are We?</vt:lpstr>
      <vt:lpstr>Credits and Disclaimer</vt:lpstr>
      <vt:lpstr> How Can Economists Contribute to  Thinking about Climate Change?</vt:lpstr>
      <vt:lpstr>Pollution is an externality</vt:lpstr>
      <vt:lpstr>Social Cost of Carbon</vt:lpstr>
      <vt:lpstr>Economics of Responding to Climate Change</vt:lpstr>
      <vt:lpstr>Cost-Benefit Analysis of Fighting Climate  Change</vt:lpstr>
      <vt:lpstr>PowerPoint Presentation</vt:lpstr>
      <vt:lpstr>Economic Growth and Climate Change Action  Are Compatible   </vt:lpstr>
      <vt:lpstr>Climate Change Policy</vt:lpstr>
      <vt:lpstr>Policies That Reduce Emissions: Directly</vt:lpstr>
      <vt:lpstr>How Does Cap and Trade Work?</vt:lpstr>
      <vt:lpstr>How Does a Carbon Tax Work?</vt:lpstr>
      <vt:lpstr>Carbon Prices: the Good and Bad</vt:lpstr>
      <vt:lpstr> Revenue Dividend Eliminates Regressivity</vt:lpstr>
      <vt:lpstr>Carbon Tax and Cap &amp; Trade: the Differences</vt:lpstr>
      <vt:lpstr>Carbon Tax and Cap &amp; Trade: the Differences</vt:lpstr>
      <vt:lpstr>One Other Thing: Cap and Trade vs. Carbon Tax</vt:lpstr>
      <vt:lpstr>Thoughts on Regulation vs Market-Oriented</vt:lpstr>
      <vt:lpstr>Efficiency: CAFÉ vs Carbon Tax</vt:lpstr>
      <vt:lpstr>Policies That Reduce Emissions: INDirectly</vt:lpstr>
      <vt:lpstr>Challenges with Renewable Energy</vt:lpstr>
      <vt:lpstr>Infrastructure and Climate Change</vt:lpstr>
      <vt:lpstr>Biden’s Climate Plan</vt:lpstr>
      <vt:lpstr>PowerPoint Presentation</vt:lpstr>
      <vt:lpstr> Summary</vt:lpstr>
      <vt:lpstr> Summary – continued</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278</cp:revision>
  <dcterms:created xsi:type="dcterms:W3CDTF">2017-05-03T22:30:38Z</dcterms:created>
  <dcterms:modified xsi:type="dcterms:W3CDTF">2021-07-26T17:46:40Z</dcterms:modified>
</cp:coreProperties>
</file>