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7"/>
  </p:notesMasterIdLst>
  <p:sldIdLst>
    <p:sldId id="434" r:id="rId2"/>
    <p:sldId id="328" r:id="rId3"/>
    <p:sldId id="439" r:id="rId4"/>
    <p:sldId id="1092" r:id="rId5"/>
    <p:sldId id="327" r:id="rId6"/>
    <p:sldId id="415" r:id="rId7"/>
    <p:sldId id="430" r:id="rId8"/>
    <p:sldId id="380" r:id="rId9"/>
    <p:sldId id="382" r:id="rId10"/>
    <p:sldId id="413" r:id="rId11"/>
    <p:sldId id="431" r:id="rId12"/>
    <p:sldId id="399" r:id="rId13"/>
    <p:sldId id="1108" r:id="rId14"/>
    <p:sldId id="1592" r:id="rId15"/>
    <p:sldId id="381" r:id="rId16"/>
    <p:sldId id="418" r:id="rId17"/>
    <p:sldId id="436" r:id="rId18"/>
    <p:sldId id="420" r:id="rId19"/>
    <p:sldId id="402" r:id="rId20"/>
    <p:sldId id="432" r:id="rId21"/>
    <p:sldId id="429" r:id="rId22"/>
    <p:sldId id="321" r:id="rId23"/>
    <p:sldId id="323" r:id="rId24"/>
    <p:sldId id="1593" r:id="rId25"/>
    <p:sldId id="337" r:id="rId26"/>
    <p:sldId id="383" r:id="rId27"/>
    <p:sldId id="437" r:id="rId28"/>
    <p:sldId id="1109" r:id="rId29"/>
    <p:sldId id="1110" r:id="rId30"/>
    <p:sldId id="297" r:id="rId31"/>
    <p:sldId id="421" r:id="rId32"/>
    <p:sldId id="390" r:id="rId33"/>
    <p:sldId id="1591" r:id="rId34"/>
    <p:sldId id="376" r:id="rId35"/>
    <p:sldId id="422" r:id="rId36"/>
    <p:sldId id="362" r:id="rId37"/>
    <p:sldId id="363" r:id="rId38"/>
    <p:sldId id="426" r:id="rId39"/>
    <p:sldId id="423" r:id="rId40"/>
    <p:sldId id="384" r:id="rId41"/>
    <p:sldId id="427" r:id="rId42"/>
    <p:sldId id="449" r:id="rId43"/>
    <p:sldId id="450" r:id="rId44"/>
    <p:sldId id="443" r:id="rId45"/>
    <p:sldId id="1093" r:id="rId46"/>
    <p:sldId id="442" r:id="rId47"/>
    <p:sldId id="1106" r:id="rId48"/>
    <p:sldId id="1076" r:id="rId49"/>
    <p:sldId id="438" r:id="rId50"/>
    <p:sldId id="385" r:id="rId51"/>
    <p:sldId id="452" r:id="rId52"/>
    <p:sldId id="261" r:id="rId53"/>
    <p:sldId id="265" r:id="rId54"/>
    <p:sldId id="262" r:id="rId55"/>
    <p:sldId id="266" r:id="rId56"/>
    <p:sldId id="1090" r:id="rId57"/>
    <p:sldId id="410" r:id="rId58"/>
    <p:sldId id="1091" r:id="rId59"/>
    <p:sldId id="333" r:id="rId60"/>
    <p:sldId id="334" r:id="rId61"/>
    <p:sldId id="335" r:id="rId62"/>
    <p:sldId id="368" r:id="rId63"/>
    <p:sldId id="425" r:id="rId64"/>
    <p:sldId id="414" r:id="rId65"/>
    <p:sldId id="1089"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Jon Havema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30942D"/>
    <a:srgbClr val="FFFFFF"/>
    <a:srgbClr val="000000"/>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18" autoAdjust="0"/>
    <p:restoredTop sz="60656" autoAdjust="0"/>
  </p:normalViewPr>
  <p:slideViewPr>
    <p:cSldViewPr snapToGrid="0" snapToObjects="1">
      <p:cViewPr varScale="1">
        <p:scale>
          <a:sx n="61" d="100"/>
          <a:sy n="61" d="100"/>
        </p:scale>
        <p:origin x="1480" y="192"/>
      </p:cViewPr>
      <p:guideLst>
        <p:guide orient="horz" pos="2160"/>
        <p:guide pos="3840"/>
      </p:guideLst>
    </p:cSldViewPr>
  </p:slideViewPr>
  <p:notesTextViewPr>
    <p:cViewPr>
      <p:scale>
        <a:sx n="3" d="2"/>
        <a:sy n="3" d="2"/>
      </p:scale>
      <p:origin x="0" y="0"/>
    </p:cViewPr>
  </p:notesTextViewPr>
  <p:sorterViewPr>
    <p:cViewPr>
      <p:scale>
        <a:sx n="185" d="100"/>
        <a:sy n="185"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6/14/21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19january2017snapshot.epa.gov/climatechange/social-cost-carbon-technical-documentati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a pleasure to be here with you all today. I’m Jennifer Alix-Garcia and I work at Oregon State University. I’m here to talk with you about the economics of climate change.</a:t>
            </a:r>
          </a:p>
          <a:p>
            <a:r>
              <a:rPr lang="en-US" sz="1200" kern="1200" dirty="0">
                <a:solidFill>
                  <a:schemeClr val="tx1"/>
                </a:solidFill>
                <a:effectLst/>
                <a:latin typeface="+mn-lt"/>
                <a:ea typeface="+mn-ea"/>
                <a:cs typeface="+mn-cs"/>
              </a:rPr>
              <a:t>Climate change will produce complex effects—with warming in most areas, changes in rain and snow levels, and generally increased variability in weather patterns. There are some uncertainties about how climate change will progress. What we know, however, is that it will hurt people and damage livelihoods all over the world. We’re already feeling its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770F9-99EF-7E4F-A4BC-F83FC0BA0E36}" type="slidenum">
              <a:rPr lang="en-US" smtClean="0"/>
              <a:t>1</a:t>
            </a:fld>
            <a:endParaRPr lang="en-US"/>
          </a:p>
        </p:txBody>
      </p:sp>
    </p:spTree>
    <p:extLst>
      <p:ext uri="{BB962C8B-B14F-4D97-AF65-F5344CB8AC3E}">
        <p14:creationId xmlns:p14="http://schemas.microsoft.com/office/powerpoint/2010/main" val="1429826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may have noticed that I said we don’t know for certain how climate change will affect hurricanes, or when these tipping points will be triggered. I know that makes it sound as if the science of climate change is uncertain. That’s a little true and a little not true.</a:t>
            </a:r>
          </a:p>
          <a:p>
            <a:r>
              <a:rPr lang="en-US" sz="1200" kern="1200" dirty="0">
                <a:solidFill>
                  <a:schemeClr val="tx1"/>
                </a:solidFill>
                <a:effectLst/>
                <a:latin typeface="+mn-lt"/>
                <a:ea typeface="+mn-ea"/>
                <a:cs typeface="+mn-cs"/>
              </a:rPr>
              <a:t>When we think about climate change, there’s a lot going on. People are taking actions that increase greenhouse gases in the atmosphere. Those greenhouse gases are having effects on the physical world that we live in and rely on. This translates into impacts on people, which we call “damages,” and we’ll discuss those more in a moment.</a:t>
            </a:r>
          </a:p>
          <a:p>
            <a:r>
              <a:rPr lang="en-US" sz="1200" kern="1200" dirty="0">
                <a:solidFill>
                  <a:schemeClr val="tx1"/>
                </a:solidFill>
                <a:effectLst/>
                <a:latin typeface="+mn-lt"/>
                <a:ea typeface="+mn-ea"/>
                <a:cs typeface="+mn-cs"/>
              </a:rPr>
              <a:t>Is there uncertainty </a:t>
            </a:r>
            <a:r>
              <a:rPr lang="en-US" sz="1200" i="1" kern="1200" dirty="0">
                <a:solidFill>
                  <a:schemeClr val="tx1"/>
                </a:solidFill>
                <a:effectLst/>
                <a:latin typeface="+mn-lt"/>
                <a:ea typeface="+mn-ea"/>
                <a:cs typeface="+mn-cs"/>
              </a:rPr>
              <a:t>that</a:t>
            </a:r>
            <a:r>
              <a:rPr lang="en-US" sz="1200" kern="1200" dirty="0">
                <a:solidFill>
                  <a:schemeClr val="tx1"/>
                </a:solidFill>
                <a:effectLst/>
                <a:latin typeface="+mn-lt"/>
                <a:ea typeface="+mn-ea"/>
                <a:cs typeface="+mn-cs"/>
              </a:rPr>
              <a:t> this is happening? No. Scientists are still researching and learning about specific details about exactly how each of these steps progresses: How does water vapor interact with other greenhouse gases? Will hurricanes become more likely? How much will permafrost melt accelerate climate change? What species will dominate the new ecosystems that are created as climate change progresses? Is violence by humans really increased by high temperatures? How well will people adapt their lifestyles, their agricultural practices, and their infrastructure to withstand climate change? These are uncertainties, but mostly about </a:t>
            </a:r>
            <a:r>
              <a:rPr lang="en-US" sz="1200" i="1" kern="1200" dirty="0">
                <a:solidFill>
                  <a:schemeClr val="tx1"/>
                </a:solidFill>
                <a:effectLst/>
                <a:latin typeface="+mn-lt"/>
                <a:ea typeface="+mn-ea"/>
                <a:cs typeface="+mn-cs"/>
              </a:rPr>
              <a:t>how much</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not </a:t>
            </a:r>
            <a:r>
              <a:rPr lang="en-US" sz="1200" i="1" kern="1200" dirty="0">
                <a:solidFill>
                  <a:schemeClr val="tx1"/>
                </a:solidFill>
                <a:effectLst/>
                <a:latin typeface="+mn-lt"/>
                <a:ea typeface="+mn-ea"/>
                <a:cs typeface="+mn-cs"/>
              </a:rPr>
              <a:t>whether</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also other kinds of uncertainty that are harder to get a handle on. We mentioned tipping points in the last slide, and some of those can be quite catastrophic, but we don’t know exactly what will trigger those tipping points. And there are things that we just don’t know enough to be worried about—the unknown unknowns.</a:t>
            </a:r>
          </a:p>
          <a:p>
            <a:r>
              <a:rPr lang="en-US" sz="1200" kern="1200" dirty="0">
                <a:solidFill>
                  <a:schemeClr val="tx1"/>
                </a:solidFill>
                <a:effectLst/>
                <a:latin typeface="+mn-lt"/>
                <a:ea typeface="+mn-ea"/>
                <a:cs typeface="+mn-cs"/>
              </a:rPr>
              <a:t>This is why scientists and social scientists need to keep studying climate change.</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3176635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I’ve talked to you about so far has mostly been about atmospheric science. Where does economics come in? In the context of climate change, economics suggests that without policy changes, people will continue to put out more greenhouse gases and deforest more land, accelerating climate change and thus hurting people. Let me explain why, starting with an example.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an ideal world with a well-functioning market, like the market for oranges, prices reflect the true scarcity of a resource or the true social value of a resource, because prices are driven by the amount of money sellers are willing to accept and how much buyers are willing to pay. The way this works is that people who want to sell oranges will only sell them for a price that at least covers their costs, and people who want to buy oranges will only pay a price up to their personal value for oranges. Since all of the costs and benefits associated with oranges accrue to the buyer and the seller, supply and demand will automatically push the market to an equilibrium price where the costs and benefits of oranges are in balance: at this price, sellers want to sell the exact same number of oranges that buyers want to buy. This is the right number of oranges for society because society is getting as much value as it can from people buying and selling oranges.</a:t>
            </a:r>
          </a:p>
        </p:txBody>
      </p:sp>
      <p:sp>
        <p:nvSpPr>
          <p:cNvPr id="4" name="Slide Number Placeholder 3"/>
          <p:cNvSpPr>
            <a:spLocks noGrp="1"/>
          </p:cNvSpPr>
          <p:nvPr>
            <p:ph type="sldNum" sz="quarter" idx="5"/>
          </p:nvPr>
        </p:nvSpPr>
        <p:spPr/>
        <p:txBody>
          <a:bodyPr/>
          <a:lstStyle/>
          <a:p>
            <a:fld id="{39F294D8-753E-E842-8CF8-893A8D4FD7E5}" type="slidenum">
              <a:rPr lang="en-US" smtClean="0"/>
              <a:t>12</a:t>
            </a:fld>
            <a:endParaRPr lang="en-US"/>
          </a:p>
        </p:txBody>
      </p:sp>
    </p:spTree>
    <p:extLst>
      <p:ext uri="{BB962C8B-B14F-4D97-AF65-F5344CB8AC3E}">
        <p14:creationId xmlns:p14="http://schemas.microsoft.com/office/powerpoint/2010/main" val="576111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However, pollution (including the pollution that causes climate change) is different from oranges. When you turn on your light switch, that draw of electricity causes the power plant to burn more coal or natural gas; you are buying electricity from the power company. But another thing happens: pollution is generated, and that pollution contributes to climate change. Human activity in general causes some amount of pollution. The way economists think about it is not to try to get to zero pollution necessarily, but to find the right balance between the benefits from things like electricity and the harm that pollution causes to humans.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fact that pollution affects everyone, not just the buyers and sellers of electricity, makes it an </a:t>
            </a:r>
            <a:r>
              <a:rPr lang="en-US" sz="1200" i="1" kern="1200" dirty="0">
                <a:solidFill>
                  <a:schemeClr val="tx1"/>
                </a:solidFill>
                <a:effectLst/>
                <a:latin typeface="+mn-lt"/>
                <a:ea typeface="+mn-ea"/>
                <a:cs typeface="+mn-cs"/>
              </a:rPr>
              <a:t>externality</a:t>
            </a:r>
            <a:r>
              <a:rPr lang="en-US" sz="1200" kern="1200" dirty="0">
                <a:solidFill>
                  <a:schemeClr val="tx1"/>
                </a:solidFill>
                <a:effectLst/>
                <a:latin typeface="+mn-lt"/>
                <a:ea typeface="+mn-ea"/>
                <a:cs typeface="+mn-cs"/>
              </a:rPr>
              <a:t>—a side effect, or an example of a market failure. A market failure occurs when people make decisions based on their own values don’t end up getting to the right balance of costs and benefits for society. With electricity, the externality of pollution is that some costs are borne by people other than the buyers and sellers: 90% of the people living in Malawi do not have electricity.</a:t>
            </a:r>
            <a:r>
              <a:rPr lang="en-US" sz="1200" kern="1200" baseline="0" dirty="0">
                <a:solidFill>
                  <a:schemeClr val="tx1"/>
                </a:solidFill>
                <a:effectLst/>
                <a:latin typeface="+mn-lt"/>
                <a:ea typeface="+mn-ea"/>
                <a:cs typeface="+mn-cs"/>
              </a:rPr>
              <a:t>  However, all these people </a:t>
            </a:r>
            <a:r>
              <a:rPr lang="en-US" sz="1200" kern="1200" dirty="0">
                <a:solidFill>
                  <a:schemeClr val="tx1"/>
                </a:solidFill>
                <a:effectLst/>
                <a:latin typeface="+mn-lt"/>
                <a:ea typeface="+mn-ea"/>
                <a:cs typeface="+mn-cs"/>
              </a:rPr>
              <a:t>are affected by the pollution from this electricity market they’re not part of.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reason this is called a market failure is that a free market (people making decisions on their own) will in this case end up failing to reach the right balance of the costs and benefits of electricity: because there are some costs that the buyer and seller don’t bear, the price they negotiate is “wrong” in the sense that it doesn’t reflect all the costs. As a result, the price of electricity is too low and society consumes too much electricity relative to what would be the best balance. In this example, unlike our example of the orange market, society is not getting the maximum value it could get from buying and selling electricity because the costs are too great.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also think of the climate as a </a:t>
            </a:r>
            <a:r>
              <a:rPr lang="en-US" sz="1200" i="1" kern="1200" dirty="0">
                <a:solidFill>
                  <a:schemeClr val="tx1"/>
                </a:solidFill>
                <a:effectLst/>
                <a:latin typeface="+mn-lt"/>
                <a:ea typeface="+mn-ea"/>
                <a:cs typeface="+mn-cs"/>
              </a:rPr>
              <a:t>common pool resource</a:t>
            </a:r>
            <a:r>
              <a:rPr lang="en-US" sz="1200" kern="1200" dirty="0">
                <a:solidFill>
                  <a:schemeClr val="tx1"/>
                </a:solidFill>
                <a:effectLst/>
                <a:latin typeface="+mn-lt"/>
                <a:ea typeface="+mn-ea"/>
                <a:cs typeface="+mn-cs"/>
              </a:rPr>
              <a:t>: something we all benefit from but no one has an incentive to maintain and take care of. As a result, we all keep damaging the climate by pouring greenhouse gases into the atmosphere.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Sometimes people are surprised at economists’ approach to pollution. If we think about pollution as an externality from a transaction (e.g., the purchase of electricity), then we consider pollution an additional cost that needs to be taken into account. Thus, for economists, climate change per se isn’t a problem, but rather the lack of balance in the market; thus, the goal is to reduce pollution, not to eliminate it. If we don’t regulate greenhouse gas emissions, then the damages caused by climate change will be larger than what is efficient. Remember, those transactions are things that buyers and sellers get a lot of value from, so we want some of them to continue. The goal is to “fix” these externalities and do a kind of balancing act between the costs climate change will impose and the costs of fighting climate change. We’ll talk a lot about this in the rest of the presentation.</a:t>
            </a:r>
          </a:p>
          <a:p>
            <a:r>
              <a:rPr lang="en-US" sz="1200" kern="1200" dirty="0">
                <a:solidFill>
                  <a:schemeClr val="tx1"/>
                </a:solidFill>
                <a:effectLst/>
                <a:latin typeface="+mn-lt"/>
                <a:ea typeface="+mn-ea"/>
                <a:cs typeface="+mn-cs"/>
              </a:rPr>
              <a:t>Economic analyses can help us quantify how much we’ll be affected by climate change, and they can help us find efficient ways to respond.</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465268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talk about the impacts of climate change.  I’m going to try to convince you that even though we frame these impacts as</a:t>
            </a:r>
            <a:r>
              <a:rPr lang="en-US" baseline="0" dirty="0"/>
              <a:t> environmental, they actually have important economic implications.  </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991727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a:t>
            </a:r>
            <a:r>
              <a:rPr lang="en-US" baseline="0" dirty="0"/>
              <a:t> some of the dynamics that are occurring as a result of climate change.  Increasing air temperature leads to increase transpiration from plants and increased evaporation from water.  These higher temperatures mean faster glacial and ice sheet melt, and so rising sea level.  The temperature changes also mean that the usual cycles of climate and circulation of water within the ocean also changes.  </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16</a:t>
            </a:fld>
            <a:endParaRPr lang="en-US"/>
          </a:p>
        </p:txBody>
      </p:sp>
    </p:spTree>
    <p:extLst>
      <p:ext uri="{BB962C8B-B14F-4D97-AF65-F5344CB8AC3E}">
        <p14:creationId xmlns:p14="http://schemas.microsoft.com/office/powerpoint/2010/main" val="3594811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all sounds dramatic, but the reason that economists say that people should be worried about climate change is not because of the significant changes to the planet, but rather for how these changes will affect people—we call this the “damages” caused by climate change.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may be ethical reasons to care about the damage to the environment or other species beyond the outcome for humans, but economists focus on the damages that affect people. </a:t>
            </a:r>
          </a:p>
          <a:p>
            <a:r>
              <a:rPr lang="en-US" sz="1200" kern="1200" dirty="0">
                <a:solidFill>
                  <a:schemeClr val="tx1"/>
                </a:solidFill>
                <a:effectLst/>
                <a:latin typeface="+mn-lt"/>
                <a:ea typeface="+mn-ea"/>
                <a:cs typeface="+mn-cs"/>
              </a:rPr>
              <a:t>Climate change has a physical impact on human life. For some people, the effects are positive, but the negative consequences are much larger and widespread. I’m going to talk about these effects in the future tense on this slide because the biggest repercussions are in the future, but many of these events are already happening.  I’m just going to highlight a few of the</a:t>
            </a:r>
            <a:r>
              <a:rPr lang="en-US" sz="1200" kern="1200" baseline="0" dirty="0">
                <a:solidFill>
                  <a:schemeClr val="tx1"/>
                </a:solidFill>
                <a:effectLst/>
                <a:latin typeface="+mn-lt"/>
                <a:ea typeface="+mn-ea"/>
                <a:cs typeface="+mn-cs"/>
              </a:rPr>
              <a:t> dynamics listed on this slide.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Changes in temperature and precipitation will hurt agriculture because of the increase in heat, droughts, flooding, erosion, and water availability, as well as the potential for increased threats from pests. Places farther north will see improvements in agriculture (in the medium-term—eventually they will likely also suffer) because the warmer temperatures will lead to longer growing seasons, but most estimates for the world predict overall decreases in agricultural productivity.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Fisheries will be affected as oceans get warmer and become very slightly more acidic. Some species will move and some will become less able to survive, while others will do better. For example, there is evidence that the cod fishery on the east coast of the United States has started to migrate northward.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Fully 40% of the global human population lives within 100 km of the coast (UN, 2007). Sea level rise and storm surge, along with erosion, will lead to loss of coastal land and damage to coastal properties. Many populous urban areas across the world are vulnerable to flooding as a result of storms,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these floods will become more frequent and more intense over time.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Wildfires are expected to become more common because of droughts; in addition, the lack of a hard freeze in winter allows pests that weaken forests to flourish.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as resources become scarce or move around, or as people’s homes become unlivable because of flooding or other climate-related damages, people will themselves migrate in response to the climate threats they face. When this happens on a large scale, we call these migrants “climate refugees.” Conflict between groups can result from this kind of migration, or as groups fight over scarce and shifting resources.</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770F9-99EF-7E4F-A4BC-F83FC0BA0E36}" type="slidenum">
              <a:rPr lang="en-US" smtClean="0"/>
              <a:t>17</a:t>
            </a:fld>
            <a:endParaRPr lang="en-US"/>
          </a:p>
        </p:txBody>
      </p:sp>
    </p:spTree>
    <p:extLst>
      <p:ext uri="{BB962C8B-B14F-4D97-AF65-F5344CB8AC3E}">
        <p14:creationId xmlns:p14="http://schemas.microsoft.com/office/powerpoint/2010/main" val="651317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reason it’s useful to think about climate change as an economist is because economists think about how humans respond to changes in the world. So, when we think about the human impacts of these changes in our natural world, we have to account for the fact that people change their behavior in ways that lessen those damages. </a:t>
            </a:r>
            <a:r>
              <a:rPr lang="en-US" sz="1200" i="1" kern="1200" dirty="0">
                <a:solidFill>
                  <a:schemeClr val="tx1"/>
                </a:solidFill>
                <a:effectLst/>
                <a:latin typeface="+mn-lt"/>
                <a:ea typeface="+mn-ea"/>
                <a:cs typeface="+mn-cs"/>
              </a:rPr>
              <a:t>Adaptation</a:t>
            </a:r>
            <a:r>
              <a:rPr lang="en-US" sz="1200" kern="1200" dirty="0">
                <a:solidFill>
                  <a:schemeClr val="tx1"/>
                </a:solidFill>
                <a:effectLst/>
                <a:latin typeface="+mn-lt"/>
                <a:ea typeface="+mn-ea"/>
                <a:cs typeface="+mn-cs"/>
              </a:rPr>
              <a:t> is the word used in climate policy to refer to these changes.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can find ways to avoid or minimize a harm, like flooding, or they can take advantage of a new opportunity, like a longer growing season. When we think about the net costs that climate change imposes on us, those costs include the costs of adaptation and any damages that remain after the adaptation.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know that people will take many of these actions on their own, and some of them will not be very costly. But many actions are too costly for individuals, and in some cases adaptation is more efficient if it happens on a community scale. In some of these cases, governments should be involved to coordinate and help pay for these measures.</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18</a:t>
            </a:fld>
            <a:endParaRPr lang="en-US"/>
          </a:p>
        </p:txBody>
      </p:sp>
    </p:spTree>
    <p:extLst>
      <p:ext uri="{BB962C8B-B14F-4D97-AF65-F5344CB8AC3E}">
        <p14:creationId xmlns:p14="http://schemas.microsoft.com/office/powerpoint/2010/main" val="2460500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easy to envision adaptation at the individual level if you think about what you do on a hot day versus a cool day.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a:t>
            </a:r>
            <a:r>
              <a:rPr lang="en-US" sz="1200" kern="1200" baseline="0" dirty="0">
                <a:solidFill>
                  <a:schemeClr val="tx1"/>
                </a:solidFill>
                <a:effectLst/>
                <a:latin typeface="+mn-lt"/>
                <a:ea typeface="+mn-ea"/>
                <a:cs typeface="+mn-cs"/>
              </a:rPr>
              <a:t> DO YOU DO?</a:t>
            </a: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a hot day you may stay in the shade or indoors, while on a cool day you might behave very differently. That’s a form of adaptation. It’s costly because you’re giving up something that you would otherwise have done if it wasn’t so hot.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some actions will take more investment from you. You may need to buy an air conditioner, or you may need to use the air conditioner that you own more often. Farmers and business owners may change their practices: if the growing season has changed, farmers may plant earlier or later; they might discover that different crops do better. These are decisions they make on their own.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element of adaptation is migration. It might be the case that if your house floods or burns down too many times, or if it’s just too hot, you might choose to move somewhere else.</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19</a:t>
            </a:fld>
            <a:endParaRPr lang="en-US"/>
          </a:p>
        </p:txBody>
      </p:sp>
    </p:spTree>
    <p:extLst>
      <p:ext uri="{BB962C8B-B14F-4D97-AF65-F5344CB8AC3E}">
        <p14:creationId xmlns:p14="http://schemas.microsoft.com/office/powerpoint/2010/main" val="2321462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can see that some of these individual actions can get expensive. In some cases, it might be better for governments to take responsibility for adaptation. First, some adaptation investments are more cost-effective when they are undertaken as a group. Sea walls or other large-scale anti-flooding measures require city or regional planning.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people benefit when ecosystems are developed to provide protection—wetlands can buffer communities against floods, and forests can reduce erosion and filter water supplies. These are investments that individuals would almost certainly not make on their own because everyone benefits; any person who provided a wetland would just get a tiny portion of the benefit the wetland provided.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Second, because adaptation can be very costly, low-income and vulnerable populations may not be able to afford measures that higher-income people can afford, like buying a new air conditioner. Society as a whole may decide to help people access these things if they become necessary for a reasonable standard of living.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people might move on their own accord as risks and damages mount, but the government might take an active part in helping people relocate. The U.S. Department of Housing and Urban Development has already funded a grant that aims to resettle a small number of climate refugees from Ile de Jean Charles, Louisiana, because of rising waters around this indigenous community.</a:t>
            </a:r>
          </a:p>
        </p:txBody>
      </p:sp>
      <p:sp>
        <p:nvSpPr>
          <p:cNvPr id="4" name="Slide Number Placeholder 3"/>
          <p:cNvSpPr>
            <a:spLocks noGrp="1"/>
          </p:cNvSpPr>
          <p:nvPr>
            <p:ph type="sldNum" sz="quarter" idx="10"/>
          </p:nvPr>
        </p:nvSpPr>
        <p:spPr/>
        <p:txBody>
          <a:bodyPr/>
          <a:lstStyle/>
          <a:p>
            <a:fld id="{A73770F9-99EF-7E4F-A4BC-F83FC0BA0E36}" type="slidenum">
              <a:rPr lang="en-US" smtClean="0"/>
              <a:t>20</a:t>
            </a:fld>
            <a:endParaRPr lang="en-US"/>
          </a:p>
        </p:txBody>
      </p:sp>
    </p:spTree>
    <p:extLst>
      <p:ext uri="{BB962C8B-B14F-4D97-AF65-F5344CB8AC3E}">
        <p14:creationId xmlns:p14="http://schemas.microsoft.com/office/powerpoint/2010/main" val="2358774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way in which the effects of climate change will be ameliorated is through price signals.  Activities that today are cheap will become more expensive tomorrow.  Living in warm climates will become more expensive as air conditioning has to run more often.  Planting wine in certain regions will get harder and harder as the climate changes.  Making it more expensive to grow wine where it has traditionally been found. Instead, the climate will become more favorable in other parts of the world – generally in areas to the north of existing wine growing regions.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a case to be made that these adjustments are not unlike other adjustments to changing circumstance.  One important aspect is the sheer magnitude of the population and markets that will be affected.  </a:t>
            </a:r>
          </a:p>
          <a:p>
            <a:r>
              <a:rPr lang="en-US" sz="1200" kern="1200" dirty="0">
                <a:solidFill>
                  <a:schemeClr val="tx1"/>
                </a:solidFill>
                <a:effectLst/>
                <a:latin typeface="+mn-lt"/>
                <a:ea typeface="+mn-ea"/>
                <a:cs typeface="+mn-cs"/>
              </a:rPr>
              <a:t>Two other important aspect of these market adjustments are that:</a:t>
            </a:r>
          </a:p>
          <a:p>
            <a:pPr lvl="0"/>
            <a:r>
              <a:rPr lang="en-US" sz="1200" kern="1200" dirty="0">
                <a:solidFill>
                  <a:schemeClr val="tx1"/>
                </a:solidFill>
                <a:effectLst/>
                <a:latin typeface="+mn-lt"/>
                <a:ea typeface="+mn-ea"/>
                <a:cs typeface="+mn-cs"/>
              </a:rPr>
              <a:t>There are a host of policies and programs that serve to mask their need.  For instance, as more and more areas become flood prone, flood insurance will reduce the costs of continuing to build in these areas.</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image reflects changes in the location of optimal climate conditions for wine growing.  Napa valley will likely diminish as an attractive place to grow wine, while Oregon and Washington will become more attractive.  Additionally, southern Europe (Spain, France, and Italy) will be less conducive to wine growing while northern parts of Europe will become more viable.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just one example of significant changes in the geography of agricultural production that will likely result from climate change.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Markets may not be our friend to the extent that there is no market in CO</a:t>
            </a:r>
            <a:r>
              <a:rPr lang="en-US" sz="1200" kern="1200" baseline="-250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and market prices encourage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production. But markets are our friend when it comes to adaptation. For example, in agriculture, in the face of a warmer climate and changes in the distributions of weather variables, market signals do and will encourage the planting of higher-yielding crops in newly appropriate locations.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very real public policy issue is that federally subsidized flood insurance inhibits that response. (See, among others’, Kerry Smith’s recent work on this issue, which highlights the distributional consequences of insurance subsidy). Another is the debate over whether it is better to build sea walls and fortify in response to sea- level rise or better to encourage to relocation away from flood risk. </a:t>
            </a:r>
          </a:p>
          <a:p>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3871553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NEED a non profit organization that intends to close the gap between what professional economists generally think and the economic arguments that are made in policy debates.  </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a:t>
            </a:fld>
            <a:endParaRPr lang="en-US"/>
          </a:p>
        </p:txBody>
      </p:sp>
    </p:spTree>
    <p:extLst>
      <p:ext uri="{BB962C8B-B14F-4D97-AF65-F5344CB8AC3E}">
        <p14:creationId xmlns:p14="http://schemas.microsoft.com/office/powerpoint/2010/main" val="2073606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burdens of climate change are distributed unequally across the planet, mostly because of the geographic distribution of the physical impacts. Tropical areas are expected to see the greatest physical impacts in terms of temperature, precipitation, sea level rise, and storms. People who live in low-lying coastal areas are most exposed to sea level rise and storm surges. All over the world, low-income residents will have less capacity to adapt than those with higher incomes, since adaptation often requires investments or up-front costs.</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Barbier</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Hochard</a:t>
            </a:r>
            <a:r>
              <a:rPr lang="en-US" sz="1200" kern="1200" dirty="0">
                <a:solidFill>
                  <a:schemeClr val="tx1"/>
                </a:solidFill>
                <a:effectLst/>
                <a:latin typeface="+mn-lt"/>
                <a:ea typeface="+mn-ea"/>
                <a:cs typeface="+mn-cs"/>
              </a:rPr>
              <a:t> 2018, and IPCC)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mentioned that impacts will vary across the globe. The United States will not escape the effects of climate change. In fact, the U.S. Department of Defense considers climate change to be a serious threat, and it acknowledges that the U.S. is currently feeling the effects of climate change.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map shows how impacts will vary across the United States. The things that are blue are positive impacts—the benefits from climate change, such as improved agriculture in some northern regions and decreased cold-related deaths. But you see a lot of red spots on the map that show significant damages we expect from climate change. As you’d expect, the east coast will see a lot of coastal infrastructure damage. The south will experience an increase in heat-related deaths. Much of the country will see reduced agricultural yields.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also see that some of these effects represent adaptation. For example, the increased energy demand in the southwest is from increased use of air conditioners.</a:t>
            </a:r>
          </a:p>
        </p:txBody>
      </p:sp>
      <p:sp>
        <p:nvSpPr>
          <p:cNvPr id="4" name="Slide Number Placeholder 3"/>
          <p:cNvSpPr>
            <a:spLocks noGrp="1"/>
          </p:cNvSpPr>
          <p:nvPr>
            <p:ph type="sldNum" sz="quarter" idx="10"/>
          </p:nvPr>
        </p:nvSpPr>
        <p:spPr/>
        <p:txBody>
          <a:bodyPr/>
          <a:lstStyle/>
          <a:p>
            <a:fld id="{A73770F9-99EF-7E4F-A4BC-F83FC0BA0E36}" type="slidenum">
              <a:rPr lang="en-US" smtClean="0"/>
              <a:t>22</a:t>
            </a:fld>
            <a:endParaRPr lang="en-US"/>
          </a:p>
        </p:txBody>
      </p:sp>
    </p:spTree>
    <p:extLst>
      <p:ext uri="{BB962C8B-B14F-4D97-AF65-F5344CB8AC3E}">
        <p14:creationId xmlns:p14="http://schemas.microsoft.com/office/powerpoint/2010/main" val="2319400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maps show in much finer detail how impacts will vary across the United States. This study compiled the expected effects from a 1 degree Celsius (1.8 degree F) temperature rise from many other studies. The net effect for the nation was predicted to be 1.2% of GDP per 1 degree Celsius of warming. Remember that we said that current estimates, if we don’t act on climate change, indicate an increase of 3.7 to 4.8 degrees Celsius by 2100. To put 1.2% of GDP in context, the U.S. GDP is $18.6 trillion, and we think of good growth for the U.S. GDP as being 3% per year, so a 1.2% reduction is the difference between a robustly growing economy and a relatively stagnant economy.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States in the far north may see net benefits, mostly because of agricultural gains, but the south, the southeast, and the mid-Atlantic region are expected to be hit hard because of agriculture, mortality (death), energy costs, coastal damages, and crime (Hsiang et al., 2017).</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23</a:t>
            </a:fld>
            <a:endParaRPr lang="en-US"/>
          </a:p>
        </p:txBody>
      </p:sp>
    </p:spTree>
    <p:extLst>
      <p:ext uri="{BB962C8B-B14F-4D97-AF65-F5344CB8AC3E}">
        <p14:creationId xmlns:p14="http://schemas.microsoft.com/office/powerpoint/2010/main" val="133143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18.07 </a:t>
            </a:r>
            <a:r>
              <a:rPr lang="en-US" dirty="0" err="1"/>
              <a:t>lbs</a:t>
            </a:r>
            <a:r>
              <a:rPr lang="en-US" dirty="0"/>
              <a:t>/mile</a:t>
            </a:r>
          </a:p>
          <a:p>
            <a:r>
              <a:rPr lang="en-US" dirty="0"/>
              <a:t>2204.62 </a:t>
            </a:r>
            <a:r>
              <a:rPr lang="en-US" dirty="0" err="1"/>
              <a:t>lbs</a:t>
            </a:r>
            <a:r>
              <a:rPr lang="en-US" dirty="0"/>
              <a:t>/metric ton</a:t>
            </a:r>
          </a:p>
          <a:p>
            <a:pPr lvl="0"/>
            <a:r>
              <a:rPr lang="en-US" dirty="0"/>
              <a:t>1.8 cents/mile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we think about all of these damages, we try to evaluate how much they cost in terms of the losses and suffering caused to human beings. We use these estimates to come up with something we call the social cost of carbon. This is the amount of damages to humans caused by each unit of greenhouse gas emissions. This is an important quantity; we’ll come back to it in a little bit.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Right now, the U.S. Environmental Protection Agency uses an estimate of around $51 per metric ton of CO2. But different models can estimate values less than $10 or above $100. More importantly, most models estimate that the social cost of carbon will increase as we move farther into the future, even if we take immediate action to fight climate change.</a:t>
            </a:r>
          </a:p>
          <a:p>
            <a:r>
              <a:rPr lang="en-US" sz="1200" kern="1200" dirty="0">
                <a:solidFill>
                  <a:schemeClr val="tx1"/>
                </a:solidFill>
                <a:effectLst/>
                <a:latin typeface="+mn-lt"/>
                <a:ea typeface="+mn-ea"/>
                <a:cs typeface="+mn-cs"/>
              </a:rPr>
              <a:t>As discussed in the </a:t>
            </a:r>
            <a:r>
              <a:rPr lang="en-US" sz="1200" u="sng" kern="1200" dirty="0">
                <a:solidFill>
                  <a:schemeClr val="tx1"/>
                </a:solidFill>
                <a:effectLst/>
                <a:latin typeface="+mn-lt"/>
                <a:ea typeface="+mn-ea"/>
                <a:cs typeface="+mn-cs"/>
                <a:hlinkClick r:id="rId3"/>
              </a:rPr>
              <a:t>2010 SC-CO</a:t>
            </a:r>
            <a:r>
              <a:rPr lang="en-US" sz="1200" u="sng" kern="1200" baseline="-25000" dirty="0">
                <a:solidFill>
                  <a:schemeClr val="tx1"/>
                </a:solidFill>
                <a:effectLst/>
                <a:latin typeface="+mn-lt"/>
                <a:ea typeface="+mn-ea"/>
                <a:cs typeface="+mn-cs"/>
                <a:hlinkClick r:id="rId3"/>
              </a:rPr>
              <a:t>2</a:t>
            </a:r>
            <a:r>
              <a:rPr lang="en-US" sz="1200" u="sng" kern="1200" dirty="0">
                <a:solidFill>
                  <a:schemeClr val="tx1"/>
                </a:solidFill>
                <a:effectLst/>
                <a:latin typeface="+mn-lt"/>
                <a:ea typeface="+mn-ea"/>
                <a:cs typeface="+mn-cs"/>
                <a:hlinkClick r:id="rId3"/>
              </a:rPr>
              <a:t> TSD</a:t>
            </a:r>
            <a:r>
              <a:rPr lang="en-US" sz="1200" kern="1200" dirty="0">
                <a:solidFill>
                  <a:schemeClr val="tx1"/>
                </a:solidFill>
                <a:effectLst/>
                <a:latin typeface="+mn-lt"/>
                <a:ea typeface="+mn-ea"/>
                <a:cs typeface="+mn-cs"/>
              </a:rPr>
              <a:t>, estimates of the social cost of these greenhouse gases increase over time because future emissions are expected to produce larger incremental damages as physical and economic systems become more stressed in response to greater climatic change, and because GDP is growing over time and many damage categories are modeled as proportional to gross GDP.</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3325993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this has all been pretty depressing! But let’s not forget: we have big brains and economic tools. We can use both to devise a pragmatic solution to climate change. </a:t>
            </a:r>
          </a:p>
        </p:txBody>
      </p:sp>
      <p:sp>
        <p:nvSpPr>
          <p:cNvPr id="4" name="Slide Number Placeholder 3"/>
          <p:cNvSpPr>
            <a:spLocks noGrp="1"/>
          </p:cNvSpPr>
          <p:nvPr>
            <p:ph type="sldNum" sz="quarter" idx="10"/>
          </p:nvPr>
        </p:nvSpPr>
        <p:spPr/>
        <p:txBody>
          <a:bodyPr/>
          <a:lstStyle/>
          <a:p>
            <a:fld id="{A73770F9-99EF-7E4F-A4BC-F83FC0BA0E36}" type="slidenum">
              <a:rPr lang="en-US" smtClean="0"/>
              <a:t>25</a:t>
            </a:fld>
            <a:endParaRPr lang="en-US"/>
          </a:p>
        </p:txBody>
      </p:sp>
    </p:spTree>
    <p:extLst>
      <p:ext uri="{BB962C8B-B14F-4D97-AF65-F5344CB8AC3E}">
        <p14:creationId xmlns:p14="http://schemas.microsoft.com/office/powerpoint/2010/main" val="671418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that we know how economic activity affects greenhouse gas emissions, we can start to understand possible steps to mitigate climate change.  </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1914432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international community has been concerned about climate change for decades, and has convened experts and policymakers through the Intergovernmental Panel on Climate Change (IPCC). This group produces reports on the consensus view of scientists about how climate change is progressing and what will continue to happen. Economists contribute to this work, particularly in thinking about the value of damages, the cost of fighting climate change, how adaptation will happen, and what policies are recommended.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that we said that economists recommend balancing the costs and benefits of pollution rather than setting a goal of zero pollution? The IPCC’s Fourth Assessment Report (2007) recommended a goal not of zero temperature increase (which would be impossible at this point), but rather 2 degrees Celsius (3.6 degrees F). They calculated at that time that to reach this goal, industrialized countries would need to reduce emissions between 25% and 40% below 1990 levels by 2020.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their Fifth Assessment Report (2014), the IPCC reported that temperatures had already increased by 0.85 degrees Celsius. The sea level has already risen by about seven inches in the last century.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2016, countries convened through the United Nations Framework Convention on Climate Change (UNFCCC) to form the Paris Agreement. In this agreement, countries agreed to the goal of limiting temperature increases to 2 degrees Celsius and to try to reach an even more difficult goal of a 1.5 degree increase. Given our current understanding and the technology we have and expect to become available, either goal will require dramatic reductions in emissions. It is not clear that the goal of a 1.5 degree Celsius increase is achievable with current technology, but this goal was chosen because, now that we have learned more about the science of climate change, we now understand that humanity will bear a lot of damages if we let warming get to 2 degrees.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DOES</a:t>
            </a:r>
            <a:r>
              <a:rPr lang="en-US" sz="1200" kern="1200" baseline="0" dirty="0">
                <a:solidFill>
                  <a:schemeClr val="tx1"/>
                </a:solidFill>
                <a:effectLst/>
                <a:latin typeface="+mn-lt"/>
                <a:ea typeface="+mn-ea"/>
                <a:cs typeface="+mn-cs"/>
              </a:rPr>
              <a:t> ANYONE KNOW WHICH COUNTRIES HAVE NOT SIGNED THE PARIS AGREEMENT?  WRITE IN THE CHAT YOUR GUESSES.</a:t>
            </a: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only countries who are not signatories to the Paris Agreement are Iran, Iraq, Yemen, Libya, and Eritrea.</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27</a:t>
            </a:fld>
            <a:endParaRPr lang="en-US"/>
          </a:p>
        </p:txBody>
      </p:sp>
    </p:spTree>
    <p:extLst>
      <p:ext uri="{BB962C8B-B14F-4D97-AF65-F5344CB8AC3E}">
        <p14:creationId xmlns:p14="http://schemas.microsoft.com/office/powerpoint/2010/main" val="2150300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determine whether and how much we should act, economists place the analysis of global climate change in the context of a cost-benefit analysis (CBA). A cost-benefit analysis weighs the expected consequences of the projected increase in carbon emissions versus the expected costs of policy actions to reduce emissions.</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28</a:t>
            </a:fld>
            <a:endParaRPr lang="en-US"/>
          </a:p>
        </p:txBody>
      </p:sp>
    </p:spTree>
    <p:extLst>
      <p:ext uri="{BB962C8B-B14F-4D97-AF65-F5344CB8AC3E}">
        <p14:creationId xmlns:p14="http://schemas.microsoft.com/office/powerpoint/2010/main" val="3869433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Most of the economic models that have attempted to estimate the net costs of achieving a likely pathway toward a reduction of 2 degrees Celsius suggest that the costs are relatively small, amounting from 1% to 4% of GDP by 2030 (Rosen and Guenther, 2015).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Studies show that these costs are almost certainly outweighed by the future economic damages associated with warming of more than 2 degrees Celsius that they would avoid. For example, the Stern Review calculates that the possible damage of climate inaction (or business-as-usual) could be as high at 20% of worldwide GDP (Stern, 2006). Since the expected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costs of acting are less than what we expect the benefits of acting to be, the cost-benefit analysis for climate policy passes!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there are some caveats to CBA that we need to consider. </a:t>
            </a:r>
          </a:p>
          <a:p>
            <a:r>
              <a:rPr lang="en-US" sz="1200" kern="1200" dirty="0">
                <a:solidFill>
                  <a:schemeClr val="tx1"/>
                </a:solidFill>
                <a:effectLst/>
                <a:latin typeface="+mn-lt"/>
                <a:ea typeface="+mn-ea"/>
                <a:cs typeface="+mn-cs"/>
              </a:rPr>
              <a:t>To do a CBA, we have to put a monetary value on all the costs of climate change. Critics say that the social, political, and ecological implications of climate change can’t be captured in a dollar value. For example, climate change can increase mortality, and those deaths have to be valued in a CBA. At the same time, if money spent to fight climate change comes from other human development uses (some of which are literally life-saving), the opportunity costs (i.e., what we have to give up) of fighting climate change could be very large. And indeed, some of the values that we want to incorporate are extremely hard to put dollar values on; economists have a lot of techniques to get at these numbers under the philosophy that some number is better than no number, but they are not uncontroversial.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costs and benefits of fighting climate change are also uncertain, which makes the CBA harder. This uncertainty comes from a few things. First, as we have already discussed, the impacts of climate change can’t be precisely estimated yet. Second, unknown ecological tipping points might amplify the risks of not acting against climate change (</a:t>
            </a:r>
            <a:r>
              <a:rPr lang="en-US" sz="1200" kern="1200" dirty="0" err="1">
                <a:solidFill>
                  <a:schemeClr val="tx1"/>
                </a:solidFill>
                <a:effectLst/>
                <a:latin typeface="+mn-lt"/>
                <a:ea typeface="+mn-ea"/>
                <a:cs typeface="+mn-cs"/>
              </a:rPr>
              <a:t>Lenton</a:t>
            </a:r>
            <a:r>
              <a:rPr lang="en-US" sz="1200" kern="1200" dirty="0">
                <a:solidFill>
                  <a:schemeClr val="tx1"/>
                </a:solidFill>
                <a:effectLst/>
                <a:latin typeface="+mn-lt"/>
                <a:ea typeface="+mn-ea"/>
                <a:cs typeface="+mn-cs"/>
              </a:rPr>
              <a:t> et al., 2008). Third, technological change will reduce costs of fighting climate change in the future, but we don’t know how much because we don’t know what innovations will happen in the future. Fourth, we don’t know how human society will develop over the coming years: how rich people will be and where they will live. Again, these factors make it so we don’t have precise estimates of costs of fighting climate change or costs of climate change damages, but what we do know allows us to come up with expected ranges and average expected values of each.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these reasons, we might think of CBA as a rough, back-of-the-envelope way to get general impressions; it can tell us whether action is a no-brainer one way or the other, but it would be hard to pretend we can be precise about the exact efficient degree to which we should fight climate change.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CBA has also been criticized because it does not inherently address inequality; a global CBA just tells us the comparison of the sum of total global costs to the sum of total global benefits, so is really a global average. Effects will vary from one place to another, as we discussed, and will fall most heavily upon the poor of the world. Regions such as Africa could face severely compromised food production and water shortages, while coastal areas in South, East, and Southeast Asia will be at great risk of flooding. Tropical Latin America will see damage to forests and agricultural areas due to drier climate, while in South America changes in precipitation patterns and the disappearance of glaciers will significantly affect water availability. While the richer countries may have the economic resources to adapt to many of the effects of climate change, poorer countries will be unable to implement preventative measures, especially those that rely on the newest technologies, and without financial help they will be unable to adapt and will thus face heftier damages.</a:t>
            </a:r>
          </a:p>
          <a:p>
            <a:r>
              <a:rPr lang="en-US" sz="1200" kern="1200" dirty="0">
                <a:solidFill>
                  <a:schemeClr val="tx1"/>
                </a:solidFill>
                <a:effectLst/>
                <a:latin typeface="+mn-lt"/>
                <a:ea typeface="+mn-ea"/>
                <a:cs typeface="+mn-cs"/>
              </a:rPr>
              <a:t>The way in which economists incorporate inequality into their analyses can have a significant impact on their policy recommendations. If we think about costs in absolute amounts, then a cost of (say) $500 million is much more damaging to a country like the Maldives, which has a GDP of $3.6 billion, than to the United States, which has a GDP of $18.6 trillion. The Stern Review (the predecessor to the New Climate Economy Report) asserts that if we properly considered the disproportionate effects of climate change on the world’s poorest people, it would increase the estimated costs of climate change. Stern estimates that, without the effects of inequity, the costs of a business-as-usual (no climate policy) scenario will be 11% to 14% of global GDP annually.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749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Economic models can generate precise numbers—–for GDP growth, jobs, or emissions—but they can only ever offer approximations of the future. Too much is unknown about the course of technological and structural change, with the key processes difficult to capture formally. Too much that is of value—such as people’s health, the reduction of risk, the sustainability of the natural environment—is hard to quantify. But as John Maynard Keynes once said, “It is better to be roughly right than precisely wrong.”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climate experts, including those who contribute to the New Climate Economy report, recognize this point and warn against the search for false precision. We gather whatever evidence we can and make the best decision we can about what climate targets to set, informed by a range of perspectives and evidence; but since our knowledge is imperfect, we continue the scientific research that will help us refine our goals as we go forward.</a:t>
            </a:r>
          </a:p>
          <a:p>
            <a:r>
              <a:rPr lang="en-US" sz="1200" kern="1200" dirty="0">
                <a:solidFill>
                  <a:schemeClr val="tx1"/>
                </a:solidFill>
                <a:effectLst/>
                <a:latin typeface="+mn-lt"/>
                <a:ea typeface="+mn-ea"/>
                <a:cs typeface="+mn-cs"/>
              </a:rPr>
              <a:t>In other words, while we may not know exactly what temperature rise or level of emissions reduction is precisely optimal, we know in general that we need to reduce emissions a lot, and soon.</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30</a:t>
            </a:fld>
            <a:endParaRPr lang="en-US"/>
          </a:p>
        </p:txBody>
      </p:sp>
    </p:spTree>
    <p:extLst>
      <p:ext uri="{BB962C8B-B14F-4D97-AF65-F5344CB8AC3E}">
        <p14:creationId xmlns:p14="http://schemas.microsoft.com/office/powerpoint/2010/main" val="2170735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is the relationship between fighting climate change and economic growth? It’s complicated!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Economists like to say that there is no such thing as a free lunch. Reducing our greenhouse gas emissions (abatement) will have some real economic costs; we shouldn’t pretend that it won’t. But it’s worth doing because the costs of NOT fighting climate change are even worse.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way we like to think about it is to acknowledge that economic growth has consequences, including climate change, and we have to be sophisticated and deal with those consequences. Economic growth will still continue with environmental regulations in place; as I said before, we don’t want or need to create a recession to address climate change. With smart regulations, we can have robust growth and an environment that’s healthy and promotes the human activities that depend on natural resources. It’s about balancing the different things we value.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one of economists’ special contributions to climate policy is that we create policies that achieve goals at the lowest possible cost. In the context of climate change, that means that we reach our climate goals with the lowest direct cost in terms of economic growth. This also makes policies more politically viable.</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31</a:t>
            </a:fld>
            <a:endParaRPr lang="en-US"/>
          </a:p>
        </p:txBody>
      </p:sp>
    </p:spTree>
    <p:extLst>
      <p:ext uri="{BB962C8B-B14F-4D97-AF65-F5344CB8AC3E}">
        <p14:creationId xmlns:p14="http://schemas.microsoft.com/office/powerpoint/2010/main" val="3467523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NEED has a board of over 48 members, including two former fed chairs, 3 Nobel Prize winners and 6 former chairs of the Council of Economic advisors.  It is comprised of PhD economists working in different sectors all over the country. We donate our time to give these kind of talks and hopefully elevate the conversation. The slide decks that we use are made collaboratively and then reviewed by experts in the field.  </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a:t>
            </a:fld>
            <a:endParaRPr lang="en-US"/>
          </a:p>
        </p:txBody>
      </p:sp>
    </p:spTree>
    <p:extLst>
      <p:ext uri="{BB962C8B-B14F-4D97-AF65-F5344CB8AC3E}">
        <p14:creationId xmlns:p14="http://schemas.microsoft.com/office/powerpoint/2010/main" val="64362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NEED</a:t>
            </a:r>
            <a:r>
              <a:rPr lang="en-US" baseline="0" dirty="0"/>
              <a:t> TO GET HERE BEFORE THE BREAK.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we know we need to reduce emissions; what are the best ways to do that? Let’s see where our emissions come from. </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975587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https://www.epa.gov/ghgemissions/sources-greenhouse-gas-emissions </a:t>
            </a:r>
          </a:p>
          <a:p>
            <a:endParaRPr lang="en-US" dirty="0"/>
          </a:p>
          <a:p>
            <a:r>
              <a:rPr lang="en-US" sz="1200" kern="1200" dirty="0">
                <a:solidFill>
                  <a:schemeClr val="tx1"/>
                </a:solidFill>
                <a:effectLst/>
                <a:latin typeface="+mn-lt"/>
                <a:ea typeface="+mn-ea"/>
                <a:cs typeface="+mn-cs"/>
              </a:rPr>
              <a:t>In the U.S., as in most of the world, most of our greenhouse gas emissions come from electricity, transportation, or industry. Some come from agriculture and commercial properties (like stores) and residential properties (homes).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mix of activities that produce emissions that we’ve shown you so far are all for the United States; worldwide, land use may also play a big role. Deforestation releases carbon into the atmosphere, and agriculture releases methane (and often also carbon, though it need not always). Remember that these are sources of greenhouse gas emissions, but deforestation also reduces the forest “sink” for greenhouse gases, and so deforestation is both a source of GHGs and a reduction in a sink. Agriculture, forestry, and other land use (AFOLU) are responsible for a quarter of global GHG emissions due to deforestation and forest degradation, as well as emissions from methane (livestock), nitrous oxide (e.g., fertilizer), and carbon dioxide (e.g., tractors and fertilizer production).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WHICH</a:t>
            </a:r>
            <a:r>
              <a:rPr lang="en-US" sz="1200" kern="1200" baseline="0" dirty="0">
                <a:solidFill>
                  <a:schemeClr val="tx1"/>
                </a:solidFill>
                <a:effectLst/>
                <a:latin typeface="+mn-lt"/>
                <a:ea typeface="+mn-ea"/>
                <a:cs typeface="+mn-cs"/>
              </a:rPr>
              <a:t> SECTOR DO YOU THINK WILL GIVE US THE BIGGEST BANG FOR OUR BUCK IN ORDER TO ADDRESS GHG?  [TRICK QUESTION: IF WE FIX ELECTRICITY, THIS ALSO HELPS US FIX INDUSTRY AND TRANSPORT]</a:t>
            </a: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33</a:t>
            </a:fld>
            <a:endParaRPr lang="en-US"/>
          </a:p>
        </p:txBody>
      </p:sp>
    </p:spTree>
    <p:extLst>
      <p:ext uri="{BB962C8B-B14F-4D97-AF65-F5344CB8AC3E}">
        <p14:creationId xmlns:p14="http://schemas.microsoft.com/office/powerpoint/2010/main" val="3989405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Energy Information Agency Annual Energy Outlook 2018</a:t>
            </a:r>
          </a:p>
          <a:p>
            <a:endParaRPr lang="en-US" dirty="0"/>
          </a:p>
          <a:p>
            <a:r>
              <a:rPr lang="en-US" sz="1200" kern="1200" dirty="0">
                <a:solidFill>
                  <a:schemeClr val="tx1"/>
                </a:solidFill>
                <a:effectLst/>
                <a:latin typeface="+mn-lt"/>
                <a:ea typeface="+mn-ea"/>
                <a:cs typeface="+mn-cs"/>
              </a:rPr>
              <a:t>The burning of fossil fuels creates the great majority of our emissions. It is also the main way we get our energy in the modern world.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chart on the right shows our energy sources, and you can see that the biggest sources of our energy by far are all fossil fuels: petroleum, natural gas, and coal. </a:t>
            </a:r>
          </a:p>
          <a:p>
            <a:r>
              <a:rPr lang="en-US" sz="1200" kern="1200" dirty="0">
                <a:solidFill>
                  <a:schemeClr val="tx1"/>
                </a:solidFill>
                <a:effectLst/>
                <a:latin typeface="+mn-lt"/>
                <a:ea typeface="+mn-ea"/>
                <a:cs typeface="+mn-cs"/>
              </a:rPr>
              <a:t>The chart on the left shows the uses of energy today in the nation; since most of our emissions come from energy use, the mix is similar to what we showed on the last slide for emissions. Electricity (think: coal-fired power plants and natural gas-fired power plants) makes up the biggest portion of our energy use, followed by transportation (think: gasoline and diesel fuel in cars and trucks) and industrial or other uses. It is for this reason that people talk about how we need to reduce our use of fossil fuels to produce energy.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may have heard that renewables (which are low- or no-carbon) are growing in huge percentage terms, and that’s true; you can see that the green line on the right slopes sharply upward. However, they’re still a very small part of the overall energy mix worldwide, just about 8%. Still, they’re expected to keep growing, and quite regularly they have outstripped predictions by leaps and bounds. Investment in renewables reflects this promise: global investment in renewable power and fuels in 2015 was $270 billion, a 17% increase from 2014.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Fossil fuels provide the bulk of our energy because they’re cheap. We’ve already told you that they are artificially cheap because the environmental costs are not being counted. You may not know that their prices are further lowered because governments all over the world subsidize fossil fuels in one way or another, whether it be in subsidies for fuel for citizens or in steeply discounted contracts that let fossil fuel companies extract fuels on government lands.</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34</a:t>
            </a:fld>
            <a:endParaRPr lang="en-US"/>
          </a:p>
        </p:txBody>
      </p:sp>
    </p:spTree>
    <p:extLst>
      <p:ext uri="{BB962C8B-B14F-4D97-AF65-F5344CB8AC3E}">
        <p14:creationId xmlns:p14="http://schemas.microsoft.com/office/powerpoint/2010/main" val="4118126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McKinsey report</a:t>
            </a:r>
          </a:p>
          <a:p>
            <a:endParaRPr lang="en-US" dirty="0"/>
          </a:p>
          <a:p>
            <a:r>
              <a:rPr lang="en-US" sz="1200" kern="1200" dirty="0">
                <a:solidFill>
                  <a:schemeClr val="tx1"/>
                </a:solidFill>
                <a:effectLst/>
                <a:latin typeface="+mn-lt"/>
                <a:ea typeface="+mn-ea"/>
                <a:cs typeface="+mn-cs"/>
              </a:rPr>
              <a:t>Knowing where our emissions come from, we can start to think about how to reduce them. Remember, economists are concerned with the idea of doing this at the lowest cost. So, let’s think about the cost of each possible way to reduce emissions. We call reductions “abatement,” and we rank these abatement opportunities by their cost to create what we call a “marginal abatement cost curve.”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That’s what this graph is. It was made by McKinsey in 2009, itemizing GHG reduction opportunities and their associated costs. The width of each bar shows how much emissions could be reduced by it. We want to do things from the left to the right: from lowest cost to highest cost. Notice that some of the “costs” are negative—that means we can save money by doing them! This may only be true in theory; remember that these are all approximations.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this is several years old, the costs have changed some, and some things are not on here. One really important thing to remember, too, is that these costs can change as we take actions. Technological advancements can bring down the costs of some of these abatement methods; we don’t yet know which ones! For this reason, governments invest in research and development to help spur these advancements. Private companies will do this, too, and will have more incentive to do so if we can fix the prices so that polluting is costly. But since society has a special interest in reducing emissions, governments can provide subsidies and grants for research into low-abatement, cost-saving technologies.</a:t>
            </a:r>
          </a:p>
          <a:p>
            <a:r>
              <a:rPr lang="en-US" sz="1200" kern="1200" dirty="0">
                <a:solidFill>
                  <a:schemeClr val="tx1"/>
                </a:solidFill>
                <a:effectLst/>
                <a:latin typeface="+mn-lt"/>
                <a:ea typeface="+mn-ea"/>
                <a:cs typeface="+mn-cs"/>
              </a:rPr>
              <a:t>(If there’s time, spend more time talking about specific items in the graph here, pointing out low-cost and high-cost items.)</a:t>
            </a:r>
          </a:p>
          <a:p>
            <a:endParaRPr lang="en-US" dirty="0"/>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35</a:t>
            </a:fld>
            <a:endParaRPr lang="en-US"/>
          </a:p>
        </p:txBody>
      </p:sp>
    </p:spTree>
    <p:extLst>
      <p:ext uri="{BB962C8B-B14F-4D97-AF65-F5344CB8AC3E}">
        <p14:creationId xmlns:p14="http://schemas.microsoft.com/office/powerpoint/2010/main" val="20010106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New Climate Economy Report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Remember that we talked about how fossil fuel energy is “unfairly” cheap because of externality costs that aren’t reflected in the prices, and that fossil fuels dominate our energy because they are so cheap. However, costs of renewables have been falling for years, especially solar, and that’s promising—when they’re cheap enough, people will naturally switch over to them. The price of solar panels has fallen so dramatically that in some places they are cost competitive with fossil-fuel-based electricity from the grid.</a:t>
            </a:r>
          </a:p>
          <a:p>
            <a:endParaRPr lang="en-US" b="1" dirty="0"/>
          </a:p>
        </p:txBody>
      </p:sp>
      <p:sp>
        <p:nvSpPr>
          <p:cNvPr id="4" name="Slide Number Placeholder 3"/>
          <p:cNvSpPr>
            <a:spLocks noGrp="1"/>
          </p:cNvSpPr>
          <p:nvPr>
            <p:ph type="sldNum" sz="quarter" idx="10"/>
          </p:nvPr>
        </p:nvSpPr>
        <p:spPr/>
        <p:txBody>
          <a:bodyPr/>
          <a:lstStyle/>
          <a:p>
            <a:fld id="{63181A54-C80F-8B44-A488-7D29237C1AC2}" type="slidenum">
              <a:rPr lang="en-US" smtClean="0"/>
              <a:t>36</a:t>
            </a:fld>
            <a:endParaRPr lang="en-US"/>
          </a:p>
        </p:txBody>
      </p:sp>
    </p:spTree>
    <p:extLst>
      <p:ext uri="{BB962C8B-B14F-4D97-AF65-F5344CB8AC3E}">
        <p14:creationId xmlns:p14="http://schemas.microsoft.com/office/powerpoint/2010/main" val="3221853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New Climate Economy Report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Wind energy is also becoming more advanced as the years go by, which reduces the cost per unit of wind energy.</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37</a:t>
            </a:fld>
            <a:endParaRPr lang="en-US"/>
          </a:p>
        </p:txBody>
      </p:sp>
    </p:spTree>
    <p:extLst>
      <p:ext uri="{BB962C8B-B14F-4D97-AF65-F5344CB8AC3E}">
        <p14:creationId xmlns:p14="http://schemas.microsoft.com/office/powerpoint/2010/main" val="9921279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easy to get excited about advances in renewable energy technology. However, we have to be realistic and remember that solar and wind power in particular have an important limitation. They are what we call </a:t>
            </a:r>
            <a:r>
              <a:rPr lang="en-US" sz="1200" i="1" kern="1200" dirty="0">
                <a:solidFill>
                  <a:schemeClr val="tx1"/>
                </a:solidFill>
                <a:effectLst/>
                <a:latin typeface="+mn-lt"/>
                <a:ea typeface="+mn-ea"/>
                <a:cs typeface="+mn-cs"/>
              </a:rPr>
              <a:t>intermittent</a:t>
            </a:r>
            <a:r>
              <a:rPr lang="en-US" sz="1200" kern="1200" dirty="0">
                <a:solidFill>
                  <a:schemeClr val="tx1"/>
                </a:solidFill>
                <a:effectLst/>
                <a:latin typeface="+mn-lt"/>
                <a:ea typeface="+mn-ea"/>
                <a:cs typeface="+mn-cs"/>
              </a:rPr>
              <a:t> sources: solar panels only work when the sun is shining, and wind power only works when the wind is blowing. Energy demand is strong all day and night, and there are peak surges at particular times of day, with bigger peaks on some days (e.g., hot days in summer) than others. Hence there’s a mismatch between the pattern of energy provided across the day by renewable sources, and the pattern of energy needed across the day. Energy needs to be supplied in the exact amount it is demanded at any minute.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result, it’s vital that we develop better energy storage technology that is low-cost and that loses as little energy as possible. No matter how good solar and wind power become, they will always be limited if we cannot store the energy. More research is underway in this area, which is very important.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image is of a proposed storage facility.  As energy is collected, a tower is created.  This translates the energy that is generated into potential or gravitational energy in the blocks.  During the day, the blocks are lifted and the tower is built.  At night, the blocks are lowered back to the ground, generating energy that can be put out onto the grid.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1377474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for these </a:t>
            </a:r>
          </a:p>
          <a:p>
            <a:endParaRPr lang="en-US" dirty="0"/>
          </a:p>
          <a:p>
            <a:pPr fontAlgn="base"/>
            <a:r>
              <a:rPr lang="en-US" sz="1200" b="0" i="0" kern="1200" dirty="0">
                <a:solidFill>
                  <a:schemeClr val="tx1"/>
                </a:solidFill>
                <a:effectLst/>
                <a:latin typeface="+mn-lt"/>
                <a:ea typeface="+mn-ea"/>
                <a:cs typeface="+mn-cs"/>
              </a:rPr>
              <a:t>Some examples of low-carbon infrastructure are:</a:t>
            </a:r>
          </a:p>
          <a:p>
            <a:pPr fontAlgn="base"/>
            <a:r>
              <a:rPr lang="en-US" sz="1200" b="1" i="0" kern="1200" dirty="0">
                <a:solidFill>
                  <a:schemeClr val="tx1"/>
                </a:solidFill>
                <a:effectLst/>
                <a:latin typeface="+mn-lt"/>
                <a:ea typeface="+mn-ea"/>
                <a:cs typeface="+mn-cs"/>
              </a:rPr>
              <a:t>Railway infrastructure</a:t>
            </a:r>
            <a:r>
              <a:rPr lang="en-US" sz="1200" b="0" i="0" kern="1200" dirty="0">
                <a:solidFill>
                  <a:schemeClr val="tx1"/>
                </a:solidFill>
                <a:effectLst/>
                <a:latin typeface="+mn-lt"/>
                <a:ea typeface="+mn-ea"/>
                <a:cs typeface="+mn-cs"/>
              </a:rPr>
              <a:t>, which can reduce the number of carbon-emitting trucks</a:t>
            </a:r>
          </a:p>
          <a:p>
            <a:pPr fontAlgn="base"/>
            <a:r>
              <a:rPr lang="en-US" sz="1200" b="1" i="0" kern="1200" dirty="0">
                <a:solidFill>
                  <a:schemeClr val="tx1"/>
                </a:solidFill>
                <a:effectLst/>
                <a:latin typeface="+mn-lt"/>
                <a:ea typeface="+mn-ea"/>
                <a:cs typeface="+mn-cs"/>
              </a:rPr>
              <a:t>Urban transport projects</a:t>
            </a:r>
            <a:r>
              <a:rPr lang="en-US" sz="1200" b="0" i="0" kern="1200" dirty="0">
                <a:solidFill>
                  <a:schemeClr val="tx1"/>
                </a:solidFill>
                <a:effectLst/>
                <a:latin typeface="+mn-lt"/>
                <a:ea typeface="+mn-ea"/>
                <a:cs typeface="+mn-cs"/>
              </a:rPr>
              <a:t>, such as Metros and Light Rail projects which reduce car usage- one of the more notable sources of carbon emissions</a:t>
            </a:r>
          </a:p>
          <a:p>
            <a:pPr fontAlgn="base"/>
            <a:r>
              <a:rPr lang="en-US" sz="1200" b="1" i="0" kern="1200" dirty="0">
                <a:solidFill>
                  <a:schemeClr val="tx1"/>
                </a:solidFill>
                <a:effectLst/>
                <a:latin typeface="+mn-lt"/>
                <a:ea typeface="+mn-ea"/>
                <a:cs typeface="+mn-cs"/>
              </a:rPr>
              <a:t>Renewable energy projects (solar, wind, and hydropower)</a:t>
            </a:r>
            <a:r>
              <a:rPr lang="en-US" sz="1200" b="0" i="0" kern="1200" dirty="0">
                <a:solidFill>
                  <a:schemeClr val="tx1"/>
                </a:solidFill>
                <a:effectLst/>
                <a:latin typeface="+mn-lt"/>
                <a:ea typeface="+mn-ea"/>
                <a:cs typeface="+mn-cs"/>
              </a:rPr>
              <a:t>, which have much lower carbon emissions compared to fossil fuels</a:t>
            </a: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U.S., $90 trillion will be invested in infrastructure (such as power grids, water and sewer systems, transportation systems, and communications networks) between 2015 and 2030. A shift to low-carbon investments would add about $4 trillion (a less than 5% increase over that $90 trillion) (New Climate Economy Report, 2014). Remember that climate change will also damage infrastructure, so if these low-carbon infrastructure investments reduce climate change, these damages will be reduced.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Energy infrastructure is particularly an issue. The electrical grid in the United States is outdated. It’s also not ready to receive large amounts of renewable energy, because of the problem we just discussed about the intermittent nature of solar and wind energy and the need for better energy storage. We need a modernized grid.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grid also needs to be paid for. Right now, we pay for it as part of our electric bills. When people put solar panels on their homes, they usually still use the grid, but pay less for its upkeep. As a result, those grid upkeep costs are shifted onto people who don’t have solar panels, who might be lower income. This is the debate about “net metering,” and it’s a fairness issue because higher-income people tend to have the solar panels while lower-income people are paying regular electric bills that support the grid’s maintenance and operation. Electricity suppliers will need to work out pricing schemes that accommodate and encourage renewable energy without unfairly burdening anyone.</a:t>
            </a:r>
          </a:p>
          <a:p>
            <a:r>
              <a:rPr lang="en-US" sz="1200" kern="1200" dirty="0">
                <a:solidFill>
                  <a:schemeClr val="tx1"/>
                </a:solidFill>
                <a:effectLst/>
                <a:latin typeface="+mn-lt"/>
                <a:ea typeface="+mn-ea"/>
                <a:cs typeface="+mn-cs"/>
              </a:rPr>
              <a:t>$65 subsidy paid to those w/rooftop solar in CA:  https://energyathaas.wordpress.com/2018/03/26/why-am-i-paying-65-year-for-your-solar-panels/</a:t>
            </a:r>
          </a:p>
          <a:p>
            <a:pPr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39</a:t>
            </a:fld>
            <a:endParaRPr lang="en-US"/>
          </a:p>
        </p:txBody>
      </p:sp>
    </p:spTree>
    <p:extLst>
      <p:ext uri="{BB962C8B-B14F-4D97-AF65-F5344CB8AC3E}">
        <p14:creationId xmlns:p14="http://schemas.microsoft.com/office/powerpoint/2010/main" val="1797400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we’ve seen the sources of emissions, including energy, cities, and land use (agriculture and deforestation).  Now let’s talk about how we can reduce those emissions through policies—through the actions governments take.</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2233737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Climate policies all try to find ways to reduce net greenhouse gas emissions. Remember that the basic problem is that all activities that produce greenhouse gas emissions, including burning fossil fuels, are “too cheap.” So, policies that push toward reductions in energy use overall, improvements in renewable energy technology, and greener use of land can fight climate change.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way most pollution is regulated is that you see where the pollution is emitted and you try to get there to be less pollution coming out. The old-fashioned simple way of doing this for normal pollutants is that you go to the places where the emissions are coming out, like power plants, and you give them an emissions standard or limit that says they’re only allowed to put out so much pollution. But these policies are usually very inflexible in the sense that they may treat a pollution source that finds it really expensive to reduce emissions the same as one that finds it really cheap to reduce emissions.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Instead, to help increase reductions, economists put a price on emissions. The basic idea is that the root of the problem is the artificially low price of fossil fuels, which happens because the pollution creates a cost that’s external to the buyer and seller. This problem can be fixed by using policy tools to make the prices reflect the true costs to society. Increasing the relative prices of fossil fuels would essentially level the playing field.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way to do this is to provide subsidies for green activities. We wouldn’t want to “pick a winner,” but instead subsidize any technology that seems to legitimately reduce emissions. One current method of subsidization for renewable electricity is called “feed-in tariffs.” A feed-in tariff is, essentially, a per megawatt-hour subsidy that is added on to green energy to let it compete with traditional energy sources on the grid.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Economists recommend instituting taxes as an even more powerful solution than green subsidies. These taxes are often called “carbon taxes,” or “cap and trade” programs (also known as pollution permits). The reason is that either of these methods help ensure that emissions reductions are accomplished with the lowest possible costs. This is good in its own right, because it means that meeting our environmental goals requires less sacrifice; but it’s also good because it makes implementing a policy more feasible (people object more strongly to a policy that involves more costs). We’ll explain this further in a moment.</a:t>
            </a:r>
          </a:p>
        </p:txBody>
      </p:sp>
      <p:sp>
        <p:nvSpPr>
          <p:cNvPr id="4" name="Slide Number Placeholder 3"/>
          <p:cNvSpPr>
            <a:spLocks noGrp="1"/>
          </p:cNvSpPr>
          <p:nvPr>
            <p:ph type="sldNum" sz="quarter" idx="5"/>
          </p:nvPr>
        </p:nvSpPr>
        <p:spPr/>
        <p:txBody>
          <a:bodyPr/>
          <a:lstStyle/>
          <a:p>
            <a:fld id="{39F294D8-753E-E842-8CF8-893A8D4FD7E5}" type="slidenum">
              <a:rPr lang="en-US" smtClean="0"/>
              <a:t>41</a:t>
            </a:fld>
            <a:endParaRPr lang="en-US"/>
          </a:p>
        </p:txBody>
      </p:sp>
    </p:spTree>
    <p:extLst>
      <p:ext uri="{BB962C8B-B14F-4D97-AF65-F5344CB8AC3E}">
        <p14:creationId xmlns:p14="http://schemas.microsoft.com/office/powerpoint/2010/main" val="1471409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delegates are spread all over the country.</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a:t>
            </a:fld>
            <a:endParaRPr lang="en-US"/>
          </a:p>
        </p:txBody>
      </p:sp>
    </p:spTree>
    <p:extLst>
      <p:ext uri="{BB962C8B-B14F-4D97-AF65-F5344CB8AC3E}">
        <p14:creationId xmlns:p14="http://schemas.microsoft.com/office/powerpoint/2010/main" val="1438388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demonstrate how carbon prices work. On the horizontal axis of this graph, we have amounts of emissions. On the vertical axis, we have costs of reducing emissions. The blue line is like an abstract version of that McKinsey curve we showed you before—these are all the ways to reduce emissions, some more costly, and some less so.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everyone who emitted a unit of greenhouse gases had to pay some carbon price, they’d have to ask themselves for each unit: do I want to emit and pay that carbon price, or do I want to not emit (abate) and pay the abatement cost? In this way, all of the low-cost reduction opportunities will happen because it’s cheaper for the person to abate than to pay the carbon price.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suppose the we set the cost of emitting carbon at $50/ton.  The all of the activities in blue, those where the bar is entirely below $50/ton would abate instead of paying the fee.</a:t>
            </a:r>
          </a:p>
        </p:txBody>
      </p:sp>
      <p:sp>
        <p:nvSpPr>
          <p:cNvPr id="4" name="Slide Number Placeholder 3"/>
          <p:cNvSpPr>
            <a:spLocks noGrp="1"/>
          </p:cNvSpPr>
          <p:nvPr>
            <p:ph type="sldNum" sz="quarter" idx="10"/>
          </p:nvPr>
        </p:nvSpPr>
        <p:spPr/>
        <p:txBody>
          <a:bodyPr/>
          <a:lstStyle/>
          <a:p>
            <a:fld id="{A73770F9-99EF-7E4F-A4BC-F83FC0BA0E36}" type="slidenum">
              <a:rPr lang="en-US" smtClean="0"/>
              <a:t>44</a:t>
            </a:fld>
            <a:endParaRPr lang="en-US"/>
          </a:p>
        </p:txBody>
      </p:sp>
    </p:spTree>
    <p:extLst>
      <p:ext uri="{BB962C8B-B14F-4D97-AF65-F5344CB8AC3E}">
        <p14:creationId xmlns:p14="http://schemas.microsoft.com/office/powerpoint/2010/main" val="33228329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economists, carbon taxes and cap and trade systems are likely to perform in ways that are mostly similar, by “fixing” the price problem and getting low-cost emissions reductions.</a:t>
            </a:r>
          </a:p>
          <a:p>
            <a:r>
              <a:rPr lang="en-US" sz="1200" kern="1200" dirty="0">
                <a:solidFill>
                  <a:schemeClr val="tx1"/>
                </a:solidFill>
                <a:effectLst/>
                <a:latin typeface="+mn-lt"/>
                <a:ea typeface="+mn-ea"/>
                <a:cs typeface="+mn-cs"/>
              </a:rPr>
              <a:t>There are some potential concerns with pricing carbon, either through a tax, or through cap and trade.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turns out that lower-income people spend a larger portion of their income on consumption items, including electricity, transportation, and goods produced using energy; as a result, any form of a price on carbon (either a tax or cap and trade) has a “regressive” impact, which means that low-income people pay a higher percentage of their income than do high-income people. This is easiest to see with a tax, but is also true of cap and trade, since greenhouse-gas intensive things will have higher prices to reflect pollution permit prices. Most countries, including the United States, prefer policies that are “progressive” in terms of their impact on income distribution, so that the proportion of income paid goes up with income. One way to fight this is to use any revenue the system generates to give families money back, and more money can be given back to lower-income families. (Taxes obviously generate revenue directly; cap and trade can be used to generate revenues if the permits are sold or auctioned to firms rather than given away.)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subsequent revenue could be spent on public works, including environmental projects, but these tend to be less progressive or even regressive (benefiting high-income people more than low-income people). This is why current proposals (some of which we will discuss in a moment) call for returning the tax revenue generated from the carbon tax back to households. A system that returns carbon tax revenue to people is known as a carbon fee and dividend.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Additionally, if one area implements a carbon price and there are other areas that do not, some people fear that firms might flee for those less-regulated areas, thus taking away jobs. It has been argued, however, that carbon taxes are more efficient than direct regulation and may even lead to higher employment (Newell and Pizer, 2003). Recent careful estimates show that employment effects of greenhouse gas regulation are likely very small (</a:t>
            </a:r>
            <a:r>
              <a:rPr lang="en-US" sz="1200" kern="1200" dirty="0" err="1">
                <a:solidFill>
                  <a:schemeClr val="tx1"/>
                </a:solidFill>
                <a:effectLst/>
                <a:latin typeface="+mn-lt"/>
                <a:ea typeface="+mn-ea"/>
                <a:cs typeface="+mn-cs"/>
              </a:rPr>
              <a:t>Hafstead</a:t>
            </a:r>
            <a:r>
              <a:rPr lang="en-US" sz="1200" kern="1200" dirty="0">
                <a:solidFill>
                  <a:schemeClr val="tx1"/>
                </a:solidFill>
                <a:effectLst/>
                <a:latin typeface="+mn-lt"/>
                <a:ea typeface="+mn-ea"/>
                <a:cs typeface="+mn-cs"/>
              </a:rPr>
              <a:t> and Williams, 2018).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Both policies require close monitoring of greenhouse gas emissions, which might be costly and difficult in some situations. </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1413002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2881497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some practical differences between taxes and cap and trade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Price and emissions: A carbon tax provides more certainty about the price firms face, but little certainty about the amount of emissions reduced. If the tax is set too low or too high, emissions will be too high or too low relative to the target. On the other hand, cap and trade provides more certainty about the amount of emissions reductions that will be achieved, and this might be important if we think that there’s an ecological threshold that we’re afraid of crossing if emissions turn out to be higher than expected. However, cap and trade has little certainty about the price of emissions, which is set by the emissions trading market (the number of permits on the market). Fluctuations in markets (e.g., a really hot day in summer causing a spike in demand for electricity) can cause permit prices to spike; this could cause blackouts and brownouts and high costs for firms and households to bear.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Ease of implementation: It may be easier and quicker for governments to implement a carbon tax. Governments already have systems set up to tax things, and often already have taxes on fuels that they can just add to. Therefore, a carbon tax may be able to be implemented in just a few months (voting aside). In theory, the same applies to cap and trade systems, but in practice they tend to be slightly more complex, requiring more time to develop the necessary regulations, since a cap and trade system is an entirely new institution and can’t piggyback on existing regulations in the way that new taxes can be piggybacked on and implemented by existing tax authorities.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 concerns: Because they require more new development, cap and trade systems may be susceptible to lobbying and loopholes. Also, tax systems always generate revenue that the government can use to reduce other taxes or redistribute back to people; cap and trade systems can generate revenue, but only if the permits are distributed by selling them to the firms initially, and the government may be tempted to give them away. Finally, cap and trade may be more flexible in the long run, though this depends on how the country’s regulations work. In the United States, a tax would probably require legislative approval to change the tax level, while a change in a cap and trade system could probably be adjusted by a regulatory agency like the EPA.</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22334450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discussed several ways in which emissions reductions can be achieved.  These include regulations, market-oriented policies, and indirect mechanisms.  Although all three are pursued in the name of emissions reductions, they may well be appropriate in different circumstances.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particular, indirect policies are useful for accelerating the effects of market-oriented policies.  They are also useful in cases where the market-oriented policies might have less of an effect than might be desired; in particular, land use policies or massive infrastructure updates.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Regulation and market-oriented policies, however, very often address the same types of issues and both can remove the same set of emissions.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Accordingly, it is worth going back to fundamental issues when comparing policy instruments: equity and efficiency.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an equity perspective, there is no absolute answer.  Both policies tend to be regressive in that they impose a greater cost, as a percent of income, on low income households than high income households.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difference is that some market-oriented policies – cap and trade and a carbon tax – have the potential to generate revenue.  This revenue CAN be used to eliminate the regressive nature of the emissions reductions.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a regulation, this revenue stream is not available and the policy will likely be regressive.  </a:t>
            </a:r>
          </a:p>
          <a:p>
            <a:r>
              <a:rPr lang="en-US" sz="1200" kern="1200" dirty="0">
                <a:solidFill>
                  <a:schemeClr val="tx1"/>
                </a:solidFill>
                <a:effectLst/>
                <a:latin typeface="+mn-lt"/>
                <a:ea typeface="+mn-ea"/>
                <a:cs typeface="+mn-cs"/>
              </a:rPr>
              <a:t>Equity issues exist with both sets of policies, but market based policies have the potential to reverse this effect.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an EFFICIENCY perspective, most research indicates that market-oriented policies tend to achieve a given reduction in emissions at lower cost.</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48</a:t>
            </a:fld>
            <a:endParaRPr lang="en-US"/>
          </a:p>
        </p:txBody>
      </p:sp>
    </p:spTree>
    <p:extLst>
      <p:ext uri="{BB962C8B-B14F-4D97-AF65-F5344CB8AC3E}">
        <p14:creationId xmlns:p14="http://schemas.microsoft.com/office/powerpoint/2010/main" val="5858330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though, you may be thinking about other policies to fight climate change. Here are some of the policies that people tend to talk about. They can often help achieve climate goals and may have other benefits, even though, on their own, they generally will not solve climate change. This is because none of them fully solve the problem of the “unfair advantage” that fossil fuels have.</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Subsidizing R&amp;D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Promoting low-carbon or no-carbon technologies is a good idea. Research and development might be particularly in need of subsidies. The payoff for research is always uncertain and happens long in the future, so firms may be too cautious to invest heavily for unknown results.</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Grid/infrastructure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I’ve mentioned, infrastructure in general and the electrical grid in particular need investments, and low-carbon investments are a smart choice right now and heading into the future.</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Energy Efficiency Mandates &amp; Subsidies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lot of attention is paid to energy efficiency, which governments can influence through mandates (e.g., California building codes) or subsidies for purchase of energy efficient alternatives (e.g., hybrid car subsidies). Energy efficiency is good because it lets people get more benefits from less energy. But most claims of energy reductions from energy efficiency investments have not proven to be very effective, either because efficiency improvements are less effective than expected or because people adjust their behavior to use efficient goods more often (e.g., you drive a hybrid more than you would drive a Hummer). Although society might want to encourage energy efficiency, economists don’t expect that these policies alone will solve climate change.</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Mandating Renewable Energy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states in the U.S. have policies (“renewable portfolio standards”) that mandate that at least a certain percentage of the state’s electricity be from renewable energy sources, with the percentage growing larger over time. These standards have the potential to reduce emissions, but they do not guarantee low costs for doing so.</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Land use policies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Land-use policies like smart city planning and policies for reducing deforestation and making agriculture less emissions-intensive could be low-cost ways of reducing emissions if pursued carefully. Some of these methods can fit into emissions pricing schemes, which we’ll talk about in a minute.</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49</a:t>
            </a:fld>
            <a:endParaRPr lang="en-US"/>
          </a:p>
        </p:txBody>
      </p:sp>
    </p:spTree>
    <p:extLst>
      <p:ext uri="{BB962C8B-B14F-4D97-AF65-F5344CB8AC3E}">
        <p14:creationId xmlns:p14="http://schemas.microsoft.com/office/powerpoint/2010/main" val="1614968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know I’ve introduced a lot of theory, but understanding the theory of carbon pricing is vital for appreciating and evaluating how we can apply it.</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50</a:t>
            </a:fld>
            <a:endParaRPr lang="en-US"/>
          </a:p>
        </p:txBody>
      </p:sp>
    </p:spTree>
    <p:extLst>
      <p:ext uri="{BB962C8B-B14F-4D97-AF65-F5344CB8AC3E}">
        <p14:creationId xmlns:p14="http://schemas.microsoft.com/office/powerpoint/2010/main" val="3555279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fact, the application of pricing carbon is gaining traction throughout the world. As of April 2021, there were 64 carbon pricing initiatives across 45 countries (or about 26% of all countries). These initiatives account for 21% of global GHG emissions, and the implemented initiatives are valued at US$ 81.68 billion (or roughly 4% of annual U.S. GDP or 30% of the cash Apple has on hand). And while many large users of carbon resources in electricity generation, such as the United States, Russia, and China, have been slow to implement carbon prices, we are starting to see a break in this trend.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nine states in the northeast U.S. participate in the Regional Greenhouse Gas Initiative (RGGI), which is the first mandatory market-based carbon pricing program in the United States. Federally, there is a bipartisan caucus (the Climate Solutions Caucus) in Congress that is currently evaluating possible federal carbon pricing models. One such example is the bipartisan carbon pricing system that was introduced as the Baker-Shultz Carbon Dividends Plan. Internationally, China, in December 2017, formally launched a national carbon market.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can see, carbon pricing is becoming more common and most likely will spread even further in the future. Let’s dive into more detail on current applications of carbon pricing, either through a tax or cap and trade. </a:t>
            </a:r>
          </a:p>
          <a:p>
            <a:r>
              <a:rPr lang="fr-FR" sz="1200" kern="1200" dirty="0">
                <a:solidFill>
                  <a:schemeClr val="tx1"/>
                </a:solidFill>
                <a:effectLst/>
                <a:latin typeface="+mn-lt"/>
                <a:ea typeface="+mn-ea"/>
                <a:cs typeface="+mn-cs"/>
              </a:rPr>
              <a:t>Sources: https://carbonpricingdashboard.worldbank.org/map_data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(ETS stands for emissions trading system, which is cap and trade)</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51</a:t>
            </a:fld>
            <a:endParaRPr lang="en-US"/>
          </a:p>
        </p:txBody>
      </p:sp>
    </p:spTree>
    <p:extLst>
      <p:ext uri="{BB962C8B-B14F-4D97-AF65-F5344CB8AC3E}">
        <p14:creationId xmlns:p14="http://schemas.microsoft.com/office/powerpoint/2010/main" val="26941737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begin with cap and trade programs, which you’ll remember means that a governing entity sets a limit on the amount of CO2 or CO2 equivalent emissions. I begin with the cap and trade programs because they currently make up the largest carbon pricing policy. As of April 2018, there are emissions trading systems at most levels of government: regional, national, and subnational (e.g., state or province). </a:t>
            </a:r>
          </a:p>
        </p:txBody>
      </p:sp>
      <p:sp>
        <p:nvSpPr>
          <p:cNvPr id="4" name="Slide Number Placeholder 3"/>
          <p:cNvSpPr>
            <a:spLocks noGrp="1"/>
          </p:cNvSpPr>
          <p:nvPr>
            <p:ph type="sldNum" sz="quarter" idx="10"/>
          </p:nvPr>
        </p:nvSpPr>
        <p:spPr/>
        <p:txBody>
          <a:bodyPr/>
          <a:lstStyle/>
          <a:p>
            <a:fld id="{A73770F9-99EF-7E4F-A4BC-F83FC0BA0E36}" type="slidenum">
              <a:rPr lang="en-US" smtClean="0"/>
              <a:t>52</a:t>
            </a:fld>
            <a:endParaRPr lang="en-US"/>
          </a:p>
        </p:txBody>
      </p:sp>
    </p:spTree>
    <p:extLst>
      <p:ext uri="{BB962C8B-B14F-4D97-AF65-F5344CB8AC3E}">
        <p14:creationId xmlns:p14="http://schemas.microsoft.com/office/powerpoint/2010/main" val="25553231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this map shows, there are 29 emissions trading schemes implemented or scheduled, covering over 38 national jurisdictions and 16.1% of global greenhouse gas emissions.</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53</a:t>
            </a:fld>
            <a:endParaRPr lang="en-US"/>
          </a:p>
        </p:txBody>
      </p:sp>
    </p:spTree>
    <p:extLst>
      <p:ext uri="{BB962C8B-B14F-4D97-AF65-F5344CB8AC3E}">
        <p14:creationId xmlns:p14="http://schemas.microsoft.com/office/powerpoint/2010/main" val="78345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a:t>
            </a:fld>
            <a:endParaRPr lang="en-US"/>
          </a:p>
        </p:txBody>
      </p:sp>
    </p:spTree>
    <p:extLst>
      <p:ext uri="{BB962C8B-B14F-4D97-AF65-F5344CB8AC3E}">
        <p14:creationId xmlns:p14="http://schemas.microsoft.com/office/powerpoint/2010/main" val="26435418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California’s cap and trade program, which launched in 2013, is one of the largest programs in the United States. Over 450 companies, together responsible for 85% of California’s total GHG emissions, are regulated in this system. Because California is so big, that makes up 0.7% of global GHG emissions. </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54</a:t>
            </a:fld>
            <a:endParaRPr lang="en-US"/>
          </a:p>
        </p:txBody>
      </p:sp>
    </p:spTree>
    <p:extLst>
      <p:ext uri="{BB962C8B-B14F-4D97-AF65-F5344CB8AC3E}">
        <p14:creationId xmlns:p14="http://schemas.microsoft.com/office/powerpoint/2010/main" val="21466725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California’s climate goal is to reduce regulated businesses’ GHG emissions to 1990 levels by 2020 and to 80% below 1990 levels by 2030. California’s program is a great example of the flexibility that cap and trade programs provide. For example, California’s program works in tandem with the Canadian provinces of Ontario and Quebec, which means that businesses can trade emission allowances across jurisdictions, leading to additional economic efficiencies. Their cap and trade program also works alongside other state climate policies, such as the  Renewable Portfolio Standard, which requires all utilities in the state to source half of their electricity sales from renewable sources such as wind, solar, geothermal, and </a:t>
            </a:r>
            <a:r>
              <a:rPr lang="en-US" sz="1200" kern="1200" dirty="0" err="1">
                <a:solidFill>
                  <a:schemeClr val="tx1"/>
                </a:solidFill>
                <a:effectLst/>
                <a:latin typeface="+mn-lt"/>
                <a:ea typeface="+mn-ea"/>
                <a:cs typeface="+mn-cs"/>
              </a:rPr>
              <a:t>biopower</a:t>
            </a:r>
            <a:r>
              <a:rPr lang="en-US" sz="1200" kern="1200" dirty="0">
                <a:solidFill>
                  <a:schemeClr val="tx1"/>
                </a:solidFill>
                <a:effectLst/>
                <a:latin typeface="+mn-lt"/>
                <a:ea typeface="+mn-ea"/>
                <a:cs typeface="+mn-cs"/>
              </a:rPr>
              <a:t> by 2030.  Clean Cars Program, which requires automakers to show a 30% overall reduction in GHG emissions on vehicles by 2016. Low Carbon Fuel Standard, which requires that all fuels sold in California by 2020 be 10% less carbon intensive than they were when the regulation was implemented in 2007. </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55</a:t>
            </a:fld>
            <a:endParaRPr lang="en-US"/>
          </a:p>
        </p:txBody>
      </p:sp>
    </p:spTree>
    <p:extLst>
      <p:ext uri="{BB962C8B-B14F-4D97-AF65-F5344CB8AC3E}">
        <p14:creationId xmlns:p14="http://schemas.microsoft.com/office/powerpoint/2010/main" val="6626089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can see, California has implemented several policies that have decreased GHG emissions, as shown by the red, yellow, and orange lines on the graph. California has also shown that it can reduce emissions as the population grows. The blue line in the graph shows population growth, and the green line marks economic growth.</a:t>
            </a:r>
          </a:p>
        </p:txBody>
      </p:sp>
      <p:sp>
        <p:nvSpPr>
          <p:cNvPr id="4" name="Slide Number Placeholder 3"/>
          <p:cNvSpPr>
            <a:spLocks noGrp="1"/>
          </p:cNvSpPr>
          <p:nvPr>
            <p:ph type="sldNum" sz="quarter" idx="10"/>
          </p:nvPr>
        </p:nvSpPr>
        <p:spPr/>
        <p:txBody>
          <a:bodyPr/>
          <a:lstStyle/>
          <a:p>
            <a:fld id="{A73770F9-99EF-7E4F-A4BC-F83FC0BA0E36}" type="slidenum">
              <a:rPr lang="en-US" smtClean="0"/>
              <a:t>56</a:t>
            </a:fld>
            <a:endParaRPr lang="en-US"/>
          </a:p>
        </p:txBody>
      </p:sp>
    </p:spTree>
    <p:extLst>
      <p:ext uri="{BB962C8B-B14F-4D97-AF65-F5344CB8AC3E}">
        <p14:creationId xmlns:p14="http://schemas.microsoft.com/office/powerpoint/2010/main" val="9126157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talk about carbon taxes. </a:t>
            </a:r>
          </a:p>
        </p:txBody>
      </p:sp>
      <p:sp>
        <p:nvSpPr>
          <p:cNvPr id="4" name="Slide Number Placeholder 3"/>
          <p:cNvSpPr>
            <a:spLocks noGrp="1"/>
          </p:cNvSpPr>
          <p:nvPr>
            <p:ph type="sldNum" sz="quarter" idx="10"/>
          </p:nvPr>
        </p:nvSpPr>
        <p:spPr/>
        <p:txBody>
          <a:bodyPr/>
          <a:lstStyle/>
          <a:p>
            <a:fld id="{A73770F9-99EF-7E4F-A4BC-F83FC0BA0E36}" type="slidenum">
              <a:rPr lang="en-US" smtClean="0"/>
              <a:t>57</a:t>
            </a:fld>
            <a:endParaRPr lang="en-US"/>
          </a:p>
        </p:txBody>
      </p:sp>
    </p:spTree>
    <p:extLst>
      <p:ext uri="{BB962C8B-B14F-4D97-AF65-F5344CB8AC3E}">
        <p14:creationId xmlns:p14="http://schemas.microsoft.com/office/powerpoint/2010/main" val="30682825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currently 35 carbon taxes across 27 nations regulating 5.5% of global GHG emissions. Even though carbon taxes are not quite as popular as emissions trading schemes, they have been used in many places and are gaining traction at the federal level. A carbon tax is generally priced per ton of C02 or C02 equivalent. As we said before, this should match, or ramp up to match, the social cost of carbon—the total cost of damages each unit of greenhouse gases causes to humans. </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58</a:t>
            </a:fld>
            <a:endParaRPr lang="en-US"/>
          </a:p>
        </p:txBody>
      </p:sp>
    </p:spTree>
    <p:extLst>
      <p:ext uri="{BB962C8B-B14F-4D97-AF65-F5344CB8AC3E}">
        <p14:creationId xmlns:p14="http://schemas.microsoft.com/office/powerpoint/2010/main" val="31485765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Finally, let’s introduce the world’s oldest carbon tax, which is in Sweden. The tax was put alongside other fuel taxes. It was introduced primarily as a way to raise revenue, but it has become a cornerstone of Swedish climate policy.</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59</a:t>
            </a:fld>
            <a:endParaRPr lang="en-US"/>
          </a:p>
        </p:txBody>
      </p:sp>
    </p:spTree>
    <p:extLst>
      <p:ext uri="{BB962C8B-B14F-4D97-AF65-F5344CB8AC3E}">
        <p14:creationId xmlns:p14="http://schemas.microsoft.com/office/powerpoint/2010/main" val="15728314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Sweden’s carbon tax began around $30/ton and was gradually increased to give businesses and households time to adapt. The tax currently sits around $140/ton.  Sweden’s goal is to reach a point of no net emissions of greenhouse gasses by 2045.</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60</a:t>
            </a:fld>
            <a:endParaRPr lang="en-US"/>
          </a:p>
        </p:txBody>
      </p:sp>
    </p:spTree>
    <p:extLst>
      <p:ext uri="{BB962C8B-B14F-4D97-AF65-F5344CB8AC3E}">
        <p14:creationId xmlns:p14="http://schemas.microsoft.com/office/powerpoint/2010/main" val="30368300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Sweden, too, has been able to decrease their emissions (solid red line in the figure) while growing their economy (solid blue line in the figure).</a:t>
            </a:r>
          </a:p>
        </p:txBody>
      </p:sp>
      <p:sp>
        <p:nvSpPr>
          <p:cNvPr id="4" name="Slide Number Placeholder 3"/>
          <p:cNvSpPr>
            <a:spLocks noGrp="1"/>
          </p:cNvSpPr>
          <p:nvPr>
            <p:ph type="sldNum" sz="quarter" idx="10"/>
          </p:nvPr>
        </p:nvSpPr>
        <p:spPr/>
        <p:txBody>
          <a:bodyPr/>
          <a:lstStyle/>
          <a:p>
            <a:fld id="{A73770F9-99EF-7E4F-A4BC-F83FC0BA0E36}" type="slidenum">
              <a:rPr lang="en-US" smtClean="0"/>
              <a:t>61</a:t>
            </a:fld>
            <a:endParaRPr lang="en-US"/>
          </a:p>
        </p:txBody>
      </p:sp>
    </p:spTree>
    <p:extLst>
      <p:ext uri="{BB962C8B-B14F-4D97-AF65-F5344CB8AC3E}">
        <p14:creationId xmlns:p14="http://schemas.microsoft.com/office/powerpoint/2010/main" val="18706362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Climate change is real, is caused by human actions, and has impacts we’re already feeling. We need to reduce emissions to balance the costs of action against the costs of inaction. Scientists and the IPCC recommend that we work to keep warming below 2 degrees Celsius. </a:t>
            </a:r>
          </a:p>
          <a:p>
            <a:r>
              <a:rPr lang="en-US" sz="1200" kern="1200" dirty="0">
                <a:solidFill>
                  <a:schemeClr val="tx1"/>
                </a:solidFill>
                <a:effectLst/>
                <a:latin typeface="+mn-lt"/>
                <a:ea typeface="+mn-ea"/>
                <a:cs typeface="+mn-cs"/>
              </a:rPr>
              <a:t> </a:t>
            </a:r>
          </a:p>
          <a:p>
            <a:endParaRPr lang="en-US" baseline="0" dirty="0"/>
          </a:p>
        </p:txBody>
      </p:sp>
      <p:sp>
        <p:nvSpPr>
          <p:cNvPr id="4" name="Slide Number Placeholder 3"/>
          <p:cNvSpPr>
            <a:spLocks noGrp="1"/>
          </p:cNvSpPr>
          <p:nvPr>
            <p:ph type="sldNum" sz="quarter" idx="10"/>
          </p:nvPr>
        </p:nvSpPr>
        <p:spPr/>
        <p:txBody>
          <a:bodyPr/>
          <a:lstStyle/>
          <a:p>
            <a:fld id="{A73770F9-99EF-7E4F-A4BC-F83FC0BA0E36}" type="slidenum">
              <a:rPr lang="en-US" smtClean="0"/>
              <a:t>62</a:t>
            </a:fld>
            <a:endParaRPr lang="en-US"/>
          </a:p>
        </p:txBody>
      </p:sp>
    </p:spTree>
    <p:extLst>
      <p:ext uri="{BB962C8B-B14F-4D97-AF65-F5344CB8AC3E}">
        <p14:creationId xmlns:p14="http://schemas.microsoft.com/office/powerpoint/2010/main" val="30611409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Thankfully, there are many ways to reduce emissions and economics-inspired policies can help us do this at the lowest cost. Taxes and cap and trade programs are proven, effective tools that we can use to fight climate change!</a:t>
            </a:r>
          </a:p>
          <a:p>
            <a:endParaRPr lang="en-US" baseline="0" dirty="0"/>
          </a:p>
        </p:txBody>
      </p:sp>
      <p:sp>
        <p:nvSpPr>
          <p:cNvPr id="4" name="Slide Number Placeholder 3"/>
          <p:cNvSpPr>
            <a:spLocks noGrp="1"/>
          </p:cNvSpPr>
          <p:nvPr>
            <p:ph type="sldNum" sz="quarter" idx="10"/>
          </p:nvPr>
        </p:nvSpPr>
        <p:spPr/>
        <p:txBody>
          <a:bodyPr/>
          <a:lstStyle/>
          <a:p>
            <a:fld id="{A73770F9-99EF-7E4F-A4BC-F83FC0BA0E36}" type="slidenum">
              <a:rPr lang="en-US" smtClean="0"/>
              <a:t>63</a:t>
            </a:fld>
            <a:endParaRPr lang="en-US"/>
          </a:p>
        </p:txBody>
      </p:sp>
    </p:spTree>
    <p:extLst>
      <p:ext uri="{BB962C8B-B14F-4D97-AF65-F5344CB8AC3E}">
        <p14:creationId xmlns:p14="http://schemas.microsoft.com/office/powerpoint/2010/main" val="3298675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might think that climate change has nothing to do with economics, but you’ll see that economics offers very useful tools for thinking about why climate change is happening and how we can design policies to address it. Also, and maybe most important, economists design policies that achieve goals at the lowest possible costs. In the context of climate change, that means that we reach our climate goals while having to give up the least amount of economic growth possible. This makes climate policies more politically viable.</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a:t>
            </a:fld>
            <a:endParaRPr lang="en-US"/>
          </a:p>
        </p:txBody>
      </p:sp>
    </p:spTree>
    <p:extLst>
      <p:ext uri="{BB962C8B-B14F-4D97-AF65-F5344CB8AC3E}">
        <p14:creationId xmlns:p14="http://schemas.microsoft.com/office/powerpoint/2010/main" val="1800737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talk about the science of climate change first.</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a:t>
            </a:fld>
            <a:endParaRPr lang="en-US"/>
          </a:p>
        </p:txBody>
      </p:sp>
    </p:spTree>
    <p:extLst>
      <p:ext uri="{BB962C8B-B14F-4D97-AF65-F5344CB8AC3E}">
        <p14:creationId xmlns:p14="http://schemas.microsoft.com/office/powerpoint/2010/main" val="3276847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You’ve probably heard a lot about carbon dioxide emissions and how they’re causing climate change. We’re going to get into this in more detail in a minute, but let’s start by looking at what’s happened with these gases in the atmosphere in recent years and what’s predicted to happen. In this graph, the horizontal axis is the year, and the vertical axis is the concentration of carbon dioxide in the atmosphere in that year. You can see that human activity has, even since the year 1975, when this graph starts, increased the concentration of greenhouse gases in the atmosphere.  Having increased from around 330 to 400, the abundance of carbon dioxide in the atmosphere increased by 20% over just these 43 years.</a:t>
            </a:r>
          </a:p>
          <a:p>
            <a:r>
              <a:rPr lang="en-US" sz="1200" kern="1200" dirty="0">
                <a:solidFill>
                  <a:schemeClr val="tx1"/>
                </a:solidFill>
                <a:effectLst/>
                <a:latin typeface="+mn-lt"/>
                <a:ea typeface="+mn-ea"/>
                <a:cs typeface="+mn-cs"/>
              </a:rPr>
              <a:t>“Greenhouse gases,” abbreviated GHGs, include the most famous and in some ways most important gas, carbon dioxide, or CO2. But there are other gases that also act as greenhouse gases when they enter the atmosphere, including methane and nitrous oxides. You’ll often hear people refer to GHGs as carbon or CO2 as shorthand, but all greenhouse gases are important, and policy should address all of them. We measure them in a standardized unit called a “carbon dioxide equivalent.”</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Scientists have different predictions for possible future increases, and the different colored lines on the graph show some of the predictions. Note that only the early years, black lines, represent observed emissions, the remainder of each line comes from a forecast.</a:t>
            </a:r>
          </a:p>
          <a:p>
            <a:r>
              <a:rPr lang="en-US" sz="1200" kern="1200" dirty="0">
                <a:solidFill>
                  <a:schemeClr val="tx1"/>
                </a:solidFill>
                <a:effectLst/>
                <a:latin typeface="+mn-lt"/>
                <a:ea typeface="+mn-ea"/>
                <a:cs typeface="+mn-cs"/>
              </a:rPr>
              <a:t>Which path we take depends on what actions we implement to reduce emissions. Even conservative estimates have concentration exceeding 550 by 2100.</a:t>
            </a:r>
          </a:p>
          <a:p>
            <a:r>
              <a:rPr lang="en-US" sz="1200" kern="1200" dirty="0">
                <a:solidFill>
                  <a:schemeClr val="tx1"/>
                </a:solidFill>
                <a:effectLst/>
                <a:latin typeface="+mn-lt"/>
                <a:ea typeface="+mn-ea"/>
                <a:cs typeface="+mn-cs"/>
              </a:rPr>
              <a:t>But let’s see where these emissions come from and why they matter.</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9</a:t>
            </a:fld>
            <a:endParaRPr lang="en-US"/>
          </a:p>
        </p:txBody>
      </p:sp>
    </p:spTree>
    <p:extLst>
      <p:ext uri="{BB962C8B-B14F-4D97-AF65-F5344CB8AC3E}">
        <p14:creationId xmlns:p14="http://schemas.microsoft.com/office/powerpoint/2010/main" val="2494154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sunlight passes through the earth’s atmosphere and warms the surface of the earth, some light is reflected back into space and some is reflected back onto earth due to greenhouse gases, which act like a blanket. </a:t>
            </a:r>
          </a:p>
          <a:p>
            <a:r>
              <a:rPr lang="en-US" sz="1200" kern="1200" dirty="0">
                <a:solidFill>
                  <a:schemeClr val="tx1"/>
                </a:solidFill>
                <a:effectLst/>
                <a:latin typeface="+mn-lt"/>
                <a:ea typeface="+mn-ea"/>
                <a:cs typeface="+mn-cs"/>
              </a:rPr>
              <a:t>Some of these gases exist naturally in the atmosphere, as there are natural sources of emission (such as animals and fires) and some natural “sinks” that soak them up (like forests). Without human interference there’s a natural balance of gases going into and out of the atmosphere, leading to a stable climate. But we are adding to the gases. Many human activities either put more greenhouse gases into the atmosphere (for example, the burning of fuels or the release of methane from ranching and farming) or reduce the natural “sinks” that pull greenhouse gases from the atmosphere (like deforestation). This causes the atmospheric “blanket” to become thicker, warming the planet.</a:t>
            </a:r>
          </a:p>
          <a:p>
            <a:r>
              <a:rPr lang="en-US" sz="1200" kern="1200" dirty="0">
                <a:solidFill>
                  <a:schemeClr val="tx1"/>
                </a:solidFill>
                <a:effectLst/>
                <a:latin typeface="+mn-lt"/>
                <a:ea typeface="+mn-ea"/>
                <a:cs typeface="+mn-cs"/>
              </a:rPr>
              <a:t>Greenhouse gas emissions thicken the atmospheric blanket, increasing the average temperature on earth. Carbon dioxide also goes into the ocean, causing it to become more acidic. And, of course, the heat and CO2 stored in the oceans influences land and air temperatures and vice versa, until we reach a global equilibrium of gases and temperatures. </a:t>
            </a:r>
          </a:p>
          <a:p>
            <a:r>
              <a:rPr lang="en-US" sz="1200" kern="1200" dirty="0">
                <a:solidFill>
                  <a:schemeClr val="tx1"/>
                </a:solidFill>
                <a:effectLst/>
                <a:latin typeface="+mn-lt"/>
                <a:ea typeface="+mn-ea"/>
                <a:cs typeface="+mn-cs"/>
              </a:rPr>
              <a:t>If we don’t address climate change, temperatures are expected to rise by 3.7 to 4.8 degrees Celsius (6.7 to 8.6 degrees F) by 2100 on average across the globe, and to continue rising after that time. As we’ll discuss later, this is significantly higher than the commonly discussed goal of 2 degrees Celsius.</a:t>
            </a:r>
          </a:p>
          <a:p>
            <a:r>
              <a:rPr lang="en-US" sz="1200" kern="1200" dirty="0">
                <a:solidFill>
                  <a:schemeClr val="tx1"/>
                </a:solidFill>
                <a:effectLst/>
                <a:latin typeface="+mn-lt"/>
                <a:ea typeface="+mn-ea"/>
                <a:cs typeface="+mn-cs"/>
              </a:rPr>
              <a:t>Another thing that’s complicated about all of this is that greenhouse gases stay in the atmosphere for a long time, and carbon dioxide and heat stored in the ocean take time to dissipate, so even if we stop all of our emissions right now, we’ll still feel the effects of climate change for some time.</a:t>
            </a:r>
          </a:p>
          <a:p>
            <a:r>
              <a:rPr lang="en-US" sz="1200" kern="1200" dirty="0">
                <a:solidFill>
                  <a:schemeClr val="tx1"/>
                </a:solidFill>
                <a:effectLst/>
                <a:latin typeface="+mn-lt"/>
                <a:ea typeface="+mn-ea"/>
                <a:cs typeface="+mn-cs"/>
              </a:rPr>
              <a:t>Each of these direct effects then leads to more indirect effects. For example, the increase in temperatures causes changes in precipitation patterns, an increase in extreme weather events (e.g., droughts and floods), sea level rise and storm surges, and melted permafrost.</a:t>
            </a:r>
          </a:p>
          <a:p>
            <a:r>
              <a:rPr lang="en-US" sz="1200" kern="1200" dirty="0">
                <a:solidFill>
                  <a:schemeClr val="tx1"/>
                </a:solidFill>
                <a:effectLst/>
                <a:latin typeface="+mn-lt"/>
                <a:ea typeface="+mn-ea"/>
                <a:cs typeface="+mn-cs"/>
              </a:rPr>
              <a:t>It’s worth noting that the temperature and precipitation changes that will happen will vary significantly from place to place. Some places will get much warmer and some only a little warmer; some will get wetter while others will get drier. We can generally predict that precipitation will come in increasingly concentrated bursts, so that there will be more of both droughts and floods.</a:t>
            </a:r>
          </a:p>
          <a:p>
            <a:r>
              <a:rPr lang="en-US" sz="1200" kern="1200" dirty="0">
                <a:solidFill>
                  <a:schemeClr val="tx1"/>
                </a:solidFill>
                <a:effectLst/>
                <a:latin typeface="+mn-lt"/>
                <a:ea typeface="+mn-ea"/>
                <a:cs typeface="+mn-cs"/>
              </a:rPr>
              <a:t>These changes in the earth systems will change the patterns of storms we experience. However, some of the science of exactly what will happen to hurricanes is still unsettled.</a:t>
            </a:r>
          </a:p>
          <a:p>
            <a:r>
              <a:rPr lang="en-US" sz="1200" kern="1200" dirty="0">
                <a:solidFill>
                  <a:schemeClr val="tx1"/>
                </a:solidFill>
                <a:effectLst/>
                <a:latin typeface="+mn-lt"/>
                <a:ea typeface="+mn-ea"/>
                <a:cs typeface="+mn-cs"/>
              </a:rPr>
              <a:t>The changes in temperature, precipitation, and storms will cause sea levels to rise and contribute to storm surges. (The “surge” of the ocean onto land when there’s a storm can be much more destructive and far-reaching than the sea level rise itself.)</a:t>
            </a:r>
          </a:p>
          <a:p>
            <a:r>
              <a:rPr lang="en-US" sz="1200" kern="1200" dirty="0">
                <a:solidFill>
                  <a:schemeClr val="tx1"/>
                </a:solidFill>
                <a:effectLst/>
                <a:latin typeface="+mn-lt"/>
                <a:ea typeface="+mn-ea"/>
                <a:cs typeface="+mn-cs"/>
              </a:rPr>
              <a:t>The way we’ve described it so far makes it sound like a linear, predictable set of effects. But a lot of people who study climate change are worried about “tipping points”—important thresholds in ecological or geophysical systems that, once we pass them, are irreversible and potentially quite damaging. Usually, we don’t know exactly when those tipping points will be crossed. Examples of irreversible events include:</a:t>
            </a:r>
          </a:p>
          <a:p>
            <a:pPr lvl="0"/>
            <a:r>
              <a:rPr lang="en-US" sz="1200" kern="1200" dirty="0">
                <a:solidFill>
                  <a:schemeClr val="tx1"/>
                </a:solidFill>
                <a:effectLst/>
                <a:latin typeface="+mn-lt"/>
                <a:ea typeface="+mn-ea"/>
                <a:cs typeface="+mn-cs"/>
              </a:rPr>
              <a:t>Extinctions of important species</a:t>
            </a:r>
          </a:p>
          <a:p>
            <a:pPr lvl="0"/>
            <a:r>
              <a:rPr lang="en-US" sz="1200" kern="1200" dirty="0">
                <a:solidFill>
                  <a:schemeClr val="tx1"/>
                </a:solidFill>
                <a:effectLst/>
                <a:latin typeface="+mn-lt"/>
                <a:ea typeface="+mn-ea"/>
                <a:cs typeface="+mn-cs"/>
              </a:rPr>
              <a:t>Collapse of the Greenland ice sheet</a:t>
            </a:r>
          </a:p>
          <a:p>
            <a:pPr lvl="0"/>
            <a:r>
              <a:rPr lang="en-US" sz="1200" kern="1200" dirty="0">
                <a:solidFill>
                  <a:schemeClr val="tx1"/>
                </a:solidFill>
                <a:effectLst/>
                <a:latin typeface="+mn-lt"/>
                <a:ea typeface="+mn-ea"/>
                <a:cs typeface="+mn-cs"/>
              </a:rPr>
              <a:t>Losses of entire ecosystems</a:t>
            </a:r>
          </a:p>
          <a:p>
            <a:pPr lvl="0"/>
            <a:r>
              <a:rPr lang="en-US" sz="1200" kern="1200" dirty="0">
                <a:solidFill>
                  <a:schemeClr val="tx1"/>
                </a:solidFill>
                <a:effectLst/>
                <a:latin typeface="+mn-lt"/>
                <a:ea typeface="+mn-ea"/>
                <a:cs typeface="+mn-cs"/>
              </a:rPr>
              <a:t>Dramatic changes in the existing flow of ocean currents (the “conveyer belt”)</a:t>
            </a:r>
          </a:p>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10</a:t>
            </a:fld>
            <a:endParaRPr lang="en-US"/>
          </a:p>
        </p:txBody>
      </p:sp>
    </p:spTree>
    <p:extLst>
      <p:ext uri="{BB962C8B-B14F-4D97-AF65-F5344CB8AC3E}">
        <p14:creationId xmlns:p14="http://schemas.microsoft.com/office/powerpoint/2010/main" val="842650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https://cms.qz.com/wp-content/uploads/2017/10/wine-growing-regions-europe-usa.png?w=940&amp;strip=all&amp;quality=75"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file:////Users/Jon/NEED%20Dropbox/Presentations/ClimateChange/images/EmissionsbySector.p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39.jpg"/><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file:////Users/Jon/NEED%20Dropbox/Presentations/0Documents/Template/legend.png" TargetMode="External"/><Relationship Id="rId5" Type="http://schemas.openxmlformats.org/officeDocument/2006/relationships/image" Target="../media/image7.png"/><Relationship Id="rId4" Type="http://schemas.openxmlformats.org/officeDocument/2006/relationships/image" Target="file:////Users/Jon/NEED%20Dropbox/Presentations/0Documents/Template/Delegate_Map.png"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file:////Users/Jon/NEED%20Dropbox/Presentations/ClimateChange/images/California.pn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mailto:jennifer.alix-garcia@oregonstate.edu"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2E6E6B-9C4B-43FE-A679-3A6CF33BC5AB}"/>
              </a:ext>
            </a:extLst>
          </p:cNvPr>
          <p:cNvSpPr>
            <a:spLocks/>
          </p:cNvSpPr>
          <p:nvPr/>
        </p:nvSpPr>
        <p:spPr>
          <a:xfrm>
            <a:off x="2" y="984809"/>
            <a:ext cx="7828546" cy="3583676"/>
          </a:xfrm>
          <a:prstGeom prst="rect">
            <a:avLst/>
          </a:prstGeom>
          <a:solidFill>
            <a:srgbClr val="0C4C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p:cNvSpPr>
            <a:spLocks noGrp="1"/>
          </p:cNvSpPr>
          <p:nvPr>
            <p:ph type="ctrTitle" idx="4294967295"/>
          </p:nvPr>
        </p:nvSpPr>
        <p:spPr>
          <a:xfrm>
            <a:off x="383004" y="1892246"/>
            <a:ext cx="7062537" cy="1486066"/>
          </a:xfrm>
        </p:spPr>
        <p:txBody>
          <a:bodyPr>
            <a:normAutofit/>
          </a:bodyPr>
          <a:lstStyle/>
          <a:p>
            <a:pPr algn="ctr"/>
            <a:r>
              <a:rPr lang="en-US" sz="4800" dirty="0">
                <a:solidFill>
                  <a:schemeClr val="bg1"/>
                </a:solidFill>
              </a:rPr>
              <a:t>Climate Change Economics</a:t>
            </a:r>
            <a:br>
              <a:rPr lang="en-US" sz="4800" dirty="0">
                <a:solidFill>
                  <a:schemeClr val="bg1"/>
                </a:solidFill>
              </a:rPr>
            </a:br>
            <a:r>
              <a:rPr lang="en-US" sz="2400" dirty="0">
                <a:solidFill>
                  <a:schemeClr val="bg1"/>
                </a:solidFill>
              </a:rPr>
              <a:t>Jennifer Alix-Garcia, Ph.D.</a:t>
            </a:r>
          </a:p>
        </p:txBody>
      </p:sp>
      <p:pic>
        <p:nvPicPr>
          <p:cNvPr id="7" name="Picture 6">
            <a:extLst>
              <a:ext uri="{FF2B5EF4-FFF2-40B4-BE49-F238E27FC236}">
                <a16:creationId xmlns:a16="http://schemas.microsoft.com/office/drawing/2014/main" id="{C5B6362D-3436-4248-B2DA-E30B55F9D371}"/>
              </a:ext>
            </a:extLst>
          </p:cNvPr>
          <p:cNvPicPr>
            <a:picLocks noChangeAspect="1"/>
          </p:cNvPicPr>
          <p:nvPr/>
        </p:nvPicPr>
        <p:blipFill>
          <a:blip r:embed="rId3"/>
          <a:stretch>
            <a:fillRect/>
          </a:stretch>
        </p:blipFill>
        <p:spPr>
          <a:xfrm>
            <a:off x="7828548" y="1578950"/>
            <a:ext cx="4363452" cy="3017950"/>
          </a:xfrm>
          <a:prstGeom prst="rect">
            <a:avLst/>
          </a:prstGeom>
        </p:spPr>
      </p:pic>
      <p:pic>
        <p:nvPicPr>
          <p:cNvPr id="9" name="Picture 8">
            <a:extLst>
              <a:ext uri="{FF2B5EF4-FFF2-40B4-BE49-F238E27FC236}">
                <a16:creationId xmlns:a16="http://schemas.microsoft.com/office/drawing/2014/main" id="{3998AAD0-1FBD-44D7-BD6B-404DA36764D3}"/>
              </a:ext>
            </a:extLst>
          </p:cNvPr>
          <p:cNvPicPr>
            <a:picLocks noChangeAspect="1"/>
          </p:cNvPicPr>
          <p:nvPr/>
        </p:nvPicPr>
        <p:blipFill>
          <a:blip r:embed="rId4"/>
          <a:stretch>
            <a:fillRect/>
          </a:stretch>
        </p:blipFill>
        <p:spPr>
          <a:xfrm>
            <a:off x="7828547" y="-281792"/>
            <a:ext cx="4363452" cy="2917071"/>
          </a:xfrm>
          <a:prstGeom prst="rect">
            <a:avLst/>
          </a:prstGeom>
        </p:spPr>
      </p:pic>
      <p:pic>
        <p:nvPicPr>
          <p:cNvPr id="11" name="Picture 10">
            <a:extLst>
              <a:ext uri="{FF2B5EF4-FFF2-40B4-BE49-F238E27FC236}">
                <a16:creationId xmlns:a16="http://schemas.microsoft.com/office/drawing/2014/main" id="{64393848-B122-4854-87C8-B0B48BF5AEFD}"/>
              </a:ext>
            </a:extLst>
          </p:cNvPr>
          <p:cNvPicPr>
            <a:picLocks noChangeAspect="1"/>
          </p:cNvPicPr>
          <p:nvPr/>
        </p:nvPicPr>
        <p:blipFill>
          <a:blip r:embed="rId5"/>
          <a:stretch>
            <a:fillRect/>
          </a:stretch>
        </p:blipFill>
        <p:spPr>
          <a:xfrm>
            <a:off x="7828546" y="4581185"/>
            <a:ext cx="4363452" cy="2618071"/>
          </a:xfrm>
          <a:prstGeom prst="rect">
            <a:avLst/>
          </a:prstGeom>
        </p:spPr>
      </p:pic>
      <p:sp>
        <p:nvSpPr>
          <p:cNvPr id="19" name="Freeform 5">
            <a:extLst>
              <a:ext uri="{FF2B5EF4-FFF2-40B4-BE49-F238E27FC236}">
                <a16:creationId xmlns:a16="http://schemas.microsoft.com/office/drawing/2014/main" id="{38720C4B-64E6-401A-A92F-77EC0A3DC6A6}"/>
              </a:ext>
            </a:extLst>
          </p:cNvPr>
          <p:cNvSpPr>
            <a:spLocks noEditPoints="1"/>
          </p:cNvSpPr>
          <p:nvPr/>
        </p:nvSpPr>
        <p:spPr bwMode="auto">
          <a:xfrm>
            <a:off x="9435346" y="7199256"/>
            <a:ext cx="2306889" cy="2527456"/>
          </a:xfrm>
          <a:custGeom>
            <a:avLst/>
            <a:gdLst>
              <a:gd name="T0" fmla="*/ 8406 w 8591"/>
              <a:gd name="T1" fmla="*/ 2722 h 9395"/>
              <a:gd name="T2" fmla="*/ 7335 w 8591"/>
              <a:gd name="T3" fmla="*/ 6567 h 9395"/>
              <a:gd name="T4" fmla="*/ 5510 w 8591"/>
              <a:gd name="T5" fmla="*/ 6739 h 9395"/>
              <a:gd name="T6" fmla="*/ 4304 w 8591"/>
              <a:gd name="T7" fmla="*/ 2359 h 9395"/>
              <a:gd name="T8" fmla="*/ 6123 w 8591"/>
              <a:gd name="T9" fmla="*/ 57 h 9395"/>
              <a:gd name="T10" fmla="*/ 6378 w 8591"/>
              <a:gd name="T11" fmla="*/ 57 h 9395"/>
              <a:gd name="T12" fmla="*/ 8563 w 8591"/>
              <a:gd name="T13" fmla="*/ 2620 h 9395"/>
              <a:gd name="T14" fmla="*/ 185 w 8591"/>
              <a:gd name="T15" fmla="*/ 6673 h 9395"/>
              <a:gd name="T16" fmla="*/ 1255 w 8591"/>
              <a:gd name="T17" fmla="*/ 2828 h 9395"/>
              <a:gd name="T18" fmla="*/ 3080 w 8591"/>
              <a:gd name="T19" fmla="*/ 2656 h 9395"/>
              <a:gd name="T20" fmla="*/ 4287 w 8591"/>
              <a:gd name="T21" fmla="*/ 7036 h 9395"/>
              <a:gd name="T22" fmla="*/ 2467 w 8591"/>
              <a:gd name="T23" fmla="*/ 9339 h 9395"/>
              <a:gd name="T24" fmla="*/ 2212 w 8591"/>
              <a:gd name="T25" fmla="*/ 9339 h 9395"/>
              <a:gd name="T26" fmla="*/ 27 w 8591"/>
              <a:gd name="T27" fmla="*/ 6775 h 9395"/>
              <a:gd name="T28" fmla="*/ 4624 w 8591"/>
              <a:gd name="T29" fmla="*/ 5523 h 9395"/>
              <a:gd name="T30" fmla="*/ 4624 w 8591"/>
              <a:gd name="T31" fmla="*/ 4819 h 9395"/>
              <a:gd name="T32" fmla="*/ 4444 w 8591"/>
              <a:gd name="T33" fmla="*/ 5523 h 9395"/>
              <a:gd name="T34" fmla="*/ 3919 w 8591"/>
              <a:gd name="T35" fmla="*/ 4474 h 9395"/>
              <a:gd name="T36" fmla="*/ 4099 w 8591"/>
              <a:gd name="T37" fmla="*/ 3770 h 9395"/>
              <a:gd name="T38" fmla="*/ 3567 w 8591"/>
              <a:gd name="T39" fmla="*/ 4122 h 9395"/>
              <a:gd name="T40" fmla="*/ 4304 w 8591"/>
              <a:gd name="T41" fmla="*/ 6728 h 9395"/>
              <a:gd name="T42" fmla="*/ 4304 w 8591"/>
              <a:gd name="T43" fmla="*/ 2703 h 9395"/>
              <a:gd name="T44" fmla="*/ 4444 w 8591"/>
              <a:gd name="T45" fmla="*/ 4474 h 9395"/>
              <a:gd name="T46" fmla="*/ 5148 w 8591"/>
              <a:gd name="T47" fmla="*/ 3770 h 9395"/>
              <a:gd name="T48" fmla="*/ 5148 w 8591"/>
              <a:gd name="T49" fmla="*/ 3426 h 9395"/>
              <a:gd name="T50" fmla="*/ 4444 w 8591"/>
              <a:gd name="T51" fmla="*/ 3293 h 9395"/>
              <a:gd name="T52" fmla="*/ 4099 w 8591"/>
              <a:gd name="T53" fmla="*/ 3293 h 9395"/>
              <a:gd name="T54" fmla="*/ 3919 w 8591"/>
              <a:gd name="T55" fmla="*/ 3426 h 9395"/>
              <a:gd name="T56" fmla="*/ 3919 w 8591"/>
              <a:gd name="T57" fmla="*/ 4819 h 9395"/>
              <a:gd name="T58" fmla="*/ 4099 w 8591"/>
              <a:gd name="T59" fmla="*/ 5523 h 9395"/>
              <a:gd name="T60" fmla="*/ 3222 w 8591"/>
              <a:gd name="T61" fmla="*/ 5695 h 9395"/>
              <a:gd name="T62" fmla="*/ 4099 w 8591"/>
              <a:gd name="T63" fmla="*/ 5867 h 9395"/>
              <a:gd name="T64" fmla="*/ 4271 w 8591"/>
              <a:gd name="T65" fmla="*/ 6229 h 9395"/>
              <a:gd name="T66" fmla="*/ 4444 w 8591"/>
              <a:gd name="T67" fmla="*/ 5867 h 9395"/>
              <a:gd name="T68" fmla="*/ 5321 w 8591"/>
              <a:gd name="T69" fmla="*/ 5171 h 9395"/>
              <a:gd name="T70" fmla="*/ 4444 w 8591"/>
              <a:gd name="T71" fmla="*/ 4474 h 9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91" h="9395">
                <a:moveTo>
                  <a:pt x="8563" y="2620"/>
                </a:moveTo>
                <a:cubicBezTo>
                  <a:pt x="8535" y="2682"/>
                  <a:pt x="8474" y="2722"/>
                  <a:pt x="8406" y="2722"/>
                </a:cubicBezTo>
                <a:cubicBezTo>
                  <a:pt x="7335" y="2722"/>
                  <a:pt x="7335" y="2722"/>
                  <a:pt x="7335" y="2722"/>
                </a:cubicBezTo>
                <a:cubicBezTo>
                  <a:pt x="7335" y="6567"/>
                  <a:pt x="7335" y="6567"/>
                  <a:pt x="7335" y="6567"/>
                </a:cubicBezTo>
                <a:cubicBezTo>
                  <a:pt x="7335" y="6662"/>
                  <a:pt x="7258" y="6739"/>
                  <a:pt x="7163" y="6739"/>
                </a:cubicBezTo>
                <a:cubicBezTo>
                  <a:pt x="5510" y="6739"/>
                  <a:pt x="5510" y="6739"/>
                  <a:pt x="5510" y="6739"/>
                </a:cubicBezTo>
                <a:cubicBezTo>
                  <a:pt x="6199" y="6327"/>
                  <a:pt x="6661" y="5575"/>
                  <a:pt x="6661" y="4716"/>
                </a:cubicBezTo>
                <a:cubicBezTo>
                  <a:pt x="6661" y="3416"/>
                  <a:pt x="5603" y="2359"/>
                  <a:pt x="4304" y="2359"/>
                </a:cubicBezTo>
                <a:cubicBezTo>
                  <a:pt x="4208" y="2359"/>
                  <a:pt x="4113" y="2365"/>
                  <a:pt x="4020" y="2377"/>
                </a:cubicBezTo>
                <a:cubicBezTo>
                  <a:pt x="6123" y="57"/>
                  <a:pt x="6123" y="57"/>
                  <a:pt x="6123" y="57"/>
                </a:cubicBezTo>
                <a:cubicBezTo>
                  <a:pt x="6155" y="21"/>
                  <a:pt x="6202" y="0"/>
                  <a:pt x="6250" y="0"/>
                </a:cubicBezTo>
                <a:cubicBezTo>
                  <a:pt x="6299" y="0"/>
                  <a:pt x="6345" y="21"/>
                  <a:pt x="6378" y="57"/>
                </a:cubicBezTo>
                <a:cubicBezTo>
                  <a:pt x="8533" y="2434"/>
                  <a:pt x="8533" y="2434"/>
                  <a:pt x="8533" y="2434"/>
                </a:cubicBezTo>
                <a:cubicBezTo>
                  <a:pt x="8579" y="2485"/>
                  <a:pt x="8591" y="2558"/>
                  <a:pt x="8563" y="2620"/>
                </a:cubicBezTo>
                <a:close/>
                <a:moveTo>
                  <a:pt x="27" y="6775"/>
                </a:moveTo>
                <a:cubicBezTo>
                  <a:pt x="55" y="6713"/>
                  <a:pt x="117" y="6673"/>
                  <a:pt x="185" y="6673"/>
                </a:cubicBezTo>
                <a:cubicBezTo>
                  <a:pt x="1255" y="6673"/>
                  <a:pt x="1255" y="6673"/>
                  <a:pt x="1255" y="6673"/>
                </a:cubicBezTo>
                <a:cubicBezTo>
                  <a:pt x="1255" y="2828"/>
                  <a:pt x="1255" y="2828"/>
                  <a:pt x="1255" y="2828"/>
                </a:cubicBezTo>
                <a:cubicBezTo>
                  <a:pt x="1255" y="2733"/>
                  <a:pt x="1332" y="2656"/>
                  <a:pt x="1427" y="2656"/>
                </a:cubicBezTo>
                <a:cubicBezTo>
                  <a:pt x="3080" y="2656"/>
                  <a:pt x="3080" y="2656"/>
                  <a:pt x="3080" y="2656"/>
                </a:cubicBezTo>
                <a:cubicBezTo>
                  <a:pt x="2392" y="3068"/>
                  <a:pt x="1930" y="3821"/>
                  <a:pt x="1930" y="4679"/>
                </a:cubicBezTo>
                <a:cubicBezTo>
                  <a:pt x="1930" y="5979"/>
                  <a:pt x="2987" y="7036"/>
                  <a:pt x="4287" y="7036"/>
                </a:cubicBezTo>
                <a:cubicBezTo>
                  <a:pt x="4383" y="7036"/>
                  <a:pt x="4477" y="7030"/>
                  <a:pt x="4570" y="7019"/>
                </a:cubicBezTo>
                <a:cubicBezTo>
                  <a:pt x="2467" y="9339"/>
                  <a:pt x="2467" y="9339"/>
                  <a:pt x="2467" y="9339"/>
                </a:cubicBezTo>
                <a:cubicBezTo>
                  <a:pt x="2435" y="9375"/>
                  <a:pt x="2388" y="9395"/>
                  <a:pt x="2340" y="9395"/>
                </a:cubicBezTo>
                <a:cubicBezTo>
                  <a:pt x="2291" y="9395"/>
                  <a:pt x="2245" y="9375"/>
                  <a:pt x="2212" y="9339"/>
                </a:cubicBezTo>
                <a:cubicBezTo>
                  <a:pt x="57" y="6961"/>
                  <a:pt x="57" y="6961"/>
                  <a:pt x="57" y="6961"/>
                </a:cubicBezTo>
                <a:cubicBezTo>
                  <a:pt x="11" y="6910"/>
                  <a:pt x="0" y="6838"/>
                  <a:pt x="27" y="6775"/>
                </a:cubicBezTo>
                <a:close/>
                <a:moveTo>
                  <a:pt x="4444" y="5523"/>
                </a:moveTo>
                <a:cubicBezTo>
                  <a:pt x="4624" y="5523"/>
                  <a:pt x="4624" y="5523"/>
                  <a:pt x="4624" y="5523"/>
                </a:cubicBezTo>
                <a:cubicBezTo>
                  <a:pt x="4818" y="5523"/>
                  <a:pt x="4976" y="5365"/>
                  <a:pt x="4976" y="5171"/>
                </a:cubicBezTo>
                <a:cubicBezTo>
                  <a:pt x="4976" y="4977"/>
                  <a:pt x="4818" y="4819"/>
                  <a:pt x="4624" y="4819"/>
                </a:cubicBezTo>
                <a:cubicBezTo>
                  <a:pt x="4444" y="4819"/>
                  <a:pt x="4444" y="4819"/>
                  <a:pt x="4444" y="4819"/>
                </a:cubicBezTo>
                <a:lnTo>
                  <a:pt x="4444" y="5523"/>
                </a:lnTo>
                <a:close/>
                <a:moveTo>
                  <a:pt x="3567" y="4122"/>
                </a:moveTo>
                <a:cubicBezTo>
                  <a:pt x="3567" y="4316"/>
                  <a:pt x="3725" y="4474"/>
                  <a:pt x="3919" y="4474"/>
                </a:cubicBezTo>
                <a:cubicBezTo>
                  <a:pt x="4099" y="4474"/>
                  <a:pt x="4099" y="4474"/>
                  <a:pt x="4099" y="4474"/>
                </a:cubicBezTo>
                <a:cubicBezTo>
                  <a:pt x="4099" y="3770"/>
                  <a:pt x="4099" y="3770"/>
                  <a:pt x="4099" y="3770"/>
                </a:cubicBezTo>
                <a:cubicBezTo>
                  <a:pt x="3919" y="3770"/>
                  <a:pt x="3919" y="3770"/>
                  <a:pt x="3919" y="3770"/>
                </a:cubicBezTo>
                <a:cubicBezTo>
                  <a:pt x="3725" y="3770"/>
                  <a:pt x="3567" y="3928"/>
                  <a:pt x="3567" y="4122"/>
                </a:cubicBezTo>
                <a:close/>
                <a:moveTo>
                  <a:pt x="6316" y="4716"/>
                </a:moveTo>
                <a:cubicBezTo>
                  <a:pt x="6316" y="5825"/>
                  <a:pt x="5413" y="6728"/>
                  <a:pt x="4304" y="6728"/>
                </a:cubicBezTo>
                <a:cubicBezTo>
                  <a:pt x="3194" y="6728"/>
                  <a:pt x="2291" y="5825"/>
                  <a:pt x="2291" y="4716"/>
                </a:cubicBezTo>
                <a:cubicBezTo>
                  <a:pt x="2291" y="3606"/>
                  <a:pt x="3194" y="2703"/>
                  <a:pt x="4304" y="2703"/>
                </a:cubicBezTo>
                <a:cubicBezTo>
                  <a:pt x="5413" y="2703"/>
                  <a:pt x="6316" y="3606"/>
                  <a:pt x="6316" y="4716"/>
                </a:cubicBezTo>
                <a:close/>
                <a:moveTo>
                  <a:pt x="4444" y="4474"/>
                </a:moveTo>
                <a:cubicBezTo>
                  <a:pt x="4444" y="3770"/>
                  <a:pt x="4444" y="3770"/>
                  <a:pt x="4444" y="3770"/>
                </a:cubicBezTo>
                <a:cubicBezTo>
                  <a:pt x="5148" y="3770"/>
                  <a:pt x="5148" y="3770"/>
                  <a:pt x="5148" y="3770"/>
                </a:cubicBezTo>
                <a:cubicBezTo>
                  <a:pt x="5243" y="3770"/>
                  <a:pt x="5321" y="3693"/>
                  <a:pt x="5321" y="3598"/>
                </a:cubicBezTo>
                <a:cubicBezTo>
                  <a:pt x="5321" y="3503"/>
                  <a:pt x="5243" y="3426"/>
                  <a:pt x="5148" y="3426"/>
                </a:cubicBezTo>
                <a:cubicBezTo>
                  <a:pt x="4444" y="3426"/>
                  <a:pt x="4444" y="3426"/>
                  <a:pt x="4444" y="3426"/>
                </a:cubicBezTo>
                <a:cubicBezTo>
                  <a:pt x="4444" y="3293"/>
                  <a:pt x="4444" y="3293"/>
                  <a:pt x="4444" y="3293"/>
                </a:cubicBezTo>
                <a:cubicBezTo>
                  <a:pt x="4444" y="3198"/>
                  <a:pt x="4367" y="3121"/>
                  <a:pt x="4271" y="3121"/>
                </a:cubicBezTo>
                <a:cubicBezTo>
                  <a:pt x="4176" y="3121"/>
                  <a:pt x="4099" y="3198"/>
                  <a:pt x="4099" y="3293"/>
                </a:cubicBezTo>
                <a:cubicBezTo>
                  <a:pt x="4099" y="3426"/>
                  <a:pt x="4099" y="3426"/>
                  <a:pt x="4099" y="3426"/>
                </a:cubicBezTo>
                <a:cubicBezTo>
                  <a:pt x="3919" y="3426"/>
                  <a:pt x="3919" y="3426"/>
                  <a:pt x="3919" y="3426"/>
                </a:cubicBezTo>
                <a:cubicBezTo>
                  <a:pt x="3535" y="3426"/>
                  <a:pt x="3222" y="3738"/>
                  <a:pt x="3222" y="4122"/>
                </a:cubicBezTo>
                <a:cubicBezTo>
                  <a:pt x="3222" y="4506"/>
                  <a:pt x="3535" y="4819"/>
                  <a:pt x="3919" y="4819"/>
                </a:cubicBezTo>
                <a:cubicBezTo>
                  <a:pt x="4099" y="4819"/>
                  <a:pt x="4099" y="4819"/>
                  <a:pt x="4099" y="4819"/>
                </a:cubicBezTo>
                <a:cubicBezTo>
                  <a:pt x="4099" y="5523"/>
                  <a:pt x="4099" y="5523"/>
                  <a:pt x="4099" y="5523"/>
                </a:cubicBezTo>
                <a:cubicBezTo>
                  <a:pt x="3394" y="5523"/>
                  <a:pt x="3394" y="5523"/>
                  <a:pt x="3394" y="5523"/>
                </a:cubicBezTo>
                <a:cubicBezTo>
                  <a:pt x="3299" y="5523"/>
                  <a:pt x="3222" y="5600"/>
                  <a:pt x="3222" y="5695"/>
                </a:cubicBezTo>
                <a:cubicBezTo>
                  <a:pt x="3222" y="5790"/>
                  <a:pt x="3299" y="5867"/>
                  <a:pt x="3394" y="5867"/>
                </a:cubicBezTo>
                <a:cubicBezTo>
                  <a:pt x="4099" y="5867"/>
                  <a:pt x="4099" y="5867"/>
                  <a:pt x="4099" y="5867"/>
                </a:cubicBezTo>
                <a:cubicBezTo>
                  <a:pt x="4099" y="6056"/>
                  <a:pt x="4099" y="6056"/>
                  <a:pt x="4099" y="6056"/>
                </a:cubicBezTo>
                <a:cubicBezTo>
                  <a:pt x="4099" y="6152"/>
                  <a:pt x="4176" y="6229"/>
                  <a:pt x="4271" y="6229"/>
                </a:cubicBezTo>
                <a:cubicBezTo>
                  <a:pt x="4367" y="6229"/>
                  <a:pt x="4444" y="6152"/>
                  <a:pt x="4444" y="6056"/>
                </a:cubicBezTo>
                <a:cubicBezTo>
                  <a:pt x="4444" y="5867"/>
                  <a:pt x="4444" y="5867"/>
                  <a:pt x="4444" y="5867"/>
                </a:cubicBezTo>
                <a:cubicBezTo>
                  <a:pt x="4624" y="5867"/>
                  <a:pt x="4624" y="5867"/>
                  <a:pt x="4624" y="5867"/>
                </a:cubicBezTo>
                <a:cubicBezTo>
                  <a:pt x="5008" y="5867"/>
                  <a:pt x="5321" y="5555"/>
                  <a:pt x="5321" y="5171"/>
                </a:cubicBezTo>
                <a:cubicBezTo>
                  <a:pt x="5321" y="4787"/>
                  <a:pt x="5008" y="4474"/>
                  <a:pt x="4624" y="4474"/>
                </a:cubicBezTo>
                <a:cubicBezTo>
                  <a:pt x="4444" y="4474"/>
                  <a:pt x="4444" y="4474"/>
                  <a:pt x="4444" y="4474"/>
                </a:cubicBezTo>
                <a:close/>
              </a:path>
            </a:pathLst>
          </a:custGeom>
          <a:solidFill>
            <a:srgbClr val="FFFFFF">
              <a:alpha val="92000"/>
            </a:srgbClr>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29" name="Group 28">
            <a:extLst>
              <a:ext uri="{FF2B5EF4-FFF2-40B4-BE49-F238E27FC236}">
                <a16:creationId xmlns:a16="http://schemas.microsoft.com/office/drawing/2014/main" id="{B0B17271-313F-4721-92A0-E42E438343C5}"/>
              </a:ext>
            </a:extLst>
          </p:cNvPr>
          <p:cNvGrpSpPr>
            <a:grpSpLocks/>
          </p:cNvGrpSpPr>
          <p:nvPr/>
        </p:nvGrpSpPr>
        <p:grpSpPr>
          <a:xfrm>
            <a:off x="8278311" y="1672215"/>
            <a:ext cx="3463924" cy="3460751"/>
            <a:chOff x="4004680" y="3397250"/>
            <a:chExt cx="3463924" cy="3460751"/>
          </a:xfrm>
          <a:solidFill>
            <a:srgbClr val="FFFFFF">
              <a:alpha val="50196"/>
            </a:srgbClr>
          </a:solidFill>
        </p:grpSpPr>
        <p:sp>
          <p:nvSpPr>
            <p:cNvPr id="23" name="Freeform 9">
              <a:extLst>
                <a:ext uri="{FF2B5EF4-FFF2-40B4-BE49-F238E27FC236}">
                  <a16:creationId xmlns:a16="http://schemas.microsoft.com/office/drawing/2014/main" id="{5DC81779-D66D-43DB-BA9D-48AE8CA577A8}"/>
                </a:ext>
              </a:extLst>
            </p:cNvPr>
            <p:cNvSpPr>
              <a:spLocks noEditPoints="1"/>
            </p:cNvSpPr>
            <p:nvPr/>
          </p:nvSpPr>
          <p:spPr bwMode="auto">
            <a:xfrm>
              <a:off x="4061830" y="5762625"/>
              <a:ext cx="576262" cy="1095375"/>
            </a:xfrm>
            <a:custGeom>
              <a:avLst/>
              <a:gdLst>
                <a:gd name="T0" fmla="*/ 1011 w 1124"/>
                <a:gd name="T1" fmla="*/ 0 h 2134"/>
                <a:gd name="T2" fmla="*/ 1011 w 1124"/>
                <a:gd name="T3" fmla="*/ 0 h 2134"/>
                <a:gd name="T4" fmla="*/ 113 w 1124"/>
                <a:gd name="T5" fmla="*/ 0 h 2134"/>
                <a:gd name="T6" fmla="*/ 0 w 1124"/>
                <a:gd name="T7" fmla="*/ 112 h 2134"/>
                <a:gd name="T8" fmla="*/ 0 w 1124"/>
                <a:gd name="T9" fmla="*/ 112 h 2134"/>
                <a:gd name="T10" fmla="*/ 0 w 1124"/>
                <a:gd name="T11" fmla="*/ 2022 h 2134"/>
                <a:gd name="T12" fmla="*/ 113 w 1124"/>
                <a:gd name="T13" fmla="*/ 2134 h 2134"/>
                <a:gd name="T14" fmla="*/ 113 w 1124"/>
                <a:gd name="T15" fmla="*/ 2134 h 2134"/>
                <a:gd name="T16" fmla="*/ 1011 w 1124"/>
                <a:gd name="T17" fmla="*/ 2134 h 2134"/>
                <a:gd name="T18" fmla="*/ 1124 w 1124"/>
                <a:gd name="T19" fmla="*/ 2022 h 2134"/>
                <a:gd name="T20" fmla="*/ 1124 w 1124"/>
                <a:gd name="T21" fmla="*/ 2022 h 2134"/>
                <a:gd name="T22" fmla="*/ 1124 w 1124"/>
                <a:gd name="T23" fmla="*/ 112 h 2134"/>
                <a:gd name="T24" fmla="*/ 1011 w 1124"/>
                <a:gd name="T25" fmla="*/ 0 h 2134"/>
                <a:gd name="T26" fmla="*/ 899 w 1124"/>
                <a:gd name="T27" fmla="*/ 1910 h 2134"/>
                <a:gd name="T28" fmla="*/ 225 w 1124"/>
                <a:gd name="T29" fmla="*/ 1910 h 2134"/>
                <a:gd name="T30" fmla="*/ 225 w 1124"/>
                <a:gd name="T31" fmla="*/ 225 h 2134"/>
                <a:gd name="T32" fmla="*/ 899 w 1124"/>
                <a:gd name="T33" fmla="*/ 225 h 2134"/>
                <a:gd name="T34" fmla="*/ 899 w 1124"/>
                <a:gd name="T35" fmla="*/ 1910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4" h="2134">
                  <a:moveTo>
                    <a:pt x="1011" y="0"/>
                  </a:moveTo>
                  <a:cubicBezTo>
                    <a:pt x="1011" y="0"/>
                    <a:pt x="1011" y="0"/>
                    <a:pt x="1011" y="0"/>
                  </a:cubicBezTo>
                  <a:cubicBezTo>
                    <a:pt x="113" y="0"/>
                    <a:pt x="113" y="0"/>
                    <a:pt x="113" y="0"/>
                  </a:cubicBezTo>
                  <a:cubicBezTo>
                    <a:pt x="51" y="0"/>
                    <a:pt x="0" y="50"/>
                    <a:pt x="0" y="112"/>
                  </a:cubicBezTo>
                  <a:cubicBezTo>
                    <a:pt x="0" y="112"/>
                    <a:pt x="0" y="112"/>
                    <a:pt x="0" y="112"/>
                  </a:cubicBezTo>
                  <a:cubicBezTo>
                    <a:pt x="0" y="2022"/>
                    <a:pt x="0" y="2022"/>
                    <a:pt x="0" y="2022"/>
                  </a:cubicBezTo>
                  <a:cubicBezTo>
                    <a:pt x="0" y="2084"/>
                    <a:pt x="51" y="2134"/>
                    <a:pt x="113" y="2134"/>
                  </a:cubicBezTo>
                  <a:cubicBezTo>
                    <a:pt x="113" y="2134"/>
                    <a:pt x="113" y="2134"/>
                    <a:pt x="113" y="2134"/>
                  </a:cubicBezTo>
                  <a:cubicBezTo>
                    <a:pt x="1011" y="2134"/>
                    <a:pt x="1011" y="2134"/>
                    <a:pt x="1011" y="2134"/>
                  </a:cubicBezTo>
                  <a:cubicBezTo>
                    <a:pt x="1073" y="2134"/>
                    <a:pt x="1124" y="2084"/>
                    <a:pt x="1124" y="2022"/>
                  </a:cubicBezTo>
                  <a:cubicBezTo>
                    <a:pt x="1124" y="2022"/>
                    <a:pt x="1124" y="2022"/>
                    <a:pt x="1124" y="2022"/>
                  </a:cubicBezTo>
                  <a:cubicBezTo>
                    <a:pt x="1124" y="112"/>
                    <a:pt x="1124" y="112"/>
                    <a:pt x="1124" y="112"/>
                  </a:cubicBezTo>
                  <a:cubicBezTo>
                    <a:pt x="1124" y="50"/>
                    <a:pt x="1073" y="0"/>
                    <a:pt x="1011" y="0"/>
                  </a:cubicBezTo>
                  <a:close/>
                  <a:moveTo>
                    <a:pt x="899" y="1910"/>
                  </a:moveTo>
                  <a:cubicBezTo>
                    <a:pt x="225" y="1910"/>
                    <a:pt x="225" y="1910"/>
                    <a:pt x="225" y="1910"/>
                  </a:cubicBezTo>
                  <a:cubicBezTo>
                    <a:pt x="225" y="225"/>
                    <a:pt x="225" y="225"/>
                    <a:pt x="225" y="225"/>
                  </a:cubicBezTo>
                  <a:cubicBezTo>
                    <a:pt x="899" y="225"/>
                    <a:pt x="899" y="225"/>
                    <a:pt x="899" y="225"/>
                  </a:cubicBezTo>
                  <a:lnTo>
                    <a:pt x="899" y="19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a:extLst>
                <a:ext uri="{FF2B5EF4-FFF2-40B4-BE49-F238E27FC236}">
                  <a16:creationId xmlns:a16="http://schemas.microsoft.com/office/drawing/2014/main" id="{A92E8174-E6D5-4220-9070-B49E6E5F8BBE}"/>
                </a:ext>
              </a:extLst>
            </p:cNvPr>
            <p:cNvSpPr>
              <a:spLocks noEditPoints="1"/>
            </p:cNvSpPr>
            <p:nvPr/>
          </p:nvSpPr>
          <p:spPr bwMode="auto">
            <a:xfrm>
              <a:off x="6136692" y="5300663"/>
              <a:ext cx="576262" cy="1557338"/>
            </a:xfrm>
            <a:custGeom>
              <a:avLst/>
              <a:gdLst>
                <a:gd name="T0" fmla="*/ 1011 w 1123"/>
                <a:gd name="T1" fmla="*/ 0 h 3032"/>
                <a:gd name="T2" fmla="*/ 1011 w 1123"/>
                <a:gd name="T3" fmla="*/ 0 h 3032"/>
                <a:gd name="T4" fmla="*/ 112 w 1123"/>
                <a:gd name="T5" fmla="*/ 0 h 3032"/>
                <a:gd name="T6" fmla="*/ 0 w 1123"/>
                <a:gd name="T7" fmla="*/ 112 h 3032"/>
                <a:gd name="T8" fmla="*/ 0 w 1123"/>
                <a:gd name="T9" fmla="*/ 112 h 3032"/>
                <a:gd name="T10" fmla="*/ 0 w 1123"/>
                <a:gd name="T11" fmla="*/ 2920 h 3032"/>
                <a:gd name="T12" fmla="*/ 112 w 1123"/>
                <a:gd name="T13" fmla="*/ 3032 h 3032"/>
                <a:gd name="T14" fmla="*/ 112 w 1123"/>
                <a:gd name="T15" fmla="*/ 3032 h 3032"/>
                <a:gd name="T16" fmla="*/ 1011 w 1123"/>
                <a:gd name="T17" fmla="*/ 3032 h 3032"/>
                <a:gd name="T18" fmla="*/ 1123 w 1123"/>
                <a:gd name="T19" fmla="*/ 2920 h 3032"/>
                <a:gd name="T20" fmla="*/ 1123 w 1123"/>
                <a:gd name="T21" fmla="*/ 2920 h 3032"/>
                <a:gd name="T22" fmla="*/ 1123 w 1123"/>
                <a:gd name="T23" fmla="*/ 112 h 3032"/>
                <a:gd name="T24" fmla="*/ 1011 w 1123"/>
                <a:gd name="T25" fmla="*/ 0 h 3032"/>
                <a:gd name="T26" fmla="*/ 898 w 1123"/>
                <a:gd name="T27" fmla="*/ 2808 h 3032"/>
                <a:gd name="T28" fmla="*/ 224 w 1123"/>
                <a:gd name="T29" fmla="*/ 2808 h 3032"/>
                <a:gd name="T30" fmla="*/ 224 w 1123"/>
                <a:gd name="T31" fmla="*/ 224 h 3032"/>
                <a:gd name="T32" fmla="*/ 898 w 1123"/>
                <a:gd name="T33" fmla="*/ 224 h 3032"/>
                <a:gd name="T34" fmla="*/ 898 w 1123"/>
                <a:gd name="T35" fmla="*/ 2808 h 3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3" h="3032">
                  <a:moveTo>
                    <a:pt x="1011" y="0"/>
                  </a:moveTo>
                  <a:cubicBezTo>
                    <a:pt x="1011" y="0"/>
                    <a:pt x="1011" y="0"/>
                    <a:pt x="1011" y="0"/>
                  </a:cubicBezTo>
                  <a:cubicBezTo>
                    <a:pt x="112" y="0"/>
                    <a:pt x="112" y="0"/>
                    <a:pt x="112" y="0"/>
                  </a:cubicBezTo>
                  <a:cubicBezTo>
                    <a:pt x="50" y="0"/>
                    <a:pt x="0" y="50"/>
                    <a:pt x="0" y="112"/>
                  </a:cubicBezTo>
                  <a:cubicBezTo>
                    <a:pt x="0" y="112"/>
                    <a:pt x="0" y="112"/>
                    <a:pt x="0" y="112"/>
                  </a:cubicBezTo>
                  <a:cubicBezTo>
                    <a:pt x="0" y="2920"/>
                    <a:pt x="0" y="2920"/>
                    <a:pt x="0" y="2920"/>
                  </a:cubicBezTo>
                  <a:cubicBezTo>
                    <a:pt x="0" y="2982"/>
                    <a:pt x="50" y="3032"/>
                    <a:pt x="112" y="3032"/>
                  </a:cubicBezTo>
                  <a:cubicBezTo>
                    <a:pt x="112" y="3032"/>
                    <a:pt x="112" y="3032"/>
                    <a:pt x="112" y="3032"/>
                  </a:cubicBezTo>
                  <a:cubicBezTo>
                    <a:pt x="1011" y="3032"/>
                    <a:pt x="1011" y="3032"/>
                    <a:pt x="1011" y="3032"/>
                  </a:cubicBezTo>
                  <a:cubicBezTo>
                    <a:pt x="1073" y="3032"/>
                    <a:pt x="1123" y="2982"/>
                    <a:pt x="1123" y="2920"/>
                  </a:cubicBezTo>
                  <a:cubicBezTo>
                    <a:pt x="1123" y="2920"/>
                    <a:pt x="1123" y="2920"/>
                    <a:pt x="1123" y="2920"/>
                  </a:cubicBezTo>
                  <a:cubicBezTo>
                    <a:pt x="1123" y="112"/>
                    <a:pt x="1123" y="112"/>
                    <a:pt x="1123" y="112"/>
                  </a:cubicBezTo>
                  <a:cubicBezTo>
                    <a:pt x="1123" y="50"/>
                    <a:pt x="1073" y="0"/>
                    <a:pt x="1011" y="0"/>
                  </a:cubicBezTo>
                  <a:close/>
                  <a:moveTo>
                    <a:pt x="898" y="2808"/>
                  </a:moveTo>
                  <a:cubicBezTo>
                    <a:pt x="224" y="2808"/>
                    <a:pt x="224" y="2808"/>
                    <a:pt x="224" y="2808"/>
                  </a:cubicBezTo>
                  <a:cubicBezTo>
                    <a:pt x="224" y="224"/>
                    <a:pt x="224" y="224"/>
                    <a:pt x="224" y="224"/>
                  </a:cubicBezTo>
                  <a:cubicBezTo>
                    <a:pt x="898" y="224"/>
                    <a:pt x="898" y="224"/>
                    <a:pt x="898" y="224"/>
                  </a:cubicBezTo>
                  <a:lnTo>
                    <a:pt x="898" y="280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1">
              <a:extLst>
                <a:ext uri="{FF2B5EF4-FFF2-40B4-BE49-F238E27FC236}">
                  <a16:creationId xmlns:a16="http://schemas.microsoft.com/office/drawing/2014/main" id="{28390D92-C6A8-4A2C-A64C-4BCC0A1BAC8C}"/>
                </a:ext>
              </a:extLst>
            </p:cNvPr>
            <p:cNvSpPr>
              <a:spLocks noEditPoints="1"/>
            </p:cNvSpPr>
            <p:nvPr/>
          </p:nvSpPr>
          <p:spPr bwMode="auto">
            <a:xfrm>
              <a:off x="5444542" y="5589588"/>
              <a:ext cx="576262" cy="1268413"/>
            </a:xfrm>
            <a:custGeom>
              <a:avLst/>
              <a:gdLst>
                <a:gd name="T0" fmla="*/ 1011 w 1123"/>
                <a:gd name="T1" fmla="*/ 0 h 2471"/>
                <a:gd name="T2" fmla="*/ 1011 w 1123"/>
                <a:gd name="T3" fmla="*/ 0 h 2471"/>
                <a:gd name="T4" fmla="*/ 112 w 1123"/>
                <a:gd name="T5" fmla="*/ 0 h 2471"/>
                <a:gd name="T6" fmla="*/ 0 w 1123"/>
                <a:gd name="T7" fmla="*/ 112 h 2471"/>
                <a:gd name="T8" fmla="*/ 0 w 1123"/>
                <a:gd name="T9" fmla="*/ 112 h 2471"/>
                <a:gd name="T10" fmla="*/ 0 w 1123"/>
                <a:gd name="T11" fmla="*/ 2359 h 2471"/>
                <a:gd name="T12" fmla="*/ 112 w 1123"/>
                <a:gd name="T13" fmla="*/ 2471 h 2471"/>
                <a:gd name="T14" fmla="*/ 112 w 1123"/>
                <a:gd name="T15" fmla="*/ 2471 h 2471"/>
                <a:gd name="T16" fmla="*/ 1011 w 1123"/>
                <a:gd name="T17" fmla="*/ 2471 h 2471"/>
                <a:gd name="T18" fmla="*/ 1123 w 1123"/>
                <a:gd name="T19" fmla="*/ 2359 h 2471"/>
                <a:gd name="T20" fmla="*/ 1123 w 1123"/>
                <a:gd name="T21" fmla="*/ 2359 h 2471"/>
                <a:gd name="T22" fmla="*/ 1123 w 1123"/>
                <a:gd name="T23" fmla="*/ 112 h 2471"/>
                <a:gd name="T24" fmla="*/ 1011 w 1123"/>
                <a:gd name="T25" fmla="*/ 0 h 2471"/>
                <a:gd name="T26" fmla="*/ 899 w 1123"/>
                <a:gd name="T27" fmla="*/ 2247 h 2471"/>
                <a:gd name="T28" fmla="*/ 225 w 1123"/>
                <a:gd name="T29" fmla="*/ 2247 h 2471"/>
                <a:gd name="T30" fmla="*/ 225 w 1123"/>
                <a:gd name="T31" fmla="*/ 225 h 2471"/>
                <a:gd name="T32" fmla="*/ 899 w 1123"/>
                <a:gd name="T33" fmla="*/ 225 h 2471"/>
                <a:gd name="T34" fmla="*/ 899 w 1123"/>
                <a:gd name="T35" fmla="*/ 2247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3" h="2471">
                  <a:moveTo>
                    <a:pt x="1011" y="0"/>
                  </a:moveTo>
                  <a:cubicBezTo>
                    <a:pt x="1011" y="0"/>
                    <a:pt x="1011" y="0"/>
                    <a:pt x="1011" y="0"/>
                  </a:cubicBezTo>
                  <a:cubicBezTo>
                    <a:pt x="112" y="0"/>
                    <a:pt x="112" y="0"/>
                    <a:pt x="112" y="0"/>
                  </a:cubicBezTo>
                  <a:cubicBezTo>
                    <a:pt x="50" y="0"/>
                    <a:pt x="0" y="50"/>
                    <a:pt x="0" y="112"/>
                  </a:cubicBezTo>
                  <a:cubicBezTo>
                    <a:pt x="0" y="112"/>
                    <a:pt x="0" y="112"/>
                    <a:pt x="0" y="112"/>
                  </a:cubicBezTo>
                  <a:cubicBezTo>
                    <a:pt x="0" y="2359"/>
                    <a:pt x="0" y="2359"/>
                    <a:pt x="0" y="2359"/>
                  </a:cubicBezTo>
                  <a:cubicBezTo>
                    <a:pt x="0" y="2421"/>
                    <a:pt x="50" y="2471"/>
                    <a:pt x="112" y="2471"/>
                  </a:cubicBezTo>
                  <a:cubicBezTo>
                    <a:pt x="112" y="2471"/>
                    <a:pt x="112" y="2471"/>
                    <a:pt x="112" y="2471"/>
                  </a:cubicBezTo>
                  <a:cubicBezTo>
                    <a:pt x="1011" y="2471"/>
                    <a:pt x="1011" y="2471"/>
                    <a:pt x="1011" y="2471"/>
                  </a:cubicBezTo>
                  <a:cubicBezTo>
                    <a:pt x="1073" y="2471"/>
                    <a:pt x="1123" y="2421"/>
                    <a:pt x="1123" y="2359"/>
                  </a:cubicBezTo>
                  <a:cubicBezTo>
                    <a:pt x="1123" y="2359"/>
                    <a:pt x="1123" y="2359"/>
                    <a:pt x="1123" y="2359"/>
                  </a:cubicBezTo>
                  <a:cubicBezTo>
                    <a:pt x="1123" y="112"/>
                    <a:pt x="1123" y="112"/>
                    <a:pt x="1123" y="112"/>
                  </a:cubicBezTo>
                  <a:cubicBezTo>
                    <a:pt x="1123" y="50"/>
                    <a:pt x="1073" y="0"/>
                    <a:pt x="1011" y="0"/>
                  </a:cubicBezTo>
                  <a:close/>
                  <a:moveTo>
                    <a:pt x="899" y="2247"/>
                  </a:moveTo>
                  <a:cubicBezTo>
                    <a:pt x="225" y="2247"/>
                    <a:pt x="225" y="2247"/>
                    <a:pt x="225" y="2247"/>
                  </a:cubicBezTo>
                  <a:cubicBezTo>
                    <a:pt x="225" y="225"/>
                    <a:pt x="225" y="225"/>
                    <a:pt x="225" y="225"/>
                  </a:cubicBezTo>
                  <a:cubicBezTo>
                    <a:pt x="899" y="225"/>
                    <a:pt x="899" y="225"/>
                    <a:pt x="899" y="225"/>
                  </a:cubicBezTo>
                  <a:lnTo>
                    <a:pt x="899" y="224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2">
              <a:extLst>
                <a:ext uri="{FF2B5EF4-FFF2-40B4-BE49-F238E27FC236}">
                  <a16:creationId xmlns:a16="http://schemas.microsoft.com/office/drawing/2014/main" id="{7D27C845-CBE7-4156-8521-ACB929FE569A}"/>
                </a:ext>
              </a:extLst>
            </p:cNvPr>
            <p:cNvSpPr>
              <a:spLocks noEditPoints="1"/>
            </p:cNvSpPr>
            <p:nvPr/>
          </p:nvSpPr>
          <p:spPr bwMode="auto">
            <a:xfrm>
              <a:off x="4753980" y="4897438"/>
              <a:ext cx="576262" cy="1960563"/>
            </a:xfrm>
            <a:custGeom>
              <a:avLst/>
              <a:gdLst>
                <a:gd name="T0" fmla="*/ 1011 w 1123"/>
                <a:gd name="T1" fmla="*/ 0 h 3819"/>
                <a:gd name="T2" fmla="*/ 1011 w 1123"/>
                <a:gd name="T3" fmla="*/ 0 h 3819"/>
                <a:gd name="T4" fmla="*/ 113 w 1123"/>
                <a:gd name="T5" fmla="*/ 0 h 3819"/>
                <a:gd name="T6" fmla="*/ 0 w 1123"/>
                <a:gd name="T7" fmla="*/ 113 h 3819"/>
                <a:gd name="T8" fmla="*/ 0 w 1123"/>
                <a:gd name="T9" fmla="*/ 113 h 3819"/>
                <a:gd name="T10" fmla="*/ 0 w 1123"/>
                <a:gd name="T11" fmla="*/ 3707 h 3819"/>
                <a:gd name="T12" fmla="*/ 112 w 1123"/>
                <a:gd name="T13" fmla="*/ 3819 h 3819"/>
                <a:gd name="T14" fmla="*/ 113 w 1123"/>
                <a:gd name="T15" fmla="*/ 3819 h 3819"/>
                <a:gd name="T16" fmla="*/ 1011 w 1123"/>
                <a:gd name="T17" fmla="*/ 3819 h 3819"/>
                <a:gd name="T18" fmla="*/ 1123 w 1123"/>
                <a:gd name="T19" fmla="*/ 3707 h 3819"/>
                <a:gd name="T20" fmla="*/ 1123 w 1123"/>
                <a:gd name="T21" fmla="*/ 3707 h 3819"/>
                <a:gd name="T22" fmla="*/ 1123 w 1123"/>
                <a:gd name="T23" fmla="*/ 113 h 3819"/>
                <a:gd name="T24" fmla="*/ 1011 w 1123"/>
                <a:gd name="T25" fmla="*/ 0 h 3819"/>
                <a:gd name="T26" fmla="*/ 899 w 1123"/>
                <a:gd name="T27" fmla="*/ 3595 h 3819"/>
                <a:gd name="T28" fmla="*/ 225 w 1123"/>
                <a:gd name="T29" fmla="*/ 3595 h 3819"/>
                <a:gd name="T30" fmla="*/ 225 w 1123"/>
                <a:gd name="T31" fmla="*/ 225 h 3819"/>
                <a:gd name="T32" fmla="*/ 899 w 1123"/>
                <a:gd name="T33" fmla="*/ 225 h 3819"/>
                <a:gd name="T34" fmla="*/ 899 w 1123"/>
                <a:gd name="T35" fmla="*/ 3595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3" h="3819">
                  <a:moveTo>
                    <a:pt x="1011" y="0"/>
                  </a:moveTo>
                  <a:cubicBezTo>
                    <a:pt x="1011" y="0"/>
                    <a:pt x="1011" y="0"/>
                    <a:pt x="1011" y="0"/>
                  </a:cubicBezTo>
                  <a:cubicBezTo>
                    <a:pt x="113" y="0"/>
                    <a:pt x="113" y="0"/>
                    <a:pt x="113" y="0"/>
                  </a:cubicBezTo>
                  <a:cubicBezTo>
                    <a:pt x="50" y="0"/>
                    <a:pt x="0" y="51"/>
                    <a:pt x="0" y="113"/>
                  </a:cubicBezTo>
                  <a:cubicBezTo>
                    <a:pt x="0" y="113"/>
                    <a:pt x="0" y="113"/>
                    <a:pt x="0" y="113"/>
                  </a:cubicBezTo>
                  <a:cubicBezTo>
                    <a:pt x="0" y="3707"/>
                    <a:pt x="0" y="3707"/>
                    <a:pt x="0" y="3707"/>
                  </a:cubicBezTo>
                  <a:cubicBezTo>
                    <a:pt x="0" y="3769"/>
                    <a:pt x="50" y="3819"/>
                    <a:pt x="112" y="3819"/>
                  </a:cubicBezTo>
                  <a:cubicBezTo>
                    <a:pt x="112" y="3819"/>
                    <a:pt x="112" y="3819"/>
                    <a:pt x="113" y="3819"/>
                  </a:cubicBezTo>
                  <a:cubicBezTo>
                    <a:pt x="1011" y="3819"/>
                    <a:pt x="1011" y="3819"/>
                    <a:pt x="1011" y="3819"/>
                  </a:cubicBezTo>
                  <a:cubicBezTo>
                    <a:pt x="1073" y="3819"/>
                    <a:pt x="1123" y="3769"/>
                    <a:pt x="1123" y="3707"/>
                  </a:cubicBezTo>
                  <a:cubicBezTo>
                    <a:pt x="1123" y="3707"/>
                    <a:pt x="1123" y="3707"/>
                    <a:pt x="1123" y="3707"/>
                  </a:cubicBezTo>
                  <a:cubicBezTo>
                    <a:pt x="1123" y="113"/>
                    <a:pt x="1123" y="113"/>
                    <a:pt x="1123" y="113"/>
                  </a:cubicBezTo>
                  <a:cubicBezTo>
                    <a:pt x="1123" y="51"/>
                    <a:pt x="1073" y="0"/>
                    <a:pt x="1011" y="0"/>
                  </a:cubicBezTo>
                  <a:close/>
                  <a:moveTo>
                    <a:pt x="899" y="3595"/>
                  </a:moveTo>
                  <a:cubicBezTo>
                    <a:pt x="225" y="3595"/>
                    <a:pt x="225" y="3595"/>
                    <a:pt x="225" y="3595"/>
                  </a:cubicBezTo>
                  <a:cubicBezTo>
                    <a:pt x="225" y="225"/>
                    <a:pt x="225" y="225"/>
                    <a:pt x="225" y="225"/>
                  </a:cubicBezTo>
                  <a:cubicBezTo>
                    <a:pt x="899" y="225"/>
                    <a:pt x="899" y="225"/>
                    <a:pt x="899" y="225"/>
                  </a:cubicBezTo>
                  <a:lnTo>
                    <a:pt x="899" y="359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3">
              <a:extLst>
                <a:ext uri="{FF2B5EF4-FFF2-40B4-BE49-F238E27FC236}">
                  <a16:creationId xmlns:a16="http://schemas.microsoft.com/office/drawing/2014/main" id="{88EDB3AB-D6EA-4EC3-96D3-08A9E47A2CEB}"/>
                </a:ext>
              </a:extLst>
            </p:cNvPr>
            <p:cNvSpPr>
              <a:spLocks noEditPoints="1"/>
            </p:cNvSpPr>
            <p:nvPr/>
          </p:nvSpPr>
          <p:spPr bwMode="auto">
            <a:xfrm>
              <a:off x="6827254" y="6051550"/>
              <a:ext cx="576262" cy="806450"/>
            </a:xfrm>
            <a:custGeom>
              <a:avLst/>
              <a:gdLst>
                <a:gd name="T0" fmla="*/ 1011 w 1123"/>
                <a:gd name="T1" fmla="*/ 0 h 1572"/>
                <a:gd name="T2" fmla="*/ 1011 w 1123"/>
                <a:gd name="T3" fmla="*/ 0 h 1572"/>
                <a:gd name="T4" fmla="*/ 112 w 1123"/>
                <a:gd name="T5" fmla="*/ 0 h 1572"/>
                <a:gd name="T6" fmla="*/ 0 w 1123"/>
                <a:gd name="T7" fmla="*/ 112 h 1572"/>
                <a:gd name="T8" fmla="*/ 0 w 1123"/>
                <a:gd name="T9" fmla="*/ 112 h 1572"/>
                <a:gd name="T10" fmla="*/ 0 w 1123"/>
                <a:gd name="T11" fmla="*/ 1460 h 1572"/>
                <a:gd name="T12" fmla="*/ 112 w 1123"/>
                <a:gd name="T13" fmla="*/ 1572 h 1572"/>
                <a:gd name="T14" fmla="*/ 112 w 1123"/>
                <a:gd name="T15" fmla="*/ 1572 h 1572"/>
                <a:gd name="T16" fmla="*/ 1011 w 1123"/>
                <a:gd name="T17" fmla="*/ 1572 h 1572"/>
                <a:gd name="T18" fmla="*/ 1123 w 1123"/>
                <a:gd name="T19" fmla="*/ 1460 h 1572"/>
                <a:gd name="T20" fmla="*/ 1123 w 1123"/>
                <a:gd name="T21" fmla="*/ 1460 h 1572"/>
                <a:gd name="T22" fmla="*/ 1123 w 1123"/>
                <a:gd name="T23" fmla="*/ 112 h 1572"/>
                <a:gd name="T24" fmla="*/ 1011 w 1123"/>
                <a:gd name="T25" fmla="*/ 0 h 1572"/>
                <a:gd name="T26" fmla="*/ 898 w 1123"/>
                <a:gd name="T27" fmla="*/ 1348 h 1572"/>
                <a:gd name="T28" fmla="*/ 224 w 1123"/>
                <a:gd name="T29" fmla="*/ 1348 h 1572"/>
                <a:gd name="T30" fmla="*/ 224 w 1123"/>
                <a:gd name="T31" fmla="*/ 224 h 1572"/>
                <a:gd name="T32" fmla="*/ 898 w 1123"/>
                <a:gd name="T33" fmla="*/ 224 h 1572"/>
                <a:gd name="T34" fmla="*/ 898 w 1123"/>
                <a:gd name="T35" fmla="*/ 1348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3" h="1572">
                  <a:moveTo>
                    <a:pt x="1011" y="0"/>
                  </a:moveTo>
                  <a:cubicBezTo>
                    <a:pt x="1011" y="0"/>
                    <a:pt x="1011" y="0"/>
                    <a:pt x="1011" y="0"/>
                  </a:cubicBezTo>
                  <a:cubicBezTo>
                    <a:pt x="112" y="0"/>
                    <a:pt x="112" y="0"/>
                    <a:pt x="112" y="0"/>
                  </a:cubicBezTo>
                  <a:cubicBezTo>
                    <a:pt x="50" y="0"/>
                    <a:pt x="0" y="50"/>
                    <a:pt x="0" y="112"/>
                  </a:cubicBezTo>
                  <a:cubicBezTo>
                    <a:pt x="0" y="112"/>
                    <a:pt x="0" y="112"/>
                    <a:pt x="0" y="112"/>
                  </a:cubicBezTo>
                  <a:cubicBezTo>
                    <a:pt x="0" y="1460"/>
                    <a:pt x="0" y="1460"/>
                    <a:pt x="0" y="1460"/>
                  </a:cubicBezTo>
                  <a:cubicBezTo>
                    <a:pt x="0" y="1522"/>
                    <a:pt x="50" y="1572"/>
                    <a:pt x="112" y="1572"/>
                  </a:cubicBezTo>
                  <a:cubicBezTo>
                    <a:pt x="112" y="1572"/>
                    <a:pt x="112" y="1572"/>
                    <a:pt x="112" y="1572"/>
                  </a:cubicBezTo>
                  <a:cubicBezTo>
                    <a:pt x="1011" y="1572"/>
                    <a:pt x="1011" y="1572"/>
                    <a:pt x="1011" y="1572"/>
                  </a:cubicBezTo>
                  <a:cubicBezTo>
                    <a:pt x="1073" y="1572"/>
                    <a:pt x="1123" y="1522"/>
                    <a:pt x="1123" y="1460"/>
                  </a:cubicBezTo>
                  <a:cubicBezTo>
                    <a:pt x="1123" y="1460"/>
                    <a:pt x="1123" y="1460"/>
                    <a:pt x="1123" y="1460"/>
                  </a:cubicBezTo>
                  <a:cubicBezTo>
                    <a:pt x="1123" y="112"/>
                    <a:pt x="1123" y="112"/>
                    <a:pt x="1123" y="112"/>
                  </a:cubicBezTo>
                  <a:cubicBezTo>
                    <a:pt x="1123" y="50"/>
                    <a:pt x="1073" y="0"/>
                    <a:pt x="1011" y="0"/>
                  </a:cubicBezTo>
                  <a:close/>
                  <a:moveTo>
                    <a:pt x="898" y="1348"/>
                  </a:moveTo>
                  <a:cubicBezTo>
                    <a:pt x="224" y="1348"/>
                    <a:pt x="224" y="1348"/>
                    <a:pt x="224" y="1348"/>
                  </a:cubicBezTo>
                  <a:cubicBezTo>
                    <a:pt x="224" y="224"/>
                    <a:pt x="224" y="224"/>
                    <a:pt x="224" y="224"/>
                  </a:cubicBezTo>
                  <a:cubicBezTo>
                    <a:pt x="898" y="224"/>
                    <a:pt x="898" y="224"/>
                    <a:pt x="898" y="224"/>
                  </a:cubicBezTo>
                  <a:lnTo>
                    <a:pt x="898" y="134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4">
              <a:extLst>
                <a:ext uri="{FF2B5EF4-FFF2-40B4-BE49-F238E27FC236}">
                  <a16:creationId xmlns:a16="http://schemas.microsoft.com/office/drawing/2014/main" id="{ABC796B7-5579-44E6-BD6D-71B901B64A41}"/>
                </a:ext>
              </a:extLst>
            </p:cNvPr>
            <p:cNvSpPr>
              <a:spLocks noEditPoints="1"/>
            </p:cNvSpPr>
            <p:nvPr/>
          </p:nvSpPr>
          <p:spPr bwMode="auto">
            <a:xfrm>
              <a:off x="4004680" y="3397250"/>
              <a:ext cx="3463924" cy="2019300"/>
            </a:xfrm>
            <a:custGeom>
              <a:avLst/>
              <a:gdLst>
                <a:gd name="T0" fmla="*/ 6712 w 6753"/>
                <a:gd name="T1" fmla="*/ 2463 h 3932"/>
                <a:gd name="T2" fmla="*/ 6688 w 6753"/>
                <a:gd name="T3" fmla="*/ 2442 h 3932"/>
                <a:gd name="T4" fmla="*/ 6238 w 6753"/>
                <a:gd name="T5" fmla="*/ 2153 h 3932"/>
                <a:gd name="T6" fmla="*/ 6083 w 6753"/>
                <a:gd name="T7" fmla="*/ 2187 h 3932"/>
                <a:gd name="T8" fmla="*/ 6065 w 6753"/>
                <a:gd name="T9" fmla="*/ 2247 h 3932"/>
                <a:gd name="T10" fmla="*/ 6065 w 6753"/>
                <a:gd name="T11" fmla="*/ 2472 h 3932"/>
                <a:gd name="T12" fmla="*/ 5676 w 6753"/>
                <a:gd name="T13" fmla="*/ 2472 h 3932"/>
                <a:gd name="T14" fmla="*/ 4811 w 6753"/>
                <a:gd name="T15" fmla="*/ 1174 h 3932"/>
                <a:gd name="T16" fmla="*/ 4648 w 6753"/>
                <a:gd name="T17" fmla="*/ 1150 h 3932"/>
                <a:gd name="T18" fmla="*/ 4624 w 6753"/>
                <a:gd name="T19" fmla="*/ 1174 h 3932"/>
                <a:gd name="T20" fmla="*/ 3391 w 6753"/>
                <a:gd name="T21" fmla="*/ 3023 h 3932"/>
                <a:gd name="T22" fmla="*/ 2125 w 6753"/>
                <a:gd name="T23" fmla="*/ 69 h 3932"/>
                <a:gd name="T24" fmla="*/ 2020 w 6753"/>
                <a:gd name="T25" fmla="*/ 1 h 3932"/>
                <a:gd name="T26" fmla="*/ 1917 w 6753"/>
                <a:gd name="T27" fmla="*/ 72 h 3932"/>
                <a:gd name="T28" fmla="*/ 485 w 6753"/>
                <a:gd name="T29" fmla="*/ 3708 h 3932"/>
                <a:gd name="T30" fmla="*/ 0 w 6753"/>
                <a:gd name="T31" fmla="*/ 3708 h 3932"/>
                <a:gd name="T32" fmla="*/ 0 w 6753"/>
                <a:gd name="T33" fmla="*/ 3932 h 3932"/>
                <a:gd name="T34" fmla="*/ 562 w 6753"/>
                <a:gd name="T35" fmla="*/ 3932 h 3932"/>
                <a:gd name="T36" fmla="*/ 666 w 6753"/>
                <a:gd name="T37" fmla="*/ 3861 h 3932"/>
                <a:gd name="T38" fmla="*/ 2026 w 6753"/>
                <a:gd name="T39" fmla="*/ 409 h 3932"/>
                <a:gd name="T40" fmla="*/ 3266 w 6753"/>
                <a:gd name="T41" fmla="*/ 3302 h 3932"/>
                <a:gd name="T42" fmla="*/ 3414 w 6753"/>
                <a:gd name="T43" fmla="*/ 3362 h 3932"/>
                <a:gd name="T44" fmla="*/ 3463 w 6753"/>
                <a:gd name="T45" fmla="*/ 3321 h 3932"/>
                <a:gd name="T46" fmla="*/ 4717 w 6753"/>
                <a:gd name="T47" fmla="*/ 1439 h 3932"/>
                <a:gd name="T48" fmla="*/ 5523 w 6753"/>
                <a:gd name="T49" fmla="*/ 2647 h 3932"/>
                <a:gd name="T50" fmla="*/ 5616 w 6753"/>
                <a:gd name="T51" fmla="*/ 2697 h 3932"/>
                <a:gd name="T52" fmla="*/ 6065 w 6753"/>
                <a:gd name="T53" fmla="*/ 2697 h 3932"/>
                <a:gd name="T54" fmla="*/ 6065 w 6753"/>
                <a:gd name="T55" fmla="*/ 2921 h 3932"/>
                <a:gd name="T56" fmla="*/ 6178 w 6753"/>
                <a:gd name="T57" fmla="*/ 3034 h 3932"/>
                <a:gd name="T58" fmla="*/ 6251 w 6753"/>
                <a:gd name="T59" fmla="*/ 3007 h 3932"/>
                <a:gd name="T60" fmla="*/ 6700 w 6753"/>
                <a:gd name="T61" fmla="*/ 2621 h 3932"/>
                <a:gd name="T62" fmla="*/ 6712 w 6753"/>
                <a:gd name="T63" fmla="*/ 2463 h 3932"/>
                <a:gd name="T64" fmla="*/ 6290 w 6753"/>
                <a:gd name="T65" fmla="*/ 2677 h 3932"/>
                <a:gd name="T66" fmla="*/ 6290 w 6753"/>
                <a:gd name="T67" fmla="*/ 2453 h 3932"/>
                <a:gd name="T68" fmla="*/ 6439 w 6753"/>
                <a:gd name="T69" fmla="*/ 2549 h 3932"/>
                <a:gd name="T70" fmla="*/ 6290 w 6753"/>
                <a:gd name="T71" fmla="*/ 2677 h 3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53" h="3932">
                  <a:moveTo>
                    <a:pt x="6712" y="2463"/>
                  </a:moveTo>
                  <a:cubicBezTo>
                    <a:pt x="6705" y="2455"/>
                    <a:pt x="6697" y="2448"/>
                    <a:pt x="6688" y="2442"/>
                  </a:cubicBezTo>
                  <a:cubicBezTo>
                    <a:pt x="6238" y="2153"/>
                    <a:pt x="6238" y="2153"/>
                    <a:pt x="6238" y="2153"/>
                  </a:cubicBezTo>
                  <a:cubicBezTo>
                    <a:pt x="6186" y="2119"/>
                    <a:pt x="6117" y="2134"/>
                    <a:pt x="6083" y="2187"/>
                  </a:cubicBezTo>
                  <a:cubicBezTo>
                    <a:pt x="6071" y="2205"/>
                    <a:pt x="6065" y="2226"/>
                    <a:pt x="6065" y="2247"/>
                  </a:cubicBezTo>
                  <a:cubicBezTo>
                    <a:pt x="6065" y="2472"/>
                    <a:pt x="6065" y="2472"/>
                    <a:pt x="6065" y="2472"/>
                  </a:cubicBezTo>
                  <a:cubicBezTo>
                    <a:pt x="5676" y="2472"/>
                    <a:pt x="5676" y="2472"/>
                    <a:pt x="5676" y="2472"/>
                  </a:cubicBezTo>
                  <a:cubicBezTo>
                    <a:pt x="4811" y="1174"/>
                    <a:pt x="4811" y="1174"/>
                    <a:pt x="4811" y="1174"/>
                  </a:cubicBezTo>
                  <a:cubicBezTo>
                    <a:pt x="4772" y="1123"/>
                    <a:pt x="4699" y="1112"/>
                    <a:pt x="4648" y="1150"/>
                  </a:cubicBezTo>
                  <a:cubicBezTo>
                    <a:pt x="4639" y="1157"/>
                    <a:pt x="4631" y="1165"/>
                    <a:pt x="4624" y="1174"/>
                  </a:cubicBezTo>
                  <a:cubicBezTo>
                    <a:pt x="3391" y="3023"/>
                    <a:pt x="3391" y="3023"/>
                    <a:pt x="3391" y="3023"/>
                  </a:cubicBezTo>
                  <a:cubicBezTo>
                    <a:pt x="2125" y="69"/>
                    <a:pt x="2125" y="69"/>
                    <a:pt x="2125" y="69"/>
                  </a:cubicBezTo>
                  <a:cubicBezTo>
                    <a:pt x="2107" y="27"/>
                    <a:pt x="2066" y="0"/>
                    <a:pt x="2020" y="1"/>
                  </a:cubicBezTo>
                  <a:cubicBezTo>
                    <a:pt x="1975" y="2"/>
                    <a:pt x="1934" y="30"/>
                    <a:pt x="1917" y="72"/>
                  </a:cubicBezTo>
                  <a:cubicBezTo>
                    <a:pt x="485" y="3708"/>
                    <a:pt x="485" y="3708"/>
                    <a:pt x="485" y="3708"/>
                  </a:cubicBezTo>
                  <a:cubicBezTo>
                    <a:pt x="0" y="3708"/>
                    <a:pt x="0" y="3708"/>
                    <a:pt x="0" y="3708"/>
                  </a:cubicBezTo>
                  <a:cubicBezTo>
                    <a:pt x="0" y="3932"/>
                    <a:pt x="0" y="3932"/>
                    <a:pt x="0" y="3932"/>
                  </a:cubicBezTo>
                  <a:cubicBezTo>
                    <a:pt x="562" y="3932"/>
                    <a:pt x="562" y="3932"/>
                    <a:pt x="562" y="3932"/>
                  </a:cubicBezTo>
                  <a:cubicBezTo>
                    <a:pt x="608" y="3932"/>
                    <a:pt x="649" y="3904"/>
                    <a:pt x="666" y="3861"/>
                  </a:cubicBezTo>
                  <a:cubicBezTo>
                    <a:pt x="2026" y="409"/>
                    <a:pt x="2026" y="409"/>
                    <a:pt x="2026" y="409"/>
                  </a:cubicBezTo>
                  <a:cubicBezTo>
                    <a:pt x="3266" y="3302"/>
                    <a:pt x="3266" y="3302"/>
                    <a:pt x="3266" y="3302"/>
                  </a:cubicBezTo>
                  <a:cubicBezTo>
                    <a:pt x="3291" y="3360"/>
                    <a:pt x="3357" y="3386"/>
                    <a:pt x="3414" y="3362"/>
                  </a:cubicBezTo>
                  <a:cubicBezTo>
                    <a:pt x="3434" y="3353"/>
                    <a:pt x="3451" y="3339"/>
                    <a:pt x="3463" y="3321"/>
                  </a:cubicBezTo>
                  <a:cubicBezTo>
                    <a:pt x="4717" y="1439"/>
                    <a:pt x="4717" y="1439"/>
                    <a:pt x="4717" y="1439"/>
                  </a:cubicBezTo>
                  <a:cubicBezTo>
                    <a:pt x="5523" y="2647"/>
                    <a:pt x="5523" y="2647"/>
                    <a:pt x="5523" y="2647"/>
                  </a:cubicBezTo>
                  <a:cubicBezTo>
                    <a:pt x="5543" y="2678"/>
                    <a:pt x="5578" y="2697"/>
                    <a:pt x="5616" y="2697"/>
                  </a:cubicBezTo>
                  <a:cubicBezTo>
                    <a:pt x="6065" y="2697"/>
                    <a:pt x="6065" y="2697"/>
                    <a:pt x="6065" y="2697"/>
                  </a:cubicBezTo>
                  <a:cubicBezTo>
                    <a:pt x="6065" y="2921"/>
                    <a:pt x="6065" y="2921"/>
                    <a:pt x="6065" y="2921"/>
                  </a:cubicBezTo>
                  <a:cubicBezTo>
                    <a:pt x="6065" y="2983"/>
                    <a:pt x="6116" y="3034"/>
                    <a:pt x="6178" y="3034"/>
                  </a:cubicBezTo>
                  <a:cubicBezTo>
                    <a:pt x="6204" y="3034"/>
                    <a:pt x="6230" y="3024"/>
                    <a:pt x="6251" y="3007"/>
                  </a:cubicBezTo>
                  <a:cubicBezTo>
                    <a:pt x="6700" y="2621"/>
                    <a:pt x="6700" y="2621"/>
                    <a:pt x="6700" y="2621"/>
                  </a:cubicBezTo>
                  <a:cubicBezTo>
                    <a:pt x="6747" y="2581"/>
                    <a:pt x="6753" y="2510"/>
                    <a:pt x="6712" y="2463"/>
                  </a:cubicBezTo>
                  <a:close/>
                  <a:moveTo>
                    <a:pt x="6290" y="2677"/>
                  </a:moveTo>
                  <a:cubicBezTo>
                    <a:pt x="6290" y="2453"/>
                    <a:pt x="6290" y="2453"/>
                    <a:pt x="6290" y="2453"/>
                  </a:cubicBezTo>
                  <a:cubicBezTo>
                    <a:pt x="6439" y="2549"/>
                    <a:pt x="6439" y="2549"/>
                    <a:pt x="6439" y="2549"/>
                  </a:cubicBezTo>
                  <a:lnTo>
                    <a:pt x="6290" y="267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6" name="Picture 15">
            <a:extLst>
              <a:ext uri="{FF2B5EF4-FFF2-40B4-BE49-F238E27FC236}">
                <a16:creationId xmlns:a16="http://schemas.microsoft.com/office/drawing/2014/main" id="{9CC7751E-2D69-4202-BD56-BF4C077B24CF}"/>
              </a:ext>
            </a:extLst>
          </p:cNvPr>
          <p:cNvPicPr>
            <a:picLocks noChangeAspect="1"/>
          </p:cNvPicPr>
          <p:nvPr/>
        </p:nvPicPr>
        <p:blipFill>
          <a:blip r:embed="rId6"/>
          <a:stretch>
            <a:fillRect/>
          </a:stretch>
        </p:blipFill>
        <p:spPr>
          <a:xfrm>
            <a:off x="2496955" y="283768"/>
            <a:ext cx="2834640" cy="472441"/>
          </a:xfrm>
          <a:prstGeom prst="rect">
            <a:avLst/>
          </a:prstGeom>
        </p:spPr>
      </p:pic>
      <p:sp>
        <p:nvSpPr>
          <p:cNvPr id="18" name="Subtitle 2">
            <a:extLst>
              <a:ext uri="{FF2B5EF4-FFF2-40B4-BE49-F238E27FC236}">
                <a16:creationId xmlns:a16="http://schemas.microsoft.com/office/drawing/2014/main" id="{E323E9BC-E4D2-B545-9600-E5185F1BA047}"/>
              </a:ext>
            </a:extLst>
          </p:cNvPr>
          <p:cNvSpPr txBox="1">
            <a:spLocks/>
          </p:cNvSpPr>
          <p:nvPr/>
        </p:nvSpPr>
        <p:spPr>
          <a:xfrm>
            <a:off x="464253" y="5397601"/>
            <a:ext cx="6900038" cy="8749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800" dirty="0" err="1">
                <a:solidFill>
                  <a:schemeClr val="tx1"/>
                </a:solidFill>
              </a:rPr>
              <a:t>Osher</a:t>
            </a:r>
            <a:r>
              <a:rPr lang="en-US" sz="1800" dirty="0">
                <a:solidFill>
                  <a:schemeClr val="tx1"/>
                </a:solidFill>
              </a:rPr>
              <a:t> Lifelong Learning Institute</a:t>
            </a:r>
          </a:p>
          <a:p>
            <a:pPr marL="0" indent="0" algn="ctr">
              <a:lnSpc>
                <a:spcPct val="100000"/>
              </a:lnSpc>
              <a:spcBef>
                <a:spcPts val="0"/>
              </a:spcBef>
              <a:buNone/>
            </a:pPr>
            <a:r>
              <a:rPr lang="en-US" sz="1800" dirty="0">
                <a:solidFill>
                  <a:schemeClr val="tx1"/>
                </a:solidFill>
              </a:rPr>
              <a:t>June, 2021</a:t>
            </a:r>
          </a:p>
        </p:txBody>
      </p:sp>
    </p:spTree>
    <p:extLst>
      <p:ext uri="{BB962C8B-B14F-4D97-AF65-F5344CB8AC3E}">
        <p14:creationId xmlns:p14="http://schemas.microsoft.com/office/powerpoint/2010/main" val="53268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2BD52533-5DB5-4F91-8B41-8E5A1E8AD062}"/>
              </a:ext>
            </a:extLst>
          </p:cNvPr>
          <p:cNvPicPr>
            <a:picLocks noChangeAspect="1"/>
          </p:cNvPicPr>
          <p:nvPr/>
        </p:nvPicPr>
        <p:blipFill>
          <a:blip r:embed="rId3"/>
          <a:stretch>
            <a:fillRect/>
          </a:stretch>
        </p:blipFill>
        <p:spPr>
          <a:xfrm>
            <a:off x="1866899" y="948599"/>
            <a:ext cx="8458201" cy="4960801"/>
          </a:xfrm>
          <a:prstGeom prst="rect">
            <a:avLst/>
          </a:prstGeom>
        </p:spPr>
      </p:pic>
      <p:sp>
        <p:nvSpPr>
          <p:cNvPr id="2" name="Title 1">
            <a:extLst>
              <a:ext uri="{FF2B5EF4-FFF2-40B4-BE49-F238E27FC236}">
                <a16:creationId xmlns:a16="http://schemas.microsoft.com/office/drawing/2014/main" id="{816C614C-9E01-46BB-8C88-77E54A4951BD}"/>
              </a:ext>
            </a:extLst>
          </p:cNvPr>
          <p:cNvSpPr>
            <a:spLocks noGrp="1"/>
          </p:cNvSpPr>
          <p:nvPr>
            <p:ph type="title"/>
          </p:nvPr>
        </p:nvSpPr>
        <p:spPr/>
        <p:txBody>
          <a:bodyPr/>
          <a:lstStyle/>
          <a:p>
            <a:r>
              <a:rPr lang="en-GB" dirty="0">
                <a:solidFill>
                  <a:schemeClr val="bg1"/>
                </a:solidFill>
              </a:rPr>
              <a:t>The</a:t>
            </a:r>
            <a:r>
              <a:rPr lang="en-GB" dirty="0"/>
              <a:t> Atmospheric Greenhouse Effect</a:t>
            </a:r>
          </a:p>
        </p:txBody>
      </p:sp>
      <p:sp>
        <p:nvSpPr>
          <p:cNvPr id="19" name="Arrow: Down 18">
            <a:extLst>
              <a:ext uri="{FF2B5EF4-FFF2-40B4-BE49-F238E27FC236}">
                <a16:creationId xmlns:a16="http://schemas.microsoft.com/office/drawing/2014/main" id="{A528E864-5EC9-4FE3-81BC-32618CBD8D1E}"/>
              </a:ext>
            </a:extLst>
          </p:cNvPr>
          <p:cNvSpPr/>
          <p:nvPr/>
        </p:nvSpPr>
        <p:spPr>
          <a:xfrm rot="18860827">
            <a:off x="4025544" y="3496746"/>
            <a:ext cx="574639" cy="748771"/>
          </a:xfrm>
          <a:prstGeom prst="downArrow">
            <a:avLst/>
          </a:prstGeom>
          <a:gradFill>
            <a:gsLst>
              <a:gs pos="0">
                <a:srgbClr val="FFFF00"/>
              </a:gs>
              <a:gs pos="75000">
                <a:srgbClr val="F15A2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5A29"/>
              </a:solidFill>
            </a:endParaRPr>
          </a:p>
        </p:txBody>
      </p:sp>
      <p:sp>
        <p:nvSpPr>
          <p:cNvPr id="65" name="Arrow: Down 64">
            <a:extLst>
              <a:ext uri="{FF2B5EF4-FFF2-40B4-BE49-F238E27FC236}">
                <a16:creationId xmlns:a16="http://schemas.microsoft.com/office/drawing/2014/main" id="{634B6A97-0380-4929-83F5-7BDDB2C073AE}"/>
              </a:ext>
            </a:extLst>
          </p:cNvPr>
          <p:cNvSpPr/>
          <p:nvPr/>
        </p:nvSpPr>
        <p:spPr>
          <a:xfrm rot="17004740">
            <a:off x="4597511" y="2447799"/>
            <a:ext cx="574639" cy="748771"/>
          </a:xfrm>
          <a:prstGeom prst="downArrow">
            <a:avLst/>
          </a:prstGeom>
          <a:gradFill flip="none" rotWithShape="1">
            <a:gsLst>
              <a:gs pos="0">
                <a:srgbClr val="FFFF00"/>
              </a:gs>
              <a:gs pos="75000">
                <a:srgbClr val="F15A2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5A29"/>
              </a:solidFill>
            </a:endParaRPr>
          </a:p>
        </p:txBody>
      </p:sp>
      <p:sp>
        <p:nvSpPr>
          <p:cNvPr id="66" name="Arrow: Down 65">
            <a:extLst>
              <a:ext uri="{FF2B5EF4-FFF2-40B4-BE49-F238E27FC236}">
                <a16:creationId xmlns:a16="http://schemas.microsoft.com/office/drawing/2014/main" id="{17889729-BF3E-4D78-8B76-BCB42A0DE305}"/>
              </a:ext>
            </a:extLst>
          </p:cNvPr>
          <p:cNvSpPr/>
          <p:nvPr/>
        </p:nvSpPr>
        <p:spPr>
          <a:xfrm rot="20623483">
            <a:off x="3089693" y="4054463"/>
            <a:ext cx="574639" cy="748771"/>
          </a:xfrm>
          <a:prstGeom prst="downArrow">
            <a:avLst/>
          </a:prstGeom>
          <a:gradFill>
            <a:gsLst>
              <a:gs pos="0">
                <a:srgbClr val="FFFF00"/>
              </a:gs>
              <a:gs pos="75000">
                <a:srgbClr val="F15A2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5A29"/>
              </a:solidFill>
            </a:endParaRPr>
          </a:p>
        </p:txBody>
      </p:sp>
      <p:cxnSp>
        <p:nvCxnSpPr>
          <p:cNvPr id="97" name="Straight Arrow Connector 96">
            <a:extLst>
              <a:ext uri="{FF2B5EF4-FFF2-40B4-BE49-F238E27FC236}">
                <a16:creationId xmlns:a16="http://schemas.microsoft.com/office/drawing/2014/main" id="{FD11BB17-9D6B-472B-B877-34465D18D27A}"/>
              </a:ext>
            </a:extLst>
          </p:cNvPr>
          <p:cNvCxnSpPr>
            <a:cxnSpLocks/>
          </p:cNvCxnSpPr>
          <p:nvPr/>
        </p:nvCxnSpPr>
        <p:spPr>
          <a:xfrm>
            <a:off x="4934498" y="4421922"/>
            <a:ext cx="553040" cy="446832"/>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73AB0728-6780-475F-B7CB-7B4FF50EAC47}"/>
              </a:ext>
            </a:extLst>
          </p:cNvPr>
          <p:cNvCxnSpPr>
            <a:cxnSpLocks/>
          </p:cNvCxnSpPr>
          <p:nvPr/>
        </p:nvCxnSpPr>
        <p:spPr>
          <a:xfrm flipH="1" flipV="1">
            <a:off x="5305547" y="3706791"/>
            <a:ext cx="207391" cy="1045521"/>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8366DDD2-D58E-49BC-AD9B-65EE0F8CA774}"/>
              </a:ext>
            </a:extLst>
          </p:cNvPr>
          <p:cNvCxnSpPr>
            <a:cxnSpLocks/>
          </p:cNvCxnSpPr>
          <p:nvPr/>
        </p:nvCxnSpPr>
        <p:spPr>
          <a:xfrm>
            <a:off x="5305547" y="3668690"/>
            <a:ext cx="645214" cy="357466"/>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0A96270-8FDF-4C43-9726-D29973BF885E}"/>
              </a:ext>
            </a:extLst>
          </p:cNvPr>
          <p:cNvCxnSpPr>
            <a:cxnSpLocks/>
          </p:cNvCxnSpPr>
          <p:nvPr/>
        </p:nvCxnSpPr>
        <p:spPr>
          <a:xfrm flipV="1">
            <a:off x="5950761" y="2953757"/>
            <a:ext cx="34564" cy="1072398"/>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54212A04-6EC5-4D17-B052-F7B1EF720664}"/>
              </a:ext>
            </a:extLst>
          </p:cNvPr>
          <p:cNvCxnSpPr>
            <a:cxnSpLocks/>
          </p:cNvCxnSpPr>
          <p:nvPr/>
        </p:nvCxnSpPr>
        <p:spPr>
          <a:xfrm>
            <a:off x="5985325" y="2953757"/>
            <a:ext cx="714343" cy="446833"/>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2F495D6D-BC15-43E5-8BAE-DF9D4CABCDF0}"/>
              </a:ext>
            </a:extLst>
          </p:cNvPr>
          <p:cNvCxnSpPr>
            <a:cxnSpLocks/>
          </p:cNvCxnSpPr>
          <p:nvPr/>
        </p:nvCxnSpPr>
        <p:spPr>
          <a:xfrm flipV="1">
            <a:off x="6699668" y="2455859"/>
            <a:ext cx="241956" cy="944732"/>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A5FDB7EA-08E1-4A5E-BDD1-3A94D3CE3A53}"/>
              </a:ext>
            </a:extLst>
          </p:cNvPr>
          <p:cNvCxnSpPr>
            <a:cxnSpLocks/>
          </p:cNvCxnSpPr>
          <p:nvPr/>
        </p:nvCxnSpPr>
        <p:spPr>
          <a:xfrm>
            <a:off x="6941624" y="2455859"/>
            <a:ext cx="1036949" cy="622763"/>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05C090FA-3592-49B2-91AB-31D567751B80}"/>
              </a:ext>
            </a:extLst>
          </p:cNvPr>
          <p:cNvCxnSpPr>
            <a:cxnSpLocks/>
          </p:cNvCxnSpPr>
          <p:nvPr/>
        </p:nvCxnSpPr>
        <p:spPr>
          <a:xfrm flipH="1" flipV="1">
            <a:off x="3800098" y="4893972"/>
            <a:ext cx="1666761" cy="68761"/>
          </a:xfrm>
          <a:prstGeom prst="straightConnector1">
            <a:avLst/>
          </a:prstGeom>
          <a:ln w="57150">
            <a:gradFill flip="none" rotWithShape="1">
              <a:gsLst>
                <a:gs pos="0">
                  <a:srgbClr val="FFFF00">
                    <a:lumMod val="99000"/>
                  </a:srgbClr>
                </a:gs>
                <a:gs pos="75000">
                  <a:srgbClr val="F15A29"/>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B041C95A-40AA-410E-AD91-C65758351EFB}"/>
              </a:ext>
            </a:extLst>
          </p:cNvPr>
          <p:cNvCxnSpPr>
            <a:cxnSpLocks/>
          </p:cNvCxnSpPr>
          <p:nvPr/>
        </p:nvCxnSpPr>
        <p:spPr>
          <a:xfrm flipH="1">
            <a:off x="4232366" y="5126173"/>
            <a:ext cx="1251441" cy="186056"/>
          </a:xfrm>
          <a:prstGeom prst="straightConnector1">
            <a:avLst/>
          </a:prstGeom>
          <a:ln w="57150">
            <a:gradFill flip="none" rotWithShape="1">
              <a:gsLst>
                <a:gs pos="0">
                  <a:srgbClr val="FFFF00"/>
                </a:gs>
                <a:gs pos="75000">
                  <a:srgbClr val="F15A29"/>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64920F13-A927-4C88-BE16-8B1DA958885A}"/>
              </a:ext>
            </a:extLst>
          </p:cNvPr>
          <p:cNvSpPr txBox="1"/>
          <p:nvPr/>
        </p:nvSpPr>
        <p:spPr>
          <a:xfrm>
            <a:off x="7847462" y="2466762"/>
            <a:ext cx="1098891" cy="307777"/>
          </a:xfrm>
          <a:prstGeom prst="rect">
            <a:avLst/>
          </a:prstGeom>
          <a:noFill/>
        </p:spPr>
        <p:txBody>
          <a:bodyPr wrap="none" rtlCol="0">
            <a:spAutoFit/>
          </a:bodyPr>
          <a:lstStyle/>
          <a:p>
            <a:r>
              <a:rPr lang="en-GB" sz="1400" b="1" dirty="0">
                <a:solidFill>
                  <a:schemeClr val="bg1"/>
                </a:solidFill>
              </a:rPr>
              <a:t>Atmosphere</a:t>
            </a:r>
          </a:p>
        </p:txBody>
      </p:sp>
      <p:sp>
        <p:nvSpPr>
          <p:cNvPr id="169" name="TextBox 168">
            <a:extLst>
              <a:ext uri="{FF2B5EF4-FFF2-40B4-BE49-F238E27FC236}">
                <a16:creationId xmlns:a16="http://schemas.microsoft.com/office/drawing/2014/main" id="{1F263645-7A8C-4704-B100-7DB63FE53809}"/>
              </a:ext>
            </a:extLst>
          </p:cNvPr>
          <p:cNvSpPr txBox="1"/>
          <p:nvPr/>
        </p:nvSpPr>
        <p:spPr>
          <a:xfrm>
            <a:off x="2112434" y="4921343"/>
            <a:ext cx="1611788" cy="523220"/>
          </a:xfrm>
          <a:prstGeom prst="rect">
            <a:avLst/>
          </a:prstGeom>
          <a:noFill/>
        </p:spPr>
        <p:txBody>
          <a:bodyPr wrap="none" rtlCol="0">
            <a:spAutoFit/>
          </a:bodyPr>
          <a:lstStyle/>
          <a:p>
            <a:pPr algn="ctr"/>
            <a:r>
              <a:rPr lang="en-GB" sz="1400" dirty="0">
                <a:solidFill>
                  <a:schemeClr val="bg1"/>
                </a:solidFill>
              </a:rPr>
              <a:t>Light reflected back</a:t>
            </a:r>
          </a:p>
          <a:p>
            <a:pPr algn="ctr"/>
            <a:r>
              <a:rPr lang="en-GB" sz="1400" dirty="0">
                <a:solidFill>
                  <a:schemeClr val="bg1"/>
                </a:solidFill>
              </a:rPr>
              <a:t>into space</a:t>
            </a:r>
          </a:p>
        </p:txBody>
      </p:sp>
      <p:sp>
        <p:nvSpPr>
          <p:cNvPr id="170" name="TextBox 169">
            <a:extLst>
              <a:ext uri="{FF2B5EF4-FFF2-40B4-BE49-F238E27FC236}">
                <a16:creationId xmlns:a16="http://schemas.microsoft.com/office/drawing/2014/main" id="{7509613E-27C1-45B8-8FF1-7F8B6BD4977F}"/>
              </a:ext>
            </a:extLst>
          </p:cNvPr>
          <p:cNvSpPr txBox="1"/>
          <p:nvPr/>
        </p:nvSpPr>
        <p:spPr>
          <a:xfrm>
            <a:off x="7148371" y="3288202"/>
            <a:ext cx="1611788" cy="523220"/>
          </a:xfrm>
          <a:prstGeom prst="rect">
            <a:avLst/>
          </a:prstGeom>
          <a:noFill/>
        </p:spPr>
        <p:txBody>
          <a:bodyPr wrap="none" rtlCol="0">
            <a:spAutoFit/>
          </a:bodyPr>
          <a:lstStyle/>
          <a:p>
            <a:pPr algn="ctr"/>
            <a:r>
              <a:rPr lang="en-GB" sz="1400" dirty="0">
                <a:solidFill>
                  <a:schemeClr val="bg1"/>
                </a:solidFill>
              </a:rPr>
              <a:t>Light reflected back</a:t>
            </a:r>
          </a:p>
          <a:p>
            <a:pPr algn="ctr"/>
            <a:r>
              <a:rPr lang="en-GB" sz="1400" dirty="0">
                <a:solidFill>
                  <a:schemeClr val="bg1"/>
                </a:solidFill>
              </a:rPr>
              <a:t>onto earth</a:t>
            </a:r>
          </a:p>
        </p:txBody>
      </p:sp>
      <p:sp>
        <p:nvSpPr>
          <p:cNvPr id="20" name="TextBox 19">
            <a:extLst>
              <a:ext uri="{FF2B5EF4-FFF2-40B4-BE49-F238E27FC236}">
                <a16:creationId xmlns:a16="http://schemas.microsoft.com/office/drawing/2014/main" id="{FD222ECA-E9D1-4AD7-A308-1D0FDA027F80}"/>
              </a:ext>
            </a:extLst>
          </p:cNvPr>
          <p:cNvSpPr txBox="1"/>
          <p:nvPr/>
        </p:nvSpPr>
        <p:spPr>
          <a:xfrm>
            <a:off x="2615869" y="1987239"/>
            <a:ext cx="461986" cy="307777"/>
          </a:xfrm>
          <a:prstGeom prst="rect">
            <a:avLst/>
          </a:prstGeom>
          <a:noFill/>
        </p:spPr>
        <p:txBody>
          <a:bodyPr wrap="none" rtlCol="0">
            <a:spAutoFit/>
          </a:bodyPr>
          <a:lstStyle/>
          <a:p>
            <a:r>
              <a:rPr lang="en-GB" sz="1400" b="1" dirty="0"/>
              <a:t>Sun</a:t>
            </a:r>
          </a:p>
        </p:txBody>
      </p:sp>
    </p:spTree>
    <p:extLst>
      <p:ext uri="{BB962C8B-B14F-4D97-AF65-F5344CB8AC3E}">
        <p14:creationId xmlns:p14="http://schemas.microsoft.com/office/powerpoint/2010/main" val="315272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0.1668 -0.10277 L 0.00234 -0.00023 " pathEditMode="relative" rAng="0" ptsTypes="AA">
                                      <p:cBhvr>
                                        <p:cTn id="9" dur="2000" fill="hold"/>
                                        <p:tgtEl>
                                          <p:spTgt spid="65"/>
                                        </p:tgtEl>
                                        <p:attrNameLst>
                                          <p:attrName>ppt_x</p:attrName>
                                          <p:attrName>ppt_y</p:attrName>
                                        </p:attrNameLst>
                                      </p:cBhvr>
                                      <p:rCtr x="8451" y="5116"/>
                                    </p:animMotion>
                                  </p:childTnLst>
                                </p:cTn>
                              </p:par>
                              <p:par>
                                <p:cTn id="10" presetID="1" presetClass="entr" presetSubtype="0" fill="hold" grpId="1"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42" presetClass="path" presetSubtype="0" accel="50000" decel="50000" fill="hold" grpId="0" nodeType="withEffect">
                                  <p:stCondLst>
                                    <p:cond delay="0"/>
                                  </p:stCondLst>
                                  <p:childTnLst>
                                    <p:animMotion origin="layout" path="M -0.11498 -0.25393 L 1.66667E-6 -4.81481E-6 " pathEditMode="relative" rAng="0" ptsTypes="AA">
                                      <p:cBhvr>
                                        <p:cTn id="13" dur="2000" fill="hold"/>
                                        <p:tgtEl>
                                          <p:spTgt spid="19"/>
                                        </p:tgtEl>
                                        <p:attrNameLst>
                                          <p:attrName>ppt_x</p:attrName>
                                          <p:attrName>ppt_y</p:attrName>
                                        </p:attrNameLst>
                                      </p:cBhvr>
                                      <p:rCtr x="5820" y="12708"/>
                                    </p:animMotion>
                                  </p:childTnLst>
                                </p:cTn>
                              </p:par>
                              <p:par>
                                <p:cTn id="14" presetID="1" presetClass="entr" presetSubtype="0" fill="hold" grpId="1" nodeType="withEffect">
                                  <p:stCondLst>
                                    <p:cond delay="0"/>
                                  </p:stCondLst>
                                  <p:childTnLst>
                                    <p:set>
                                      <p:cBhvr>
                                        <p:cTn id="15" dur="1" fill="hold">
                                          <p:stCondLst>
                                            <p:cond delay="0"/>
                                          </p:stCondLst>
                                        </p:cTn>
                                        <p:tgtEl>
                                          <p:spTgt spid="66"/>
                                        </p:tgtEl>
                                        <p:attrNameLst>
                                          <p:attrName>style.visibility</p:attrName>
                                        </p:attrNameLst>
                                      </p:cBhvr>
                                      <p:to>
                                        <p:strVal val="visible"/>
                                      </p:to>
                                    </p:set>
                                  </p:childTnLst>
                                </p:cTn>
                              </p:par>
                              <p:par>
                                <p:cTn id="16" presetID="42" presetClass="path" presetSubtype="0" accel="50000" decel="50000" fill="hold" grpId="0" nodeType="withEffect">
                                  <p:stCondLst>
                                    <p:cond delay="0"/>
                                  </p:stCondLst>
                                  <p:childTnLst>
                                    <p:animMotion origin="layout" path="M -0.0431 -0.33009 L 3.125E-6 3.7037E-6 " pathEditMode="relative" rAng="0" ptsTypes="AA">
                                      <p:cBhvr>
                                        <p:cTn id="17" dur="2000" fill="hold"/>
                                        <p:tgtEl>
                                          <p:spTgt spid="66"/>
                                        </p:tgtEl>
                                        <p:attrNameLst>
                                          <p:attrName>ppt_x</p:attrName>
                                          <p:attrName>ppt_y</p:attrName>
                                        </p:attrNameLst>
                                      </p:cBhvr>
                                      <p:rCtr x="2266" y="16829"/>
                                    </p:animMotion>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circle(in)">
                                      <p:cBhvr>
                                        <p:cTn id="22" dur="5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0"/>
                                        </p:tgtEl>
                                        <p:attrNameLst>
                                          <p:attrName>style.visibility</p:attrName>
                                        </p:attrNameLst>
                                      </p:cBhvr>
                                      <p:to>
                                        <p:strVal val="visible"/>
                                      </p:to>
                                    </p:set>
                                  </p:childTnLst>
                                </p:cTn>
                              </p:par>
                            </p:childTnLst>
                          </p:cTn>
                        </p:par>
                        <p:par>
                          <p:cTn id="29" fill="hold">
                            <p:stCondLst>
                              <p:cond delay="0"/>
                            </p:stCondLst>
                            <p:childTnLst>
                              <p:par>
                                <p:cTn id="30" presetID="35" presetClass="path" presetSubtype="0" accel="50000" decel="50000" fill="hold" nodeType="afterEffect">
                                  <p:stCondLst>
                                    <p:cond delay="0"/>
                                  </p:stCondLst>
                                  <p:childTnLst>
                                    <p:animMotion origin="layout" path="M 1.875E-6 1.48148E-6 L -0.15716 -0.00857 " pathEditMode="relative" rAng="0" ptsTypes="AA">
                                      <p:cBhvr>
                                        <p:cTn id="31" dur="2000" fill="hold"/>
                                        <p:tgtEl>
                                          <p:spTgt spid="104"/>
                                        </p:tgtEl>
                                        <p:attrNameLst>
                                          <p:attrName>ppt_x</p:attrName>
                                          <p:attrName>ppt_y</p:attrName>
                                        </p:attrNameLst>
                                      </p:cBhvr>
                                      <p:rCtr x="-7865" y="-440"/>
                                    </p:animMotion>
                                  </p:childTnLst>
                                </p:cTn>
                              </p:par>
                              <p:par>
                                <p:cTn id="32" presetID="49" presetClass="path" presetSubtype="0" accel="50000" decel="50000" fill="hold" nodeType="withEffect">
                                  <p:stCondLst>
                                    <p:cond delay="0"/>
                                  </p:stCondLst>
                                  <p:childTnLst>
                                    <p:animMotion origin="layout" path="M 2.5E-6 3.7037E-7 L -0.18268 0.04421 " pathEditMode="relative" rAng="0" ptsTypes="AA">
                                      <p:cBhvr>
                                        <p:cTn id="33" dur="2000" fill="hold"/>
                                        <p:tgtEl>
                                          <p:spTgt spid="140"/>
                                        </p:tgtEl>
                                        <p:attrNameLst>
                                          <p:attrName>ppt_x</p:attrName>
                                          <p:attrName>ppt_y</p:attrName>
                                        </p:attrNameLst>
                                      </p:cBhvr>
                                      <p:rCtr x="-9141" y="2199"/>
                                    </p:animMotion>
                                  </p:childTnLst>
                                </p:cTn>
                              </p:par>
                            </p:childTnLst>
                          </p:cTn>
                        </p:par>
                        <p:par>
                          <p:cTn id="34" fill="hold">
                            <p:stCondLst>
                              <p:cond delay="2000"/>
                            </p:stCondLst>
                            <p:childTnLst>
                              <p:par>
                                <p:cTn id="35" presetID="1" presetClass="entr" presetSubtype="0" fill="hold" grpId="0" nodeType="afterEffect">
                                  <p:stCondLst>
                                    <p:cond delay="0"/>
                                  </p:stCondLst>
                                  <p:iterate type="lt">
                                    <p:tmAbs val="0"/>
                                  </p:iterate>
                                  <p:childTnLst>
                                    <p:set>
                                      <p:cBhvr>
                                        <p:cTn id="36" dur="1" fill="hold">
                                          <p:stCondLst>
                                            <p:cond delay="0"/>
                                          </p:stCondLst>
                                        </p:cTn>
                                        <p:tgtEl>
                                          <p:spTgt spid="169"/>
                                        </p:tgtEl>
                                        <p:attrNameLst>
                                          <p:attrName>style.visibility</p:attrName>
                                        </p:attrNameLst>
                                      </p:cBhvr>
                                      <p:to>
                                        <p:strVal val="visible"/>
                                      </p:to>
                                    </p:set>
                                  </p:childTnLst>
                                </p:cTn>
                              </p:par>
                            </p:childTnLst>
                          </p:cTn>
                        </p:par>
                        <p:par>
                          <p:cTn id="37" fill="hold">
                            <p:stCondLst>
                              <p:cond delay="2000"/>
                            </p:stCondLst>
                            <p:childTnLst>
                              <p:par>
                                <p:cTn id="38" presetID="15" presetClass="emph" presetSubtype="0" grpId="1" nodeType="afterEffect">
                                  <p:stCondLst>
                                    <p:cond delay="0"/>
                                  </p:stCondLst>
                                  <p:iterate type="lt">
                                    <p:tmAbs val="25"/>
                                  </p:iterate>
                                  <p:childTnLst>
                                    <p:set>
                                      <p:cBhvr override="childStyle">
                                        <p:cTn id="39" dur="indefinite"/>
                                        <p:tgtEl>
                                          <p:spTgt spid="169"/>
                                        </p:tgtEl>
                                        <p:attrNameLst>
                                          <p:attrName>style.fontWeight</p:attrName>
                                        </p:attrNameLst>
                                      </p:cBhvr>
                                      <p:to>
                                        <p:strVal val="bold"/>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32" fill="hold" nodeType="click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circle(out)">
                                      <p:cBhvr>
                                        <p:cTn id="44" dur="500"/>
                                        <p:tgtEl>
                                          <p:spTgt spid="98"/>
                                        </p:tgtEl>
                                      </p:cBhvr>
                                    </p:animEffect>
                                  </p:childTnLst>
                                </p:cTn>
                              </p:par>
                            </p:childTnLst>
                          </p:cTn>
                        </p:par>
                        <p:par>
                          <p:cTn id="45" fill="hold">
                            <p:stCondLst>
                              <p:cond delay="500"/>
                            </p:stCondLst>
                            <p:childTnLst>
                              <p:par>
                                <p:cTn id="46" presetID="6"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Effect transition="in" filter="circle(in)">
                                      <p:cBhvr>
                                        <p:cTn id="48" dur="500"/>
                                        <p:tgtEl>
                                          <p:spTgt spid="99"/>
                                        </p:tgtEl>
                                      </p:cBhvr>
                                    </p:animEffect>
                                  </p:childTnLst>
                                </p:cTn>
                              </p:par>
                            </p:childTnLst>
                          </p:cTn>
                        </p:par>
                        <p:par>
                          <p:cTn id="49" fill="hold">
                            <p:stCondLst>
                              <p:cond delay="1000"/>
                            </p:stCondLst>
                            <p:childTnLst>
                              <p:par>
                                <p:cTn id="50" presetID="6" presetClass="entr" presetSubtype="16" fill="hold" nodeType="afterEffect">
                                  <p:stCondLst>
                                    <p:cond delay="0"/>
                                  </p:stCondLst>
                                  <p:childTnLst>
                                    <p:set>
                                      <p:cBhvr>
                                        <p:cTn id="51" dur="1" fill="hold">
                                          <p:stCondLst>
                                            <p:cond delay="0"/>
                                          </p:stCondLst>
                                        </p:cTn>
                                        <p:tgtEl>
                                          <p:spTgt spid="100"/>
                                        </p:tgtEl>
                                        <p:attrNameLst>
                                          <p:attrName>style.visibility</p:attrName>
                                        </p:attrNameLst>
                                      </p:cBhvr>
                                      <p:to>
                                        <p:strVal val="visible"/>
                                      </p:to>
                                    </p:set>
                                    <p:animEffect transition="in" filter="circle(in)">
                                      <p:cBhvr>
                                        <p:cTn id="52" dur="500"/>
                                        <p:tgtEl>
                                          <p:spTgt spid="100"/>
                                        </p:tgtEl>
                                      </p:cBhvr>
                                    </p:animEffect>
                                  </p:childTnLst>
                                </p:cTn>
                              </p:par>
                            </p:childTnLst>
                          </p:cTn>
                        </p:par>
                        <p:par>
                          <p:cTn id="53" fill="hold">
                            <p:stCondLst>
                              <p:cond delay="1500"/>
                            </p:stCondLst>
                            <p:childTnLst>
                              <p:par>
                                <p:cTn id="54" presetID="6" presetClass="entr" presetSubtype="16" fill="hold" nodeType="afterEffect">
                                  <p:stCondLst>
                                    <p:cond delay="0"/>
                                  </p:stCondLst>
                                  <p:childTnLst>
                                    <p:set>
                                      <p:cBhvr>
                                        <p:cTn id="55" dur="1" fill="hold">
                                          <p:stCondLst>
                                            <p:cond delay="0"/>
                                          </p:stCondLst>
                                        </p:cTn>
                                        <p:tgtEl>
                                          <p:spTgt spid="101"/>
                                        </p:tgtEl>
                                        <p:attrNameLst>
                                          <p:attrName>style.visibility</p:attrName>
                                        </p:attrNameLst>
                                      </p:cBhvr>
                                      <p:to>
                                        <p:strVal val="visible"/>
                                      </p:to>
                                    </p:set>
                                    <p:animEffect transition="in" filter="circle(in)">
                                      <p:cBhvr>
                                        <p:cTn id="56" dur="500"/>
                                        <p:tgtEl>
                                          <p:spTgt spid="101"/>
                                        </p:tgtEl>
                                      </p:cBhvr>
                                    </p:animEffect>
                                  </p:childTnLst>
                                </p:cTn>
                              </p:par>
                            </p:childTnLst>
                          </p:cTn>
                        </p:par>
                        <p:par>
                          <p:cTn id="57" fill="hold">
                            <p:stCondLst>
                              <p:cond delay="2000"/>
                            </p:stCondLst>
                            <p:childTnLst>
                              <p:par>
                                <p:cTn id="58" presetID="6" presetClass="entr" presetSubtype="16" fill="hold" nodeType="afterEffect">
                                  <p:stCondLst>
                                    <p:cond delay="0"/>
                                  </p:stCondLst>
                                  <p:childTnLst>
                                    <p:set>
                                      <p:cBhvr>
                                        <p:cTn id="59" dur="1" fill="hold">
                                          <p:stCondLst>
                                            <p:cond delay="0"/>
                                          </p:stCondLst>
                                        </p:cTn>
                                        <p:tgtEl>
                                          <p:spTgt spid="102"/>
                                        </p:tgtEl>
                                        <p:attrNameLst>
                                          <p:attrName>style.visibility</p:attrName>
                                        </p:attrNameLst>
                                      </p:cBhvr>
                                      <p:to>
                                        <p:strVal val="visible"/>
                                      </p:to>
                                    </p:set>
                                    <p:animEffect transition="in" filter="circle(in)">
                                      <p:cBhvr>
                                        <p:cTn id="60" dur="500"/>
                                        <p:tgtEl>
                                          <p:spTgt spid="102"/>
                                        </p:tgtEl>
                                      </p:cBhvr>
                                    </p:animEffect>
                                  </p:childTnLst>
                                </p:cTn>
                              </p:par>
                            </p:childTnLst>
                          </p:cTn>
                        </p:par>
                        <p:par>
                          <p:cTn id="61" fill="hold">
                            <p:stCondLst>
                              <p:cond delay="2500"/>
                            </p:stCondLst>
                            <p:childTnLst>
                              <p:par>
                                <p:cTn id="62" presetID="6" presetClass="entr" presetSubtype="16" fill="hold" nodeType="after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circle(in)">
                                      <p:cBhvr>
                                        <p:cTn id="64" dur="500"/>
                                        <p:tgtEl>
                                          <p:spTgt spid="103"/>
                                        </p:tgtEl>
                                      </p:cBhvr>
                                    </p:animEffect>
                                  </p:childTnLst>
                                </p:cTn>
                              </p:par>
                            </p:childTnLst>
                          </p:cTn>
                        </p:par>
                        <p:par>
                          <p:cTn id="65" fill="hold">
                            <p:stCondLst>
                              <p:cond delay="3000"/>
                            </p:stCondLst>
                            <p:childTnLst>
                              <p:par>
                                <p:cTn id="66" presetID="1" presetClass="entr" presetSubtype="0" fill="hold" grpId="1" nodeType="afterEffect">
                                  <p:stCondLst>
                                    <p:cond delay="0"/>
                                  </p:stCondLst>
                                  <p:iterate type="lt">
                                    <p:tmAbs val="0"/>
                                  </p:iterate>
                                  <p:childTnLst>
                                    <p:set>
                                      <p:cBhvr>
                                        <p:cTn id="67" dur="1" fill="hold">
                                          <p:stCondLst>
                                            <p:cond delay="0"/>
                                          </p:stCondLst>
                                        </p:cTn>
                                        <p:tgtEl>
                                          <p:spTgt spid="170"/>
                                        </p:tgtEl>
                                        <p:attrNameLst>
                                          <p:attrName>style.visibility</p:attrName>
                                        </p:attrNameLst>
                                      </p:cBhvr>
                                      <p:to>
                                        <p:strVal val="visible"/>
                                      </p:to>
                                    </p:set>
                                  </p:childTnLst>
                                </p:cTn>
                              </p:par>
                            </p:childTnLst>
                          </p:cTn>
                        </p:par>
                        <p:par>
                          <p:cTn id="68" fill="hold">
                            <p:stCondLst>
                              <p:cond delay="3000"/>
                            </p:stCondLst>
                            <p:childTnLst>
                              <p:par>
                                <p:cTn id="69" presetID="15" presetClass="emph" presetSubtype="0" grpId="0" nodeType="afterEffect">
                                  <p:stCondLst>
                                    <p:cond delay="0"/>
                                  </p:stCondLst>
                                  <p:iterate type="lt">
                                    <p:tmAbs val="25"/>
                                  </p:iterate>
                                  <p:childTnLst>
                                    <p:set>
                                      <p:cBhvr override="childStyle">
                                        <p:cTn id="70" dur="indefinite"/>
                                        <p:tgtEl>
                                          <p:spTgt spid="17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65" grpId="0" animBg="1"/>
      <p:bldP spid="65" grpId="1" animBg="1"/>
      <p:bldP spid="66" grpId="0" animBg="1"/>
      <p:bldP spid="66" grpId="1" animBg="1"/>
      <p:bldP spid="169" grpId="0"/>
      <p:bldP spid="169" grpId="1"/>
      <p:bldP spid="170" grpId="0"/>
      <p:bldP spid="17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65413E-CBCB-47CF-8A40-91DCB9664CF7}"/>
              </a:ext>
            </a:extLst>
          </p:cNvPr>
          <p:cNvPicPr>
            <a:picLocks noChangeAspect="1"/>
          </p:cNvPicPr>
          <p:nvPr/>
        </p:nvPicPr>
        <p:blipFill>
          <a:blip r:embed="rId3"/>
          <a:stretch>
            <a:fillRect/>
          </a:stretch>
        </p:blipFill>
        <p:spPr>
          <a:xfrm>
            <a:off x="3128210" y="1925056"/>
            <a:ext cx="3048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lstStyle/>
          <a:p>
            <a:r>
              <a:rPr lang="en-US" b="1" dirty="0">
                <a:solidFill>
                  <a:schemeClr val="bg1"/>
                </a:solidFill>
              </a:rPr>
              <a:t>Un</a:t>
            </a:r>
            <a:r>
              <a:rPr lang="en-US" b="1" dirty="0"/>
              <a:t>certainty</a:t>
            </a:r>
          </a:p>
        </p:txBody>
      </p:sp>
      <p:pic>
        <p:nvPicPr>
          <p:cNvPr id="7" name="Picture 6">
            <a:extLst>
              <a:ext uri="{FF2B5EF4-FFF2-40B4-BE49-F238E27FC236}">
                <a16:creationId xmlns:a16="http://schemas.microsoft.com/office/drawing/2014/main" id="{9DFA45FE-9901-4BDA-A1DA-0461AE297F43}"/>
              </a:ext>
            </a:extLst>
          </p:cNvPr>
          <p:cNvPicPr>
            <a:picLocks noChangeAspect="1"/>
          </p:cNvPicPr>
          <p:nvPr/>
        </p:nvPicPr>
        <p:blipFill rotWithShape="1">
          <a:blip r:embed="rId4"/>
          <a:srcRect l="6451" r="8202"/>
          <a:stretch/>
        </p:blipFill>
        <p:spPr>
          <a:xfrm>
            <a:off x="6192254" y="1925056"/>
            <a:ext cx="3609472"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C6004F37-6703-435D-A170-E0FE03DC3863}"/>
              </a:ext>
            </a:extLst>
          </p:cNvPr>
          <p:cNvPicPr>
            <a:picLocks noChangeAspect="1"/>
          </p:cNvPicPr>
          <p:nvPr/>
        </p:nvPicPr>
        <p:blipFill>
          <a:blip r:embed="rId5"/>
          <a:stretch>
            <a:fillRect/>
          </a:stretch>
        </p:blipFill>
        <p:spPr>
          <a:xfrm>
            <a:off x="80210" y="1925056"/>
            <a:ext cx="3048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Arrow: Right 14">
            <a:extLst>
              <a:ext uri="{FF2B5EF4-FFF2-40B4-BE49-F238E27FC236}">
                <a16:creationId xmlns:a16="http://schemas.microsoft.com/office/drawing/2014/main" id="{FA7CC5F4-ACBC-4A7B-AACD-1200E3C3563B}"/>
              </a:ext>
            </a:extLst>
          </p:cNvPr>
          <p:cNvSpPr/>
          <p:nvPr/>
        </p:nvSpPr>
        <p:spPr>
          <a:xfrm>
            <a:off x="2871536" y="3196556"/>
            <a:ext cx="962526" cy="77001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
        <p:nvSpPr>
          <p:cNvPr id="16" name="Arrow: Right 15">
            <a:extLst>
              <a:ext uri="{FF2B5EF4-FFF2-40B4-BE49-F238E27FC236}">
                <a16:creationId xmlns:a16="http://schemas.microsoft.com/office/drawing/2014/main" id="{F4ED9030-1753-477B-9BA3-36FE0E3C8070}"/>
              </a:ext>
            </a:extLst>
          </p:cNvPr>
          <p:cNvSpPr/>
          <p:nvPr/>
        </p:nvSpPr>
        <p:spPr>
          <a:xfrm>
            <a:off x="5694949" y="3196556"/>
            <a:ext cx="962526" cy="77001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pic>
        <p:nvPicPr>
          <p:cNvPr id="9" name="Picture 8">
            <a:extLst>
              <a:ext uri="{FF2B5EF4-FFF2-40B4-BE49-F238E27FC236}">
                <a16:creationId xmlns:a16="http://schemas.microsoft.com/office/drawing/2014/main" id="{910A4785-2FCA-4251-BEE5-FAB452EF8F58}"/>
              </a:ext>
            </a:extLst>
          </p:cNvPr>
          <p:cNvPicPr>
            <a:picLocks noChangeAspect="1"/>
          </p:cNvPicPr>
          <p:nvPr/>
        </p:nvPicPr>
        <p:blipFill rotWithShape="1">
          <a:blip r:embed="rId6"/>
          <a:srcRect b="5658"/>
          <a:stretch/>
        </p:blipFill>
        <p:spPr>
          <a:xfrm>
            <a:off x="9143999" y="1925056"/>
            <a:ext cx="3048000" cy="2875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Arrow: Right 16">
            <a:extLst>
              <a:ext uri="{FF2B5EF4-FFF2-40B4-BE49-F238E27FC236}">
                <a16:creationId xmlns:a16="http://schemas.microsoft.com/office/drawing/2014/main" id="{A69A9DFE-4D8D-48C5-92E6-F08FCE1F7FBE}"/>
              </a:ext>
            </a:extLst>
          </p:cNvPr>
          <p:cNvSpPr/>
          <p:nvPr/>
        </p:nvSpPr>
        <p:spPr>
          <a:xfrm>
            <a:off x="9015665" y="3196556"/>
            <a:ext cx="962526" cy="77001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Tree>
    <p:extLst>
      <p:ext uri="{BB962C8B-B14F-4D97-AF65-F5344CB8AC3E}">
        <p14:creationId xmlns:p14="http://schemas.microsoft.com/office/powerpoint/2010/main" val="395112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chemeClr val="bg1"/>
                </a:solidFill>
              </a:rPr>
              <a:t> Ho</a:t>
            </a:r>
            <a:r>
              <a:rPr lang="en-US"/>
              <a:t>w </a:t>
            </a:r>
            <a:r>
              <a:rPr lang="en-US" dirty="0"/>
              <a:t>Much Pollution Does Society Want?</a:t>
            </a:r>
            <a:br>
              <a:rPr lang="en-US" dirty="0"/>
            </a:br>
            <a:r>
              <a:rPr lang="en-US" dirty="0"/>
              <a:t>Analogy: How Many Oranges Does Society Want?</a:t>
            </a:r>
          </a:p>
        </p:txBody>
      </p:sp>
      <p:sp>
        <p:nvSpPr>
          <p:cNvPr id="3" name="Content Placeholder 2"/>
          <p:cNvSpPr>
            <a:spLocks noGrp="1"/>
          </p:cNvSpPr>
          <p:nvPr>
            <p:ph idx="1"/>
          </p:nvPr>
        </p:nvSpPr>
        <p:spPr>
          <a:xfrm>
            <a:off x="838200" y="1795318"/>
            <a:ext cx="7193692" cy="4351338"/>
          </a:xfrm>
        </p:spPr>
        <p:txBody>
          <a:bodyPr>
            <a:noAutofit/>
          </a:bodyPr>
          <a:lstStyle/>
          <a:p>
            <a:r>
              <a:rPr lang="en-US" sz="2400" b="0" dirty="0">
                <a:solidFill>
                  <a:srgbClr val="2B414D"/>
                </a:solidFill>
              </a:rPr>
              <a:t>People grow and sell oranges for a price that at least covers costs (</a:t>
            </a:r>
            <a:r>
              <a:rPr lang="en-US" sz="2400" i="1" dirty="0">
                <a:solidFill>
                  <a:srgbClr val="2B414D"/>
                </a:solidFill>
              </a:rPr>
              <a:t>supply</a:t>
            </a:r>
            <a:r>
              <a:rPr lang="en-US" sz="2400" b="0" dirty="0">
                <a:solidFill>
                  <a:srgbClr val="2B414D"/>
                </a:solidFill>
              </a:rPr>
              <a:t>).</a:t>
            </a:r>
          </a:p>
          <a:p>
            <a:r>
              <a:rPr lang="en-US" sz="2400" b="0" dirty="0">
                <a:solidFill>
                  <a:srgbClr val="2B414D"/>
                </a:solidFill>
              </a:rPr>
              <a:t>People will not pay more for them than what they consider to be their value (</a:t>
            </a:r>
            <a:r>
              <a:rPr lang="en-US" sz="2400" i="1" dirty="0">
                <a:solidFill>
                  <a:srgbClr val="2B414D"/>
                </a:solidFill>
              </a:rPr>
              <a:t>demand</a:t>
            </a:r>
            <a:r>
              <a:rPr lang="en-US" sz="2400" b="0" dirty="0">
                <a:solidFill>
                  <a:srgbClr val="2B414D"/>
                </a:solidFill>
              </a:rPr>
              <a:t>).</a:t>
            </a:r>
          </a:p>
          <a:p>
            <a:r>
              <a:rPr lang="en-US" sz="2400" b="0" u="sng" dirty="0">
                <a:solidFill>
                  <a:srgbClr val="2B414D"/>
                </a:solidFill>
                <a:sym typeface="Wingdings" panose="05000000000000000000" pitchFamily="2" charset="2"/>
              </a:rPr>
              <a:t>Prices</a:t>
            </a:r>
            <a:r>
              <a:rPr lang="en-US" sz="2400" b="0" dirty="0">
                <a:solidFill>
                  <a:srgbClr val="2B414D"/>
                </a:solidFill>
                <a:sym typeface="Wingdings" panose="05000000000000000000" pitchFamily="2" charset="2"/>
              </a:rPr>
              <a:t> let </a:t>
            </a:r>
            <a:r>
              <a:rPr lang="en-US" sz="2400" i="1" dirty="0">
                <a:solidFill>
                  <a:srgbClr val="2B414D"/>
                </a:solidFill>
                <a:sym typeface="Wingdings" panose="05000000000000000000" pitchFamily="2" charset="2"/>
              </a:rPr>
              <a:t>supply</a:t>
            </a:r>
            <a:r>
              <a:rPr lang="en-US" sz="2400" b="0" dirty="0">
                <a:solidFill>
                  <a:srgbClr val="2B414D"/>
                </a:solidFill>
                <a:sym typeface="Wingdings" panose="05000000000000000000" pitchFamily="2" charset="2"/>
              </a:rPr>
              <a:t> and </a:t>
            </a:r>
            <a:r>
              <a:rPr lang="en-US" sz="2400" i="1" dirty="0">
                <a:solidFill>
                  <a:srgbClr val="2B414D"/>
                </a:solidFill>
                <a:sym typeface="Wingdings" panose="05000000000000000000" pitchFamily="2" charset="2"/>
              </a:rPr>
              <a:t>demand</a:t>
            </a:r>
            <a:r>
              <a:rPr lang="en-US" sz="2400" b="0" dirty="0">
                <a:solidFill>
                  <a:srgbClr val="2B414D"/>
                </a:solidFill>
                <a:sym typeface="Wingdings" panose="05000000000000000000" pitchFamily="2" charset="2"/>
              </a:rPr>
              <a:t> balance out. The price settles where:</a:t>
            </a:r>
            <a:endParaRPr lang="en-US" sz="2400" b="0" dirty="0">
              <a:solidFill>
                <a:srgbClr val="2B414D"/>
              </a:solidFill>
            </a:endParaRPr>
          </a:p>
          <a:p>
            <a:endParaRPr lang="en-US" sz="2400" b="0" dirty="0">
              <a:solidFill>
                <a:srgbClr val="2B414D"/>
              </a:solidFill>
            </a:endParaRPr>
          </a:p>
          <a:p>
            <a:endParaRPr lang="en-US" sz="2400" b="0" dirty="0">
              <a:solidFill>
                <a:srgbClr val="2B414D"/>
              </a:solidFill>
            </a:endParaRPr>
          </a:p>
          <a:p>
            <a:r>
              <a:rPr lang="en-US" sz="2400" b="0" dirty="0">
                <a:solidFill>
                  <a:srgbClr val="2B414D"/>
                </a:solidFill>
              </a:rPr>
              <a:t>This is the “right” number of oranges for society.</a:t>
            </a:r>
          </a:p>
          <a:p>
            <a:r>
              <a:rPr lang="en-US" sz="2400" b="0" dirty="0">
                <a:solidFill>
                  <a:srgbClr val="2B414D"/>
                </a:solidFill>
              </a:rPr>
              <a:t>Prices reflect scarcity and the social value of the resource.</a:t>
            </a:r>
          </a:p>
        </p:txBody>
      </p:sp>
      <p:pic>
        <p:nvPicPr>
          <p:cNvPr id="4" name="Picture 3">
            <a:extLst>
              <a:ext uri="{FF2B5EF4-FFF2-40B4-BE49-F238E27FC236}">
                <a16:creationId xmlns:a16="http://schemas.microsoft.com/office/drawing/2014/main" id="{A9409DDC-BD52-4F15-AE97-B3B2D6859F33}"/>
              </a:ext>
            </a:extLst>
          </p:cNvPr>
          <p:cNvPicPr>
            <a:picLocks noChangeAspect="1"/>
          </p:cNvPicPr>
          <p:nvPr/>
        </p:nvPicPr>
        <p:blipFill>
          <a:blip r:embed="rId3"/>
          <a:stretch>
            <a:fillRect/>
          </a:stretch>
        </p:blipFill>
        <p:spPr>
          <a:xfrm>
            <a:off x="7911448" y="1718687"/>
            <a:ext cx="2828743" cy="2303762"/>
          </a:xfrm>
          <a:prstGeom prst="rect">
            <a:avLst/>
          </a:prstGeom>
        </p:spPr>
      </p:pic>
      <p:pic>
        <p:nvPicPr>
          <p:cNvPr id="5" name="Picture 4">
            <a:extLst>
              <a:ext uri="{FF2B5EF4-FFF2-40B4-BE49-F238E27FC236}">
                <a16:creationId xmlns:a16="http://schemas.microsoft.com/office/drawing/2014/main" id="{EFFEBE5E-670C-4261-A6C1-7A9E2D203FDA}"/>
              </a:ext>
            </a:extLst>
          </p:cNvPr>
          <p:cNvPicPr>
            <a:picLocks noChangeAspect="1"/>
          </p:cNvPicPr>
          <p:nvPr/>
        </p:nvPicPr>
        <p:blipFill>
          <a:blip r:embed="rId4"/>
          <a:stretch>
            <a:fillRect/>
          </a:stretch>
        </p:blipFill>
        <p:spPr>
          <a:xfrm>
            <a:off x="9053690" y="3865517"/>
            <a:ext cx="2828743" cy="2275144"/>
          </a:xfrm>
          <a:prstGeom prst="rect">
            <a:avLst/>
          </a:prstGeom>
        </p:spPr>
      </p:pic>
      <p:sp>
        <p:nvSpPr>
          <p:cNvPr id="7" name="Arrow: Pentagon 6">
            <a:extLst>
              <a:ext uri="{FF2B5EF4-FFF2-40B4-BE49-F238E27FC236}">
                <a16:creationId xmlns:a16="http://schemas.microsoft.com/office/drawing/2014/main" id="{F2CD41D8-658C-4894-B6FE-EC03A99B7103}"/>
              </a:ext>
            </a:extLst>
          </p:cNvPr>
          <p:cNvSpPr/>
          <p:nvPr/>
        </p:nvSpPr>
        <p:spPr>
          <a:xfrm>
            <a:off x="1058778" y="3989497"/>
            <a:ext cx="7732296" cy="98203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ym typeface="Wingdings" panose="05000000000000000000" pitchFamily="2" charset="2"/>
              </a:rPr>
              <a:t># of oranges people want to sell  =  # of oranges people want to buy</a:t>
            </a:r>
          </a:p>
        </p:txBody>
      </p:sp>
    </p:spTree>
    <p:extLst>
      <p:ext uri="{BB962C8B-B14F-4D97-AF65-F5344CB8AC3E}">
        <p14:creationId xmlns:p14="http://schemas.microsoft.com/office/powerpoint/2010/main" val="199505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Ele</a:t>
            </a:r>
            <a:r>
              <a:rPr lang="en-US" dirty="0"/>
              <a:t>ctricity Is Different From Oranges</a:t>
            </a:r>
          </a:p>
        </p:txBody>
      </p:sp>
      <p:pic>
        <p:nvPicPr>
          <p:cNvPr id="6" name="Picture 5">
            <a:extLst>
              <a:ext uri="{FF2B5EF4-FFF2-40B4-BE49-F238E27FC236}">
                <a16:creationId xmlns:a16="http://schemas.microsoft.com/office/drawing/2014/main" id="{6240F12F-47C3-4E1A-8FA1-F5E0B0A35175}"/>
              </a:ext>
            </a:extLst>
          </p:cNvPr>
          <p:cNvPicPr>
            <a:picLocks noChangeAspect="1"/>
          </p:cNvPicPr>
          <p:nvPr/>
        </p:nvPicPr>
        <p:blipFill>
          <a:blip r:embed="rId3"/>
          <a:stretch>
            <a:fillRect/>
          </a:stretch>
        </p:blipFill>
        <p:spPr>
          <a:xfrm>
            <a:off x="6066194" y="1989223"/>
            <a:ext cx="5865122" cy="2921855"/>
          </a:xfrm>
          <a:prstGeom prst="rect">
            <a:avLst/>
          </a:prstGeom>
        </p:spPr>
      </p:pic>
      <p:sp>
        <p:nvSpPr>
          <p:cNvPr id="3" name="Content Placeholder 2"/>
          <p:cNvSpPr>
            <a:spLocks noGrp="1"/>
          </p:cNvSpPr>
          <p:nvPr>
            <p:ph idx="1"/>
          </p:nvPr>
        </p:nvSpPr>
        <p:spPr>
          <a:xfrm>
            <a:off x="822158" y="1353372"/>
            <a:ext cx="6027821" cy="5227782"/>
          </a:xfrm>
        </p:spPr>
        <p:txBody>
          <a:bodyPr>
            <a:noAutofit/>
          </a:bodyPr>
          <a:lstStyle/>
          <a:p>
            <a:r>
              <a:rPr lang="en-US" sz="2300" dirty="0"/>
              <a:t>Many sources of electricity generate pollution.</a:t>
            </a:r>
          </a:p>
          <a:p>
            <a:pPr marL="0" indent="0">
              <a:buNone/>
            </a:pPr>
            <a:endParaRPr lang="en-US" sz="2300" dirty="0"/>
          </a:p>
          <a:p>
            <a:r>
              <a:rPr lang="en-US" sz="2300" dirty="0"/>
              <a:t>Pollution is an EXTERNALITY: </a:t>
            </a:r>
          </a:p>
          <a:p>
            <a:pPr lvl="1"/>
            <a:r>
              <a:rPr lang="en-US" sz="1900" dirty="0"/>
              <a:t>a side effect (cost or benefit) that affects someone </a:t>
            </a:r>
            <a:br>
              <a:rPr lang="en-US" sz="1900" dirty="0"/>
            </a:br>
            <a:r>
              <a:rPr lang="en-US" sz="1900" dirty="0"/>
              <a:t>else when something is bought or sold.</a:t>
            </a:r>
          </a:p>
          <a:p>
            <a:pPr lvl="1"/>
            <a:r>
              <a:rPr lang="en-US" sz="1900" dirty="0">
                <a:sym typeface="Wingdings" panose="05000000000000000000" pitchFamily="2" charset="2"/>
              </a:rPr>
              <a:t>This is a </a:t>
            </a:r>
            <a:r>
              <a:rPr lang="en-US" sz="1900" b="1" i="1" dirty="0">
                <a:sym typeface="Wingdings" panose="05000000000000000000" pitchFamily="2" charset="2"/>
              </a:rPr>
              <a:t>market failure.</a:t>
            </a:r>
          </a:p>
          <a:p>
            <a:pPr marL="457200" lvl="1" indent="0">
              <a:buNone/>
            </a:pPr>
            <a:endParaRPr lang="en-US" sz="1900" b="1" i="1" dirty="0">
              <a:sym typeface="Wingdings" panose="05000000000000000000" pitchFamily="2" charset="2"/>
            </a:endParaRPr>
          </a:p>
          <a:p>
            <a:r>
              <a:rPr lang="en-US" sz="2300" dirty="0">
                <a:sym typeface="Wingdings" panose="05000000000000000000" pitchFamily="2" charset="2"/>
              </a:rPr>
              <a:t>The price of electricity does not reflect all of the costs.</a:t>
            </a:r>
          </a:p>
          <a:p>
            <a:pPr lvl="1"/>
            <a:r>
              <a:rPr lang="en-US" sz="1900" dirty="0">
                <a:sym typeface="Wingdings" panose="05000000000000000000" pitchFamily="2" charset="2"/>
              </a:rPr>
              <a:t>Electricity is too cheap. </a:t>
            </a:r>
          </a:p>
          <a:p>
            <a:pPr lvl="1"/>
            <a:r>
              <a:rPr lang="en-US" sz="1900" dirty="0">
                <a:sym typeface="Wingdings" panose="05000000000000000000" pitchFamily="2" charset="2"/>
              </a:rPr>
              <a:t>There is too much pollution.</a:t>
            </a:r>
          </a:p>
          <a:p>
            <a:pPr lvl="1"/>
            <a:endParaRPr lang="en-US" sz="1900" dirty="0">
              <a:sym typeface="Wingdings" panose="05000000000000000000" pitchFamily="2" charset="2"/>
            </a:endParaRPr>
          </a:p>
          <a:p>
            <a:endParaRPr lang="en-US" sz="2300" dirty="0"/>
          </a:p>
        </p:txBody>
      </p:sp>
    </p:spTree>
    <p:extLst>
      <p:ext uri="{BB962C8B-B14F-4D97-AF65-F5344CB8AC3E}">
        <p14:creationId xmlns:p14="http://schemas.microsoft.com/office/powerpoint/2010/main" val="205972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Ref</a:t>
            </a:r>
            <a:r>
              <a:rPr lang="en-US" dirty="0"/>
              <a:t>lection:</a:t>
            </a:r>
          </a:p>
        </p:txBody>
      </p:sp>
      <p:sp>
        <p:nvSpPr>
          <p:cNvPr id="4" name="Content Placeholder 3"/>
          <p:cNvSpPr>
            <a:spLocks noGrp="1"/>
          </p:cNvSpPr>
          <p:nvPr>
            <p:ph idx="1"/>
          </p:nvPr>
        </p:nvSpPr>
        <p:spPr/>
        <p:txBody>
          <a:bodyPr/>
          <a:lstStyle/>
          <a:p>
            <a:r>
              <a:rPr lang="en-US" dirty="0"/>
              <a:t>Take a moment to write into the chat box a situation in which some market activity creates either benefits or costs to someone outside of the market</a:t>
            </a:r>
          </a:p>
          <a:p>
            <a:pPr lvl="2"/>
            <a:r>
              <a:rPr lang="en-US" dirty="0"/>
              <a:t>Example 1: in the market for electricity, the cost of carbon emissions is borne by everyone, even people who do not use electricity</a:t>
            </a:r>
          </a:p>
          <a:p>
            <a:pPr lvl="2"/>
            <a:r>
              <a:rPr lang="en-US" dirty="0"/>
              <a:t>Example 2: in the market for beautiful front yard gardens, the joy of beautiful flowers is enjoyed by everyone who walks by, not just the owner of the garden</a:t>
            </a:r>
          </a:p>
        </p:txBody>
      </p:sp>
      <p:sp>
        <p:nvSpPr>
          <p:cNvPr id="3" name="Slide Number Placeholder 2"/>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338471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Impacts of Climate Change</a:t>
            </a:r>
            <a:endParaRPr lang="en-US" dirty="0"/>
          </a:p>
        </p:txBody>
      </p:sp>
    </p:spTree>
    <p:extLst>
      <p:ext uri="{BB962C8B-B14F-4D97-AF65-F5344CB8AC3E}">
        <p14:creationId xmlns:p14="http://schemas.microsoft.com/office/powerpoint/2010/main" val="2484125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D6E6-CFF7-4842-B9BF-53ADC731144D}"/>
              </a:ext>
            </a:extLst>
          </p:cNvPr>
          <p:cNvSpPr>
            <a:spLocks noGrp="1"/>
          </p:cNvSpPr>
          <p:nvPr>
            <p:ph type="title"/>
          </p:nvPr>
        </p:nvSpPr>
        <p:spPr/>
        <p:txBody>
          <a:bodyPr/>
          <a:lstStyle/>
          <a:p>
            <a:r>
              <a:rPr lang="en-US" dirty="0">
                <a:solidFill>
                  <a:schemeClr val="bg1"/>
                </a:solidFill>
              </a:rPr>
              <a:t>Glo</a:t>
            </a:r>
            <a:r>
              <a:rPr lang="en-US" dirty="0"/>
              <a:t>bal Warming Indicators</a:t>
            </a:r>
          </a:p>
        </p:txBody>
      </p:sp>
      <p:sp>
        <p:nvSpPr>
          <p:cNvPr id="4" name="Slide Number Placeholder 3">
            <a:extLst>
              <a:ext uri="{FF2B5EF4-FFF2-40B4-BE49-F238E27FC236}">
                <a16:creationId xmlns:a16="http://schemas.microsoft.com/office/drawing/2014/main" id="{8E4569AB-AE33-934B-B54F-D08FE018D45D}"/>
              </a:ext>
            </a:extLst>
          </p:cNvPr>
          <p:cNvSpPr>
            <a:spLocks noGrp="1"/>
          </p:cNvSpPr>
          <p:nvPr>
            <p:ph type="sldNum" sz="quarter" idx="12"/>
          </p:nvPr>
        </p:nvSpPr>
        <p:spPr/>
        <p:txBody>
          <a:bodyPr/>
          <a:lstStyle/>
          <a:p>
            <a:fld id="{D9F085D5-EC86-4F6A-B501-C1359CB39116}" type="slidenum">
              <a:rPr lang="en-GB" smtClean="0"/>
              <a:t>16</a:t>
            </a:fld>
            <a:endParaRPr lang="en-GB"/>
          </a:p>
        </p:txBody>
      </p:sp>
      <p:pic>
        <p:nvPicPr>
          <p:cNvPr id="5" name="Picture 4">
            <a:extLst>
              <a:ext uri="{FF2B5EF4-FFF2-40B4-BE49-F238E27FC236}">
                <a16:creationId xmlns:a16="http://schemas.microsoft.com/office/drawing/2014/main" id="{C481DAA8-D1F3-9645-A6EA-7734956EC212}"/>
              </a:ext>
            </a:extLst>
          </p:cNvPr>
          <p:cNvPicPr>
            <a:picLocks noChangeAspect="1"/>
          </p:cNvPicPr>
          <p:nvPr/>
        </p:nvPicPr>
        <p:blipFill>
          <a:blip r:embed="rId3"/>
          <a:stretch>
            <a:fillRect/>
          </a:stretch>
        </p:blipFill>
        <p:spPr>
          <a:xfrm>
            <a:off x="1766575" y="1293058"/>
            <a:ext cx="8658849" cy="4906681"/>
          </a:xfrm>
          <a:prstGeom prst="rect">
            <a:avLst/>
          </a:prstGeom>
        </p:spPr>
      </p:pic>
    </p:spTree>
    <p:extLst>
      <p:ext uri="{BB962C8B-B14F-4D97-AF65-F5344CB8AC3E}">
        <p14:creationId xmlns:p14="http://schemas.microsoft.com/office/powerpoint/2010/main" val="3200690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Ho</a:t>
            </a:r>
            <a:r>
              <a:rPr lang="en-US" dirty="0"/>
              <a:t>w These Impacts Affect Humans</a:t>
            </a:r>
          </a:p>
        </p:txBody>
      </p:sp>
      <p:sp>
        <p:nvSpPr>
          <p:cNvPr id="3" name="Content Placeholder 2"/>
          <p:cNvSpPr>
            <a:spLocks noGrp="1"/>
          </p:cNvSpPr>
          <p:nvPr>
            <p:ph sz="half" idx="1"/>
          </p:nvPr>
        </p:nvSpPr>
        <p:spPr/>
        <p:txBody>
          <a:bodyPr>
            <a:noAutofit/>
          </a:bodyPr>
          <a:lstStyle/>
          <a:p>
            <a:r>
              <a:rPr lang="en-US" dirty="0"/>
              <a:t>Agriculture</a:t>
            </a:r>
          </a:p>
          <a:p>
            <a:r>
              <a:rPr lang="en-US" dirty="0"/>
              <a:t>Fisheries</a:t>
            </a:r>
          </a:p>
          <a:p>
            <a:r>
              <a:rPr lang="en-US" dirty="0"/>
              <a:t>Coastal damages</a:t>
            </a:r>
          </a:p>
          <a:p>
            <a:r>
              <a:rPr lang="en-US" dirty="0"/>
              <a:t>Direct health effects, including sickness and death (temperature &amp; drought; also pollution)</a:t>
            </a:r>
          </a:p>
          <a:p>
            <a:r>
              <a:rPr lang="en-US" dirty="0"/>
              <a:t>Indirect health effects (vector-borne disease)</a:t>
            </a:r>
          </a:p>
        </p:txBody>
      </p:sp>
      <p:sp>
        <p:nvSpPr>
          <p:cNvPr id="17" name="Content Placeholder 16">
            <a:extLst>
              <a:ext uri="{FF2B5EF4-FFF2-40B4-BE49-F238E27FC236}">
                <a16:creationId xmlns:a16="http://schemas.microsoft.com/office/drawing/2014/main" id="{8C34D45D-8E63-4910-B121-6FE12CACC0F6}"/>
              </a:ext>
            </a:extLst>
          </p:cNvPr>
          <p:cNvSpPr>
            <a:spLocks noGrp="1"/>
          </p:cNvSpPr>
          <p:nvPr>
            <p:ph sz="half" idx="2"/>
          </p:nvPr>
        </p:nvSpPr>
        <p:spPr/>
        <p:txBody>
          <a:bodyPr>
            <a:normAutofit/>
          </a:bodyPr>
          <a:lstStyle/>
          <a:p>
            <a:r>
              <a:rPr lang="en-US" dirty="0"/>
              <a:t>Reduced fresh water availability</a:t>
            </a:r>
          </a:p>
          <a:p>
            <a:r>
              <a:rPr lang="en-US" dirty="0"/>
              <a:t>Wildfires</a:t>
            </a:r>
          </a:p>
          <a:p>
            <a:r>
              <a:rPr lang="en-US" dirty="0"/>
              <a:t>Shifting zones for important ecosystems, and desertification </a:t>
            </a:r>
          </a:p>
          <a:p>
            <a:r>
              <a:rPr lang="en-US" dirty="0"/>
              <a:t>Reduced worker productivity</a:t>
            </a:r>
          </a:p>
          <a:p>
            <a:r>
              <a:rPr lang="en-US" dirty="0"/>
              <a:t>Increased violence</a:t>
            </a:r>
          </a:p>
          <a:p>
            <a:r>
              <a:rPr lang="en-US" dirty="0"/>
              <a:t>Some of these may cause human migration and/or conflict</a:t>
            </a:r>
          </a:p>
        </p:txBody>
      </p:sp>
      <p:sp>
        <p:nvSpPr>
          <p:cNvPr id="4" name="Rectangle 3">
            <a:extLst>
              <a:ext uri="{FF2B5EF4-FFF2-40B4-BE49-F238E27FC236}">
                <a16:creationId xmlns:a16="http://schemas.microsoft.com/office/drawing/2014/main" id="{DEBF663D-B55C-3F41-9118-16BF674986A8}"/>
              </a:ext>
            </a:extLst>
          </p:cNvPr>
          <p:cNvSpPr/>
          <p:nvPr/>
        </p:nvSpPr>
        <p:spPr>
          <a:xfrm>
            <a:off x="838200" y="1665980"/>
            <a:ext cx="2462048"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020AD58-A785-4245-A6B6-24643F70A708}"/>
              </a:ext>
            </a:extLst>
          </p:cNvPr>
          <p:cNvSpPr/>
          <p:nvPr/>
        </p:nvSpPr>
        <p:spPr>
          <a:xfrm>
            <a:off x="838200" y="2200275"/>
            <a:ext cx="2462048"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A6D252C-39B9-9D47-9511-A73D2BBEC727}"/>
              </a:ext>
            </a:extLst>
          </p:cNvPr>
          <p:cNvSpPr/>
          <p:nvPr/>
        </p:nvSpPr>
        <p:spPr>
          <a:xfrm>
            <a:off x="838200" y="2734570"/>
            <a:ext cx="2990850"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6C56C7C-5051-9845-829C-114AFDCF9BE1}"/>
              </a:ext>
            </a:extLst>
          </p:cNvPr>
          <p:cNvSpPr/>
          <p:nvPr/>
        </p:nvSpPr>
        <p:spPr>
          <a:xfrm>
            <a:off x="6148552" y="2075555"/>
            <a:ext cx="2462048"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CF0C8AE-C61C-5047-A3B3-7234EAA70BA7}"/>
              </a:ext>
            </a:extLst>
          </p:cNvPr>
          <p:cNvSpPr/>
          <p:nvPr/>
        </p:nvSpPr>
        <p:spPr>
          <a:xfrm>
            <a:off x="6172200" y="4614862"/>
            <a:ext cx="4186238" cy="12402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165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Ad</a:t>
            </a:r>
            <a:r>
              <a:rPr lang="en-US" dirty="0"/>
              <a:t>aptation Reduces Damages</a:t>
            </a:r>
          </a:p>
        </p:txBody>
      </p:sp>
      <p:sp>
        <p:nvSpPr>
          <p:cNvPr id="3" name="Content Placeholder 2"/>
          <p:cNvSpPr>
            <a:spLocks noGrp="1"/>
          </p:cNvSpPr>
          <p:nvPr>
            <p:ph idx="1"/>
          </p:nvPr>
        </p:nvSpPr>
        <p:spPr>
          <a:xfrm>
            <a:off x="2203076" y="1534871"/>
            <a:ext cx="7785847" cy="4351338"/>
          </a:xfrm>
        </p:spPr>
        <p:txBody>
          <a:bodyPr>
            <a:noAutofit/>
          </a:bodyPr>
          <a:lstStyle/>
          <a:p>
            <a:pPr>
              <a:spcAft>
                <a:spcPts val="1000"/>
              </a:spcAft>
            </a:pPr>
            <a:r>
              <a:rPr lang="en-US" sz="2400" dirty="0"/>
              <a:t>Human </a:t>
            </a:r>
            <a:r>
              <a:rPr lang="en-US" sz="2400" i="1" dirty="0"/>
              <a:t>adaptations</a:t>
            </a:r>
            <a:r>
              <a:rPr lang="en-US" sz="2400" dirty="0"/>
              <a:t> are costly actions that can reduce damages from climate change.</a:t>
            </a:r>
          </a:p>
          <a:p>
            <a:pPr>
              <a:spcAft>
                <a:spcPts val="1000"/>
              </a:spcAft>
            </a:pPr>
            <a:r>
              <a:rPr lang="en-US" sz="2400" dirty="0"/>
              <a:t>The </a:t>
            </a:r>
            <a:r>
              <a:rPr lang="en-US" sz="2400" dirty="0">
                <a:solidFill>
                  <a:srgbClr val="FF0000"/>
                </a:solidFill>
              </a:rPr>
              <a:t>net cost to society </a:t>
            </a:r>
            <a:r>
              <a:rPr lang="en-US" sz="2400" dirty="0"/>
              <a:t>is the </a:t>
            </a:r>
            <a:r>
              <a:rPr lang="en-US" sz="2400" dirty="0">
                <a:solidFill>
                  <a:srgbClr val="00B050"/>
                </a:solidFill>
              </a:rPr>
              <a:t>cost of adaptation </a:t>
            </a:r>
            <a:r>
              <a:rPr lang="en-US" sz="2400" dirty="0"/>
              <a:t>plus the </a:t>
            </a:r>
            <a:r>
              <a:rPr lang="en-US" sz="2400" dirty="0">
                <a:solidFill>
                  <a:srgbClr val="00B050"/>
                </a:solidFill>
              </a:rPr>
              <a:t>cost of the remaining damages</a:t>
            </a:r>
            <a:r>
              <a:rPr lang="en-US" sz="2400" dirty="0"/>
              <a:t>.</a:t>
            </a:r>
          </a:p>
          <a:p>
            <a:pPr>
              <a:spcAft>
                <a:spcPts val="1000"/>
              </a:spcAft>
            </a:pPr>
            <a:r>
              <a:rPr lang="en-US" sz="2400" dirty="0"/>
              <a:t>People will take some actions on their own, up to the point where they find it worthwhile.</a:t>
            </a:r>
          </a:p>
          <a:p>
            <a:pPr>
              <a:spcAft>
                <a:spcPts val="1000"/>
              </a:spcAft>
            </a:pPr>
            <a:r>
              <a:rPr lang="en-US" sz="2400" dirty="0"/>
              <a:t>Some responses require government involvement:  large-scale actions or actions with shared benefits.</a:t>
            </a:r>
          </a:p>
          <a:p>
            <a:pPr>
              <a:spcAft>
                <a:spcPts val="1000"/>
              </a:spcAft>
            </a:pPr>
            <a:r>
              <a:rPr lang="en-US" sz="2400" dirty="0"/>
              <a:t>Adaptation is already underway.</a:t>
            </a:r>
          </a:p>
        </p:txBody>
      </p:sp>
    </p:spTree>
    <p:extLst>
      <p:ext uri="{BB962C8B-B14F-4D97-AF65-F5344CB8AC3E}">
        <p14:creationId xmlns:p14="http://schemas.microsoft.com/office/powerpoint/2010/main" val="180950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a:solidFill>
                  <a:schemeClr val="bg1"/>
                </a:solidFill>
              </a:rPr>
              <a:t>Ind</a:t>
            </a:r>
            <a:r>
              <a:rPr lang="en-US"/>
              <a:t>ividual-Level Adaptation Examples</a:t>
            </a:r>
            <a:endParaRPr lang="en-US" dirty="0"/>
          </a:p>
        </p:txBody>
      </p:sp>
      <p:sp>
        <p:nvSpPr>
          <p:cNvPr id="3" name="Content Placeholder 2"/>
          <p:cNvSpPr>
            <a:spLocks noGrp="1"/>
          </p:cNvSpPr>
          <p:nvPr>
            <p:ph idx="1"/>
          </p:nvPr>
        </p:nvSpPr>
        <p:spPr>
          <a:xfrm>
            <a:off x="838200" y="1570730"/>
            <a:ext cx="5771147" cy="4351338"/>
          </a:xfrm>
        </p:spPr>
        <p:txBody>
          <a:bodyPr/>
          <a:lstStyle/>
          <a:p>
            <a:r>
              <a:rPr lang="en-US" dirty="0"/>
              <a:t>Do you behave differently on a hot day?</a:t>
            </a:r>
          </a:p>
          <a:p>
            <a:pPr lvl="1"/>
            <a:r>
              <a:rPr lang="en-US" dirty="0"/>
              <a:t>Write what you do differently in the chat</a:t>
            </a:r>
          </a:p>
          <a:p>
            <a:pPr lvl="1"/>
            <a:r>
              <a:rPr lang="en-US" dirty="0"/>
              <a:t>Staying inside more.</a:t>
            </a:r>
          </a:p>
          <a:p>
            <a:pPr lvl="1"/>
            <a:r>
              <a:rPr lang="en-US" dirty="0"/>
              <a:t>Turn on the air conditioning.</a:t>
            </a:r>
          </a:p>
          <a:p>
            <a:pPr lvl="1"/>
            <a:r>
              <a:rPr lang="en-US" dirty="0"/>
              <a:t>Plant at different times.</a:t>
            </a:r>
          </a:p>
          <a:p>
            <a:pPr lvl="1"/>
            <a:r>
              <a:rPr lang="en-US" dirty="0"/>
              <a:t>Plant new crops.</a:t>
            </a:r>
          </a:p>
          <a:p>
            <a:pPr lvl="1"/>
            <a:r>
              <a:rPr lang="en-US" dirty="0"/>
              <a:t>Think about moving.</a:t>
            </a:r>
          </a:p>
        </p:txBody>
      </p:sp>
      <p:pic>
        <p:nvPicPr>
          <p:cNvPr id="7" name="Picture 6">
            <a:extLst>
              <a:ext uri="{FF2B5EF4-FFF2-40B4-BE49-F238E27FC236}">
                <a16:creationId xmlns:a16="http://schemas.microsoft.com/office/drawing/2014/main" id="{C8299A3F-A630-4582-B521-D4EF2737BED3}"/>
              </a:ext>
            </a:extLst>
          </p:cNvPr>
          <p:cNvPicPr>
            <a:picLocks noChangeAspect="1"/>
          </p:cNvPicPr>
          <p:nvPr/>
        </p:nvPicPr>
        <p:blipFill>
          <a:blip r:embed="rId3"/>
          <a:stretch>
            <a:fillRect/>
          </a:stretch>
        </p:blipFill>
        <p:spPr>
          <a:xfrm>
            <a:off x="6781800" y="2209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4604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latin typeface="Calibri" panose="020F0502020204030204" pitchFamily="34" charset="0"/>
                <a:cs typeface="Calibri" panose="020F0502020204030204" pitchFamily="34" charset="0"/>
              </a:rPr>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 vast network of professional economists to promote understanding of the economics of policy issues in the United States.</a:t>
            </a:r>
          </a:p>
          <a:p>
            <a:pPr lvl="1"/>
            <a:endParaRPr lang="en-US" dirty="0"/>
          </a:p>
          <a:p>
            <a:r>
              <a:rPr lang="en-US" dirty="0"/>
              <a:t>NEED Presentations</a:t>
            </a:r>
          </a:p>
          <a:p>
            <a:pPr lvl="1"/>
            <a:r>
              <a:rPr lang="en-US" dirty="0">
                <a:latin typeface="Calibri" panose="020F0502020204030204" pitchFamily="34" charset="0"/>
                <a:cs typeface="Calibri" panose="020F0502020204030204" pitchFamily="34" charset="0"/>
              </a:rPr>
              <a:t>Are </a:t>
            </a:r>
            <a:r>
              <a:rPr lang="en-US" b="1" dirty="0">
                <a:latin typeface="Calibri" panose="020F0502020204030204" pitchFamily="34" charset="0"/>
                <a:cs typeface="Calibri" panose="020F0502020204030204" pitchFamily="34" charset="0"/>
              </a:rPr>
              <a:t>nonpartisan</a:t>
            </a:r>
            <a:r>
              <a:rPr lang="en-US" dirty="0">
                <a:latin typeface="Calibri" panose="020F0502020204030204" pitchFamily="34" charset="0"/>
                <a:cs typeface="Calibri" panose="020F0502020204030204" pitchFamily="34" charset="0"/>
              </a:rPr>
              <a:t>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808768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Pu</a:t>
            </a:r>
            <a:r>
              <a:rPr lang="en-US" dirty="0"/>
              <a:t>blic Adaptation</a:t>
            </a:r>
          </a:p>
        </p:txBody>
      </p:sp>
      <p:sp>
        <p:nvSpPr>
          <p:cNvPr id="3" name="Content Placeholder 2"/>
          <p:cNvSpPr>
            <a:spLocks noGrp="1"/>
          </p:cNvSpPr>
          <p:nvPr>
            <p:ph idx="1"/>
          </p:nvPr>
        </p:nvSpPr>
        <p:spPr>
          <a:xfrm>
            <a:off x="838200" y="1570730"/>
            <a:ext cx="6432557" cy="4351338"/>
          </a:xfrm>
        </p:spPr>
        <p:txBody>
          <a:bodyPr>
            <a:normAutofit fontScale="92500"/>
          </a:bodyPr>
          <a:lstStyle/>
          <a:p>
            <a:r>
              <a:rPr lang="en-US" dirty="0"/>
              <a:t>Governments </a:t>
            </a:r>
            <a:r>
              <a:rPr lang="en-US"/>
              <a:t>can help:</a:t>
            </a:r>
            <a:endParaRPr lang="en-US" dirty="0"/>
          </a:p>
          <a:p>
            <a:pPr lvl="1"/>
            <a:r>
              <a:rPr lang="en-US" dirty="0"/>
              <a:t>When collective action is less costly than everyone acting alone.</a:t>
            </a:r>
          </a:p>
          <a:p>
            <a:pPr lvl="1"/>
            <a:r>
              <a:rPr lang="en-US" dirty="0"/>
              <a:t>When individual action is not possible or likely.</a:t>
            </a:r>
          </a:p>
          <a:p>
            <a:pPr lvl="1"/>
            <a:r>
              <a:rPr lang="en-US" dirty="0"/>
              <a:t>When some people can’t protect themselves.</a:t>
            </a:r>
          </a:p>
          <a:p>
            <a:r>
              <a:rPr lang="en-US" dirty="0"/>
              <a:t>Sea walls</a:t>
            </a:r>
          </a:p>
          <a:p>
            <a:r>
              <a:rPr lang="en-US" dirty="0"/>
              <a:t>Ecosystems that provide protection</a:t>
            </a:r>
          </a:p>
          <a:p>
            <a:r>
              <a:rPr lang="en-US" dirty="0"/>
              <a:t>Supporting low-income and vulnerable populations</a:t>
            </a:r>
          </a:p>
          <a:p>
            <a:r>
              <a:rPr lang="en-US" dirty="0"/>
              <a:t>Moving residents of a town</a:t>
            </a:r>
          </a:p>
          <a:p>
            <a:endParaRPr lang="en-US" dirty="0"/>
          </a:p>
        </p:txBody>
      </p:sp>
      <p:pic>
        <p:nvPicPr>
          <p:cNvPr id="4" name="Picture 3">
            <a:extLst>
              <a:ext uri="{FF2B5EF4-FFF2-40B4-BE49-F238E27FC236}">
                <a16:creationId xmlns:a16="http://schemas.microsoft.com/office/drawing/2014/main" id="{33B31478-58B3-E643-BA1F-AACA947FD979}"/>
              </a:ext>
            </a:extLst>
          </p:cNvPr>
          <p:cNvPicPr>
            <a:picLocks noChangeAspect="1"/>
          </p:cNvPicPr>
          <p:nvPr/>
        </p:nvPicPr>
        <p:blipFill>
          <a:blip r:embed="rId3"/>
          <a:stretch>
            <a:fillRect/>
          </a:stretch>
        </p:blipFill>
        <p:spPr>
          <a:xfrm>
            <a:off x="6929381" y="1975104"/>
            <a:ext cx="5262619" cy="3946964"/>
          </a:xfrm>
          <a:prstGeom prst="rect">
            <a:avLst/>
          </a:prstGeom>
        </p:spPr>
      </p:pic>
    </p:spTree>
    <p:extLst>
      <p:ext uri="{BB962C8B-B14F-4D97-AF65-F5344CB8AC3E}">
        <p14:creationId xmlns:p14="http://schemas.microsoft.com/office/powerpoint/2010/main" val="2986135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3AE6-E88C-BC47-BFBF-AC5026832E34}"/>
              </a:ext>
            </a:extLst>
          </p:cNvPr>
          <p:cNvSpPr>
            <a:spLocks noGrp="1"/>
          </p:cNvSpPr>
          <p:nvPr>
            <p:ph type="title"/>
          </p:nvPr>
        </p:nvSpPr>
        <p:spPr/>
        <p:txBody>
          <a:bodyPr/>
          <a:lstStyle/>
          <a:p>
            <a:r>
              <a:rPr lang="en-US" dirty="0">
                <a:solidFill>
                  <a:schemeClr val="bg1"/>
                </a:solidFill>
              </a:rPr>
              <a:t>Ma</a:t>
            </a:r>
            <a:r>
              <a:rPr lang="en-US" dirty="0"/>
              <a:t>rket Based Adaptation</a:t>
            </a:r>
          </a:p>
        </p:txBody>
      </p:sp>
      <p:sp>
        <p:nvSpPr>
          <p:cNvPr id="3" name="Content Placeholder 2">
            <a:extLst>
              <a:ext uri="{FF2B5EF4-FFF2-40B4-BE49-F238E27FC236}">
                <a16:creationId xmlns:a16="http://schemas.microsoft.com/office/drawing/2014/main" id="{CFBF8BB0-9719-C14C-998A-210C66BFCC62}"/>
              </a:ext>
            </a:extLst>
          </p:cNvPr>
          <p:cNvSpPr>
            <a:spLocks noGrp="1"/>
          </p:cNvSpPr>
          <p:nvPr>
            <p:ph sz="half" idx="1"/>
          </p:nvPr>
        </p:nvSpPr>
        <p:spPr>
          <a:xfrm>
            <a:off x="838200" y="1114836"/>
            <a:ext cx="5181600" cy="2367401"/>
          </a:xfrm>
        </p:spPr>
        <p:txBody>
          <a:bodyPr/>
          <a:lstStyle/>
          <a:p>
            <a:r>
              <a:rPr lang="en-US" dirty="0"/>
              <a:t>Prices and costs influence behavior.</a:t>
            </a:r>
          </a:p>
          <a:p>
            <a:pPr lvl="1"/>
            <a:r>
              <a:rPr lang="en-US" dirty="0"/>
              <a:t>Where to live.</a:t>
            </a:r>
          </a:p>
          <a:p>
            <a:pPr lvl="1"/>
            <a:r>
              <a:rPr lang="en-US" dirty="0"/>
              <a:t>Where/when/what to plant.</a:t>
            </a:r>
          </a:p>
          <a:p>
            <a:endParaRPr lang="en-US" dirty="0"/>
          </a:p>
        </p:txBody>
      </p:sp>
      <p:sp>
        <p:nvSpPr>
          <p:cNvPr id="4" name="Content Placeholder 3">
            <a:extLst>
              <a:ext uri="{FF2B5EF4-FFF2-40B4-BE49-F238E27FC236}">
                <a16:creationId xmlns:a16="http://schemas.microsoft.com/office/drawing/2014/main" id="{2EDE05B0-DCE8-164B-8552-A0DE7D0D574B}"/>
              </a:ext>
            </a:extLst>
          </p:cNvPr>
          <p:cNvSpPr>
            <a:spLocks noGrp="1"/>
          </p:cNvSpPr>
          <p:nvPr>
            <p:ph sz="half" idx="2"/>
          </p:nvPr>
        </p:nvSpPr>
        <p:spPr>
          <a:xfrm>
            <a:off x="6172200" y="1114836"/>
            <a:ext cx="5181600" cy="2367401"/>
          </a:xfrm>
        </p:spPr>
        <p:txBody>
          <a:bodyPr/>
          <a:lstStyle/>
          <a:p>
            <a:r>
              <a:rPr lang="en-US" dirty="0"/>
              <a:t>Avoid barriers to market adjustment.</a:t>
            </a:r>
          </a:p>
          <a:p>
            <a:pPr lvl="1"/>
            <a:r>
              <a:rPr lang="en-US" dirty="0"/>
              <a:t>Trade barriers, immigration restrictions, federal flood insurance, agricultural subsidies, and zoning regulations.</a:t>
            </a:r>
          </a:p>
        </p:txBody>
      </p:sp>
      <p:sp>
        <p:nvSpPr>
          <p:cNvPr id="5" name="Slide Number Placeholder 4">
            <a:extLst>
              <a:ext uri="{FF2B5EF4-FFF2-40B4-BE49-F238E27FC236}">
                <a16:creationId xmlns:a16="http://schemas.microsoft.com/office/drawing/2014/main" id="{07219A0F-D35F-3B4A-BE10-B4E35DDF399E}"/>
              </a:ext>
            </a:extLst>
          </p:cNvPr>
          <p:cNvSpPr>
            <a:spLocks noGrp="1"/>
          </p:cNvSpPr>
          <p:nvPr>
            <p:ph type="sldNum" sz="quarter" idx="12"/>
          </p:nvPr>
        </p:nvSpPr>
        <p:spPr/>
        <p:txBody>
          <a:bodyPr/>
          <a:lstStyle/>
          <a:p>
            <a:fld id="{D9F085D5-EC86-4F6A-B501-C1359CB39116}" type="slidenum">
              <a:rPr lang="en-GB" smtClean="0"/>
              <a:t>21</a:t>
            </a:fld>
            <a:endParaRPr lang="en-GB"/>
          </a:p>
        </p:txBody>
      </p:sp>
      <p:sp>
        <p:nvSpPr>
          <p:cNvPr id="7" name="Rectangle 4">
            <a:extLst>
              <a:ext uri="{FF2B5EF4-FFF2-40B4-BE49-F238E27FC236}">
                <a16:creationId xmlns:a16="http://schemas.microsoft.com/office/drawing/2014/main" id="{72999337-CFFB-C54D-B559-769E72902646}"/>
              </a:ext>
            </a:extLst>
          </p:cNvPr>
          <p:cNvSpPr>
            <a:spLocks noChangeArrowheads="1"/>
          </p:cNvSpPr>
          <p:nvPr/>
        </p:nvSpPr>
        <p:spPr bwMode="auto">
          <a:xfrm>
            <a:off x="3329151" y="387450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1" descr="https://cms.qz.com/wp-content/uploads/2017/10/wine-growing-regions-europe-usa.png?w=940&amp;strip=all&amp;quality=75">
            <a:extLst>
              <a:ext uri="{FF2B5EF4-FFF2-40B4-BE49-F238E27FC236}">
                <a16:creationId xmlns:a16="http://schemas.microsoft.com/office/drawing/2014/main" id="{C4B00CB1-ECAF-8143-A13E-B09EA662C6E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654291" y="3412412"/>
            <a:ext cx="7035818" cy="29766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BEDC9C-A475-344F-A41C-24564B0765D1}"/>
              </a:ext>
            </a:extLst>
          </p:cNvPr>
          <p:cNvSpPr txBox="1"/>
          <p:nvPr/>
        </p:nvSpPr>
        <p:spPr>
          <a:xfrm>
            <a:off x="3486112" y="3374585"/>
            <a:ext cx="5372176" cy="369332"/>
          </a:xfrm>
          <a:prstGeom prst="rect">
            <a:avLst/>
          </a:prstGeom>
          <a:noFill/>
        </p:spPr>
        <p:txBody>
          <a:bodyPr wrap="none" rtlCol="0">
            <a:spAutoFit/>
          </a:bodyPr>
          <a:lstStyle/>
          <a:p>
            <a:r>
              <a:rPr lang="en-US" dirty="0">
                <a:highlight>
                  <a:srgbClr val="FFFFFF"/>
                </a:highlight>
              </a:rPr>
              <a:t>The changing map of the world’s wine-growing regions.</a:t>
            </a:r>
          </a:p>
        </p:txBody>
      </p:sp>
    </p:spTree>
    <p:extLst>
      <p:ext uri="{BB962C8B-B14F-4D97-AF65-F5344CB8AC3E}">
        <p14:creationId xmlns:p14="http://schemas.microsoft.com/office/powerpoint/2010/main" val="3622436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Mo</a:t>
            </a:r>
            <a:r>
              <a:rPr lang="en-US" dirty="0"/>
              <a:t>st Vulnerable People and Places</a:t>
            </a:r>
          </a:p>
        </p:txBody>
      </p:sp>
      <p:sp>
        <p:nvSpPr>
          <p:cNvPr id="3" name="Content Placeholder 2"/>
          <p:cNvSpPr>
            <a:spLocks noGrp="1"/>
          </p:cNvSpPr>
          <p:nvPr>
            <p:ph idx="1"/>
          </p:nvPr>
        </p:nvSpPr>
        <p:spPr>
          <a:xfrm>
            <a:off x="838200" y="1570730"/>
            <a:ext cx="3980935" cy="1703811"/>
          </a:xfrm>
        </p:spPr>
        <p:txBody>
          <a:bodyPr/>
          <a:lstStyle/>
          <a:p>
            <a:r>
              <a:rPr lang="en-US" dirty="0"/>
              <a:t>Tropical areas</a:t>
            </a:r>
          </a:p>
          <a:p>
            <a:r>
              <a:rPr lang="en-US" dirty="0"/>
              <a:t>Low-lying coastal areas</a:t>
            </a:r>
          </a:p>
          <a:p>
            <a:r>
              <a:rPr lang="en-US" dirty="0"/>
              <a:t>Low-income people</a:t>
            </a:r>
          </a:p>
        </p:txBody>
      </p:sp>
      <p:pic>
        <p:nvPicPr>
          <p:cNvPr id="4" name="Picture 3">
            <a:extLst>
              <a:ext uri="{FF2B5EF4-FFF2-40B4-BE49-F238E27FC236}">
                <a16:creationId xmlns:a16="http://schemas.microsoft.com/office/drawing/2014/main" id="{15E33F9B-53C7-4C22-8ABF-E709B86049FB}"/>
              </a:ext>
            </a:extLst>
          </p:cNvPr>
          <p:cNvPicPr>
            <a:picLocks noChangeAspect="1"/>
          </p:cNvPicPr>
          <p:nvPr/>
        </p:nvPicPr>
        <p:blipFill>
          <a:blip r:embed="rId3"/>
          <a:stretch>
            <a:fillRect/>
          </a:stretch>
        </p:blipFill>
        <p:spPr>
          <a:xfrm>
            <a:off x="7676147" y="1325563"/>
            <a:ext cx="3677653" cy="24517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Image result for map of climate change impacts us">
            <a:extLst>
              <a:ext uri="{FF2B5EF4-FFF2-40B4-BE49-F238E27FC236}">
                <a16:creationId xmlns:a16="http://schemas.microsoft.com/office/drawing/2014/main" id="{D4BF36D2-9063-4D8C-8FFD-75A9114D7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024" y="3191287"/>
            <a:ext cx="5185952" cy="31355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31989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Pro</a:t>
            </a:r>
            <a:r>
              <a:rPr lang="en-US" dirty="0"/>
              <a:t>jected Effects Vary Across the U.S. but Are Estimated at 1.2% of GDP per 1C Increase</a:t>
            </a:r>
          </a:p>
        </p:txBody>
      </p:sp>
      <p:pic>
        <p:nvPicPr>
          <p:cNvPr id="5" name="Picture 4"/>
          <p:cNvPicPr>
            <a:picLocks noChangeAspect="1"/>
          </p:cNvPicPr>
          <p:nvPr/>
        </p:nvPicPr>
        <p:blipFill>
          <a:blip r:embed="rId3"/>
          <a:stretch>
            <a:fillRect/>
          </a:stretch>
        </p:blipFill>
        <p:spPr>
          <a:xfrm>
            <a:off x="272105" y="1884330"/>
            <a:ext cx="6325582" cy="3987082"/>
          </a:xfrm>
          <a:prstGeom prst="rect">
            <a:avLst/>
          </a:prstGeom>
        </p:spPr>
      </p:pic>
      <p:grpSp>
        <p:nvGrpSpPr>
          <p:cNvPr id="8" name="Group 7">
            <a:extLst>
              <a:ext uri="{FF2B5EF4-FFF2-40B4-BE49-F238E27FC236}">
                <a16:creationId xmlns:a16="http://schemas.microsoft.com/office/drawing/2014/main" id="{3822CE4E-48BA-446B-8870-5E9E2794BEF3}"/>
              </a:ext>
            </a:extLst>
          </p:cNvPr>
          <p:cNvGrpSpPr>
            <a:grpSpLocks/>
          </p:cNvGrpSpPr>
          <p:nvPr/>
        </p:nvGrpSpPr>
        <p:grpSpPr>
          <a:xfrm>
            <a:off x="6745007" y="1884330"/>
            <a:ext cx="5136303" cy="4178292"/>
            <a:chOff x="6825219" y="2418349"/>
            <a:chExt cx="4119376" cy="2954046"/>
          </a:xfrm>
        </p:grpSpPr>
        <p:pic>
          <p:nvPicPr>
            <p:cNvPr id="6" name="Picture 5"/>
            <p:cNvPicPr>
              <a:picLocks noChangeAspect="1"/>
            </p:cNvPicPr>
            <p:nvPr/>
          </p:nvPicPr>
          <p:blipFill>
            <a:blip r:embed="rId4"/>
            <a:stretch>
              <a:fillRect/>
            </a:stretch>
          </p:blipFill>
          <p:spPr>
            <a:xfrm>
              <a:off x="6825220" y="2418349"/>
              <a:ext cx="4119375" cy="1452978"/>
            </a:xfrm>
            <a:prstGeom prst="rect">
              <a:avLst/>
            </a:prstGeom>
          </p:spPr>
        </p:pic>
        <p:pic>
          <p:nvPicPr>
            <p:cNvPr id="7" name="Picture 6"/>
            <p:cNvPicPr>
              <a:picLocks noChangeAspect="1"/>
            </p:cNvPicPr>
            <p:nvPr/>
          </p:nvPicPr>
          <p:blipFill>
            <a:blip r:embed="rId5"/>
            <a:stretch>
              <a:fillRect/>
            </a:stretch>
          </p:blipFill>
          <p:spPr>
            <a:xfrm>
              <a:off x="6825219" y="3855285"/>
              <a:ext cx="4119375" cy="1517110"/>
            </a:xfrm>
            <a:prstGeom prst="rect">
              <a:avLst/>
            </a:prstGeom>
          </p:spPr>
        </p:pic>
      </p:grpSp>
    </p:spTree>
    <p:extLst>
      <p:ext uri="{BB962C8B-B14F-4D97-AF65-F5344CB8AC3E}">
        <p14:creationId xmlns:p14="http://schemas.microsoft.com/office/powerpoint/2010/main" val="987245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Soc</a:t>
            </a:r>
            <a:r>
              <a:rPr lang="en-US" dirty="0"/>
              <a:t>ial Cost of Carbon</a:t>
            </a:r>
          </a:p>
        </p:txBody>
      </p:sp>
      <p:sp>
        <p:nvSpPr>
          <p:cNvPr id="3" name="Content Placeholder 2"/>
          <p:cNvSpPr>
            <a:spLocks noGrp="1"/>
          </p:cNvSpPr>
          <p:nvPr>
            <p:ph idx="1"/>
          </p:nvPr>
        </p:nvSpPr>
        <p:spPr>
          <a:xfrm>
            <a:off x="838200" y="1346142"/>
            <a:ext cx="6184900" cy="4351338"/>
          </a:xfrm>
        </p:spPr>
        <p:txBody>
          <a:bodyPr>
            <a:normAutofit/>
          </a:bodyPr>
          <a:lstStyle/>
          <a:p>
            <a:pPr>
              <a:spcAft>
                <a:spcPts val="1000"/>
              </a:spcAft>
            </a:pPr>
            <a:r>
              <a:rPr lang="en-US" dirty="0"/>
              <a:t>Cost above price paid.</a:t>
            </a:r>
          </a:p>
          <a:p>
            <a:pPr>
              <a:spcAft>
                <a:spcPts val="1000"/>
              </a:spcAft>
            </a:pPr>
            <a:r>
              <a:rPr lang="en-US" dirty="0"/>
              <a:t>The expected cost of damages from each unit of greenhouse gas emissions.</a:t>
            </a:r>
          </a:p>
          <a:p>
            <a:pPr>
              <a:spcAft>
                <a:spcPts val="1000"/>
              </a:spcAft>
            </a:pPr>
            <a:r>
              <a:rPr lang="en-US" dirty="0"/>
              <a:t>Current EPA estimate: ~$51 per metric ton of CO</a:t>
            </a:r>
            <a:r>
              <a:rPr lang="en-US" baseline="-25000" dirty="0"/>
              <a:t>2</a:t>
            </a:r>
            <a:r>
              <a:rPr lang="en-US" dirty="0"/>
              <a:t>.</a:t>
            </a:r>
          </a:p>
          <a:p>
            <a:pPr lvl="1">
              <a:spcAft>
                <a:spcPts val="1000"/>
              </a:spcAft>
            </a:pPr>
            <a:r>
              <a:rPr lang="en-US" dirty="0"/>
              <a:t>About $32 Billion for all vehicles in the US.</a:t>
            </a:r>
          </a:p>
          <a:p>
            <a:r>
              <a:rPr lang="en-US" dirty="0"/>
              <a:t>Social cost of carbon will increase over time.</a:t>
            </a:r>
          </a:p>
        </p:txBody>
      </p:sp>
      <p:pic>
        <p:nvPicPr>
          <p:cNvPr id="5" name="Picture 4">
            <a:extLst>
              <a:ext uri="{FF2B5EF4-FFF2-40B4-BE49-F238E27FC236}">
                <a16:creationId xmlns:a16="http://schemas.microsoft.com/office/drawing/2014/main" id="{67DC026E-61EC-4A7F-9DA1-FFC289193F1E}"/>
              </a:ext>
            </a:extLst>
          </p:cNvPr>
          <p:cNvPicPr>
            <a:picLocks noChangeAspect="1"/>
          </p:cNvPicPr>
          <p:nvPr/>
        </p:nvPicPr>
        <p:blipFill>
          <a:blip r:embed="rId3"/>
          <a:stretch>
            <a:fillRect/>
          </a:stretch>
        </p:blipFill>
        <p:spPr>
          <a:xfrm>
            <a:off x="7023100" y="1905000"/>
            <a:ext cx="43307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622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BC6519-D075-E242-AAE9-A309737E2A70}"/>
              </a:ext>
            </a:extLst>
          </p:cNvPr>
          <p:cNvPicPr>
            <a:picLocks noChangeAspect="1"/>
          </p:cNvPicPr>
          <p:nvPr/>
        </p:nvPicPr>
        <p:blipFill>
          <a:blip r:embed="rId3"/>
          <a:stretch>
            <a:fillRect/>
          </a:stretch>
        </p:blipFill>
        <p:spPr>
          <a:xfrm>
            <a:off x="3975434" y="360976"/>
            <a:ext cx="4241132" cy="5735024"/>
          </a:xfrm>
          <a:prstGeom prst="rect">
            <a:avLst/>
          </a:prstGeom>
        </p:spPr>
      </p:pic>
    </p:spTree>
    <p:extLst>
      <p:ext uri="{BB962C8B-B14F-4D97-AF65-F5344CB8AC3E}">
        <p14:creationId xmlns:p14="http://schemas.microsoft.com/office/powerpoint/2010/main" val="747874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Economics of Responding to Climate Change</a:t>
            </a:r>
          </a:p>
        </p:txBody>
      </p:sp>
    </p:spTree>
    <p:extLst>
      <p:ext uri="{BB962C8B-B14F-4D97-AF65-F5344CB8AC3E}">
        <p14:creationId xmlns:p14="http://schemas.microsoft.com/office/powerpoint/2010/main" val="886491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B752E-1CF3-BD48-970D-E7ED0729AE5C}"/>
              </a:ext>
            </a:extLst>
          </p:cNvPr>
          <p:cNvSpPr>
            <a:spLocks noGrp="1"/>
          </p:cNvSpPr>
          <p:nvPr>
            <p:ph type="title"/>
          </p:nvPr>
        </p:nvSpPr>
        <p:spPr/>
        <p:txBody>
          <a:bodyPr>
            <a:normAutofit/>
          </a:bodyPr>
          <a:lstStyle/>
          <a:p>
            <a:r>
              <a:rPr lang="en-US" sz="4000" dirty="0">
                <a:solidFill>
                  <a:schemeClr val="bg1"/>
                </a:solidFill>
              </a:rPr>
              <a:t>Int</a:t>
            </a:r>
            <a:r>
              <a:rPr lang="en-US" sz="4000" dirty="0"/>
              <a:t>ernational Climate Policy Goals</a:t>
            </a:r>
          </a:p>
        </p:txBody>
      </p:sp>
      <p:sp>
        <p:nvSpPr>
          <p:cNvPr id="3" name="Content Placeholder 2">
            <a:extLst>
              <a:ext uri="{FF2B5EF4-FFF2-40B4-BE49-F238E27FC236}">
                <a16:creationId xmlns:a16="http://schemas.microsoft.com/office/drawing/2014/main" id="{15FB7290-C3B7-F34A-831D-5FA2009A5D96}"/>
              </a:ext>
            </a:extLst>
          </p:cNvPr>
          <p:cNvSpPr>
            <a:spLocks noGrp="1"/>
          </p:cNvSpPr>
          <p:nvPr>
            <p:ph idx="1"/>
          </p:nvPr>
        </p:nvSpPr>
        <p:spPr>
          <a:xfrm>
            <a:off x="838200" y="1293793"/>
            <a:ext cx="10515600" cy="4866376"/>
          </a:xfrm>
        </p:spPr>
        <p:txBody>
          <a:bodyPr>
            <a:normAutofit lnSpcReduction="10000"/>
          </a:bodyPr>
          <a:lstStyle/>
          <a:p>
            <a:r>
              <a:rPr lang="en-US" dirty="0"/>
              <a:t>Intergovernmental Panel on Climate Change (IPCC)</a:t>
            </a:r>
          </a:p>
          <a:p>
            <a:pPr lvl="1"/>
            <a:r>
              <a:rPr lang="en-US" dirty="0"/>
              <a:t>Global effort to fight climate change</a:t>
            </a:r>
          </a:p>
          <a:p>
            <a:pPr lvl="1"/>
            <a:r>
              <a:rPr lang="en-US" dirty="0"/>
              <a:t>Reports on consensus of climate science, including economics</a:t>
            </a:r>
          </a:p>
          <a:p>
            <a:r>
              <a:rPr lang="en-US" dirty="0"/>
              <a:t>IPCC report in 2007:</a:t>
            </a:r>
          </a:p>
          <a:p>
            <a:pPr lvl="1"/>
            <a:r>
              <a:rPr lang="en-US" dirty="0"/>
              <a:t>Recommended goal: &lt; 2 degrees C (3.6 degrees F)</a:t>
            </a:r>
          </a:p>
          <a:p>
            <a:pPr lvl="1"/>
            <a:r>
              <a:rPr lang="en-US" dirty="0"/>
              <a:t>Industrialized countries should reduce GHG emissions between 25% and 40% below 1990 levels by 2020. </a:t>
            </a:r>
          </a:p>
          <a:p>
            <a:r>
              <a:rPr lang="en-US" dirty="0"/>
              <a:t>2016 Paris Agreement:</a:t>
            </a:r>
          </a:p>
          <a:p>
            <a:pPr lvl="1"/>
            <a:r>
              <a:rPr lang="en-US" dirty="0"/>
              <a:t>Basic goal of 2 degrees C: requires 40-70% GHG reduction 2010 </a:t>
            </a:r>
            <a:r>
              <a:rPr lang="en-US" dirty="0">
                <a:sym typeface="Wingdings" panose="05000000000000000000" pitchFamily="2" charset="2"/>
              </a:rPr>
              <a:t> 2050</a:t>
            </a:r>
            <a:endParaRPr lang="en-US" dirty="0"/>
          </a:p>
          <a:p>
            <a:pPr lvl="1"/>
            <a:r>
              <a:rPr lang="en-US" dirty="0"/>
              <a:t>Reach goal of 1.5 degrees C: requires 70-95% GHG reduction 2010 </a:t>
            </a:r>
            <a:r>
              <a:rPr lang="en-US" dirty="0">
                <a:sym typeface="Wingdings" panose="05000000000000000000" pitchFamily="2" charset="2"/>
              </a:rPr>
              <a:t> 2050</a:t>
            </a:r>
          </a:p>
          <a:p>
            <a:r>
              <a:rPr lang="en-US" dirty="0"/>
              <a:t>IPCC report in 2018:</a:t>
            </a:r>
          </a:p>
          <a:p>
            <a:pPr lvl="1"/>
            <a:r>
              <a:rPr lang="en-US" dirty="0"/>
              <a:t>Temperature has already increased by 1.0 degrees C - Recommended: &lt; 1.5 C</a:t>
            </a:r>
          </a:p>
        </p:txBody>
      </p:sp>
    </p:spTree>
    <p:extLst>
      <p:ext uri="{BB962C8B-B14F-4D97-AF65-F5344CB8AC3E}">
        <p14:creationId xmlns:p14="http://schemas.microsoft.com/office/powerpoint/2010/main" val="53436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30D7-77CD-E841-B140-0D37228ABC4B}"/>
              </a:ext>
            </a:extLst>
          </p:cNvPr>
          <p:cNvSpPr>
            <a:spLocks noGrp="1"/>
          </p:cNvSpPr>
          <p:nvPr>
            <p:ph type="title"/>
          </p:nvPr>
        </p:nvSpPr>
        <p:spPr/>
        <p:txBody>
          <a:bodyPr>
            <a:normAutofit fontScale="90000"/>
          </a:bodyPr>
          <a:lstStyle/>
          <a:p>
            <a:r>
              <a:rPr lang="en-US" dirty="0">
                <a:solidFill>
                  <a:schemeClr val="bg1"/>
                </a:solidFill>
              </a:rPr>
              <a:t> Ho</a:t>
            </a:r>
            <a:r>
              <a:rPr lang="en-US" dirty="0"/>
              <a:t>w Economists Decide How Much to Fight </a:t>
            </a:r>
            <a:br>
              <a:rPr lang="en-US" dirty="0"/>
            </a:br>
            <a:r>
              <a:rPr lang="en-US" dirty="0"/>
              <a:t>Climate Change</a:t>
            </a:r>
          </a:p>
        </p:txBody>
      </p:sp>
      <p:sp>
        <p:nvSpPr>
          <p:cNvPr id="3" name="Content Placeholder 2">
            <a:extLst>
              <a:ext uri="{FF2B5EF4-FFF2-40B4-BE49-F238E27FC236}">
                <a16:creationId xmlns:a16="http://schemas.microsoft.com/office/drawing/2014/main" id="{C6E62CC4-E270-3C4A-948E-4CD48D957044}"/>
              </a:ext>
            </a:extLst>
          </p:cNvPr>
          <p:cNvSpPr>
            <a:spLocks noGrp="1"/>
          </p:cNvSpPr>
          <p:nvPr>
            <p:ph idx="1"/>
          </p:nvPr>
        </p:nvSpPr>
        <p:spPr>
          <a:xfrm>
            <a:off x="838200" y="2101082"/>
            <a:ext cx="6396789" cy="946919"/>
          </a:xfrm>
        </p:spPr>
        <p:txBody>
          <a:bodyPr/>
          <a:lstStyle/>
          <a:p>
            <a:r>
              <a:rPr lang="en-US" dirty="0"/>
              <a:t>Cost Benefit Analysis</a:t>
            </a:r>
          </a:p>
        </p:txBody>
      </p:sp>
      <p:pic>
        <p:nvPicPr>
          <p:cNvPr id="10" name="Picture 9">
            <a:extLst>
              <a:ext uri="{FF2B5EF4-FFF2-40B4-BE49-F238E27FC236}">
                <a16:creationId xmlns:a16="http://schemas.microsoft.com/office/drawing/2014/main" id="{D84C5734-1366-4356-81D6-B5211BCD9C76}"/>
              </a:ext>
            </a:extLst>
          </p:cNvPr>
          <p:cNvPicPr>
            <a:picLocks noChangeAspect="1"/>
          </p:cNvPicPr>
          <p:nvPr/>
        </p:nvPicPr>
        <p:blipFill>
          <a:blip r:embed="rId3"/>
          <a:stretch>
            <a:fillRect/>
          </a:stretch>
        </p:blipFill>
        <p:spPr>
          <a:xfrm>
            <a:off x="4472990" y="878788"/>
            <a:ext cx="6668455" cy="5083100"/>
          </a:xfrm>
          <a:prstGeom prst="rect">
            <a:avLst/>
          </a:prstGeom>
        </p:spPr>
      </p:pic>
      <p:sp>
        <p:nvSpPr>
          <p:cNvPr id="8" name="TextBox 7">
            <a:extLst>
              <a:ext uri="{FF2B5EF4-FFF2-40B4-BE49-F238E27FC236}">
                <a16:creationId xmlns:a16="http://schemas.microsoft.com/office/drawing/2014/main" id="{A466197C-CEC5-4C84-A597-72F941587593}"/>
              </a:ext>
            </a:extLst>
          </p:cNvPr>
          <p:cNvSpPr txBox="1"/>
          <p:nvPr/>
        </p:nvSpPr>
        <p:spPr>
          <a:xfrm>
            <a:off x="4745516" y="2836719"/>
            <a:ext cx="2357304" cy="1107996"/>
          </a:xfrm>
          <a:prstGeom prst="rect">
            <a:avLst/>
          </a:prstGeom>
          <a:noFill/>
        </p:spPr>
        <p:txBody>
          <a:bodyPr wrap="square" rtlCol="0">
            <a:spAutoFit/>
          </a:bodyPr>
          <a:lstStyle/>
          <a:p>
            <a:pPr algn="ctr"/>
            <a:r>
              <a:rPr lang="en-US" sz="2200" b="1" dirty="0"/>
              <a:t>Expected costs of reducing emissions </a:t>
            </a:r>
            <a:endParaRPr lang="en-GB" sz="2200" b="1" dirty="0"/>
          </a:p>
        </p:txBody>
      </p:sp>
      <p:sp>
        <p:nvSpPr>
          <p:cNvPr id="9" name="TextBox 8">
            <a:extLst>
              <a:ext uri="{FF2B5EF4-FFF2-40B4-BE49-F238E27FC236}">
                <a16:creationId xmlns:a16="http://schemas.microsoft.com/office/drawing/2014/main" id="{A119E848-526D-41B3-A776-71ACF7D1B1F5}"/>
              </a:ext>
            </a:extLst>
          </p:cNvPr>
          <p:cNvSpPr txBox="1"/>
          <p:nvPr/>
        </p:nvSpPr>
        <p:spPr>
          <a:xfrm>
            <a:off x="8512475" y="3425177"/>
            <a:ext cx="2357304" cy="1107996"/>
          </a:xfrm>
          <a:prstGeom prst="rect">
            <a:avLst/>
          </a:prstGeom>
          <a:noFill/>
        </p:spPr>
        <p:txBody>
          <a:bodyPr wrap="square" rtlCol="0">
            <a:spAutoFit/>
          </a:bodyPr>
          <a:lstStyle/>
          <a:p>
            <a:pPr algn="ctr"/>
            <a:r>
              <a:rPr lang="en-US" sz="2200" b="1" dirty="0"/>
              <a:t>Expected damages from allowing climate change</a:t>
            </a:r>
          </a:p>
        </p:txBody>
      </p:sp>
      <p:sp>
        <p:nvSpPr>
          <p:cNvPr id="11" name="Content Placeholder 2">
            <a:extLst>
              <a:ext uri="{FF2B5EF4-FFF2-40B4-BE49-F238E27FC236}">
                <a16:creationId xmlns:a16="http://schemas.microsoft.com/office/drawing/2014/main" id="{23A6A63B-6CB9-9C46-B61F-48DB71442E4D}"/>
              </a:ext>
            </a:extLst>
          </p:cNvPr>
          <p:cNvSpPr txBox="1">
            <a:spLocks/>
          </p:cNvSpPr>
          <p:nvPr/>
        </p:nvSpPr>
        <p:spPr>
          <a:xfrm>
            <a:off x="838200" y="3132701"/>
            <a:ext cx="6396789" cy="946918"/>
          </a:xfrm>
          <a:prstGeom prst="rect">
            <a:avLst/>
          </a:prstGeom>
        </p:spPr>
        <p:txBody>
          <a:bodyPr vert="horz" lIns="91440" tIns="45720" rIns="91440" bIns="45720" rtlCol="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r>
              <a:rPr lang="en-US" dirty="0"/>
              <a:t>Weigh:</a:t>
            </a:r>
          </a:p>
        </p:txBody>
      </p:sp>
    </p:spTree>
    <p:extLst>
      <p:ext uri="{BB962C8B-B14F-4D97-AF65-F5344CB8AC3E}">
        <p14:creationId xmlns:p14="http://schemas.microsoft.com/office/powerpoint/2010/main" val="235516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Cos</a:t>
            </a:r>
            <a:r>
              <a:rPr lang="en-US" dirty="0"/>
              <a:t>t-Benefit Analysis of Fighting Climate </a:t>
            </a:r>
            <a:br>
              <a:rPr lang="en-US" dirty="0"/>
            </a:br>
            <a:r>
              <a:rPr lang="en-US" dirty="0"/>
              <a:t>Change</a:t>
            </a:r>
          </a:p>
        </p:txBody>
      </p:sp>
      <p:sp>
        <p:nvSpPr>
          <p:cNvPr id="3" name="Content Placeholder 2"/>
          <p:cNvSpPr>
            <a:spLocks noGrp="1"/>
          </p:cNvSpPr>
          <p:nvPr>
            <p:ph idx="1"/>
          </p:nvPr>
        </p:nvSpPr>
        <p:spPr/>
        <p:txBody>
          <a:bodyPr/>
          <a:lstStyle/>
          <a:p>
            <a:r>
              <a:rPr lang="en-US" dirty="0"/>
              <a:t>Most economic models suggest the costs of keeping warming below 2°C are relatively small.</a:t>
            </a:r>
          </a:p>
          <a:p>
            <a:pPr lvl="1"/>
            <a:r>
              <a:rPr lang="en-US" dirty="0"/>
              <a:t>Costs amount to </a:t>
            </a:r>
            <a:r>
              <a:rPr lang="en-US" b="1" dirty="0">
                <a:solidFill>
                  <a:srgbClr val="C00000"/>
                </a:solidFill>
              </a:rPr>
              <a:t>1-4% of GDP by 2030</a:t>
            </a:r>
            <a:r>
              <a:rPr lang="en-US" dirty="0">
                <a:solidFill>
                  <a:srgbClr val="C00000"/>
                </a:solidFill>
              </a:rPr>
              <a:t>.</a:t>
            </a:r>
          </a:p>
          <a:p>
            <a:r>
              <a:rPr lang="en-US" dirty="0"/>
              <a:t>Costs of acting to keep warming below 2°C are almost certainly less than future economic damages they would avoid.</a:t>
            </a:r>
          </a:p>
          <a:p>
            <a:pPr lvl="1"/>
            <a:r>
              <a:rPr lang="en-US" dirty="0"/>
              <a:t>Damages estimated to be between: </a:t>
            </a:r>
            <a:r>
              <a:rPr lang="en-US" b="1" dirty="0">
                <a:solidFill>
                  <a:srgbClr val="C00000"/>
                </a:solidFill>
              </a:rPr>
              <a:t>7 - 20% of worldwide GDP</a:t>
            </a:r>
            <a:r>
              <a:rPr lang="en-US" dirty="0"/>
              <a:t>.</a:t>
            </a:r>
          </a:p>
          <a:p>
            <a:r>
              <a:rPr lang="en-US" dirty="0"/>
              <a:t>Caveats: </a:t>
            </a:r>
          </a:p>
          <a:p>
            <a:pPr lvl="1"/>
            <a:r>
              <a:rPr lang="en-US" dirty="0"/>
              <a:t>Putting a monetary value on priceless things</a:t>
            </a:r>
          </a:p>
          <a:p>
            <a:pPr lvl="1"/>
            <a:r>
              <a:rPr lang="en-US" dirty="0"/>
              <a:t>Inequality</a:t>
            </a:r>
          </a:p>
          <a:p>
            <a:pPr lvl="1"/>
            <a:r>
              <a:rPr lang="en-US" dirty="0"/>
              <a:t>Uncertainty and risk </a:t>
            </a:r>
          </a:p>
        </p:txBody>
      </p:sp>
    </p:spTree>
    <p:extLst>
      <p:ext uri="{BB962C8B-B14F-4D97-AF65-F5344CB8AC3E}">
        <p14:creationId xmlns:p14="http://schemas.microsoft.com/office/powerpoint/2010/main" val="53371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590+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45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146966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62271" y="933064"/>
            <a:ext cx="9149144" cy="5670515"/>
          </a:xfrm>
          <a:prstGeom prst="rect">
            <a:avLst/>
          </a:prstGeom>
        </p:spPr>
      </p:pic>
      <p:sp>
        <p:nvSpPr>
          <p:cNvPr id="5" name="Rectangle 4"/>
          <p:cNvSpPr/>
          <p:nvPr/>
        </p:nvSpPr>
        <p:spPr>
          <a:xfrm>
            <a:off x="1109709" y="563730"/>
            <a:ext cx="4584717" cy="369332"/>
          </a:xfrm>
          <a:prstGeom prst="rect">
            <a:avLst/>
          </a:prstGeom>
        </p:spPr>
        <p:txBody>
          <a:bodyPr wrap="none">
            <a:spAutoFit/>
          </a:bodyPr>
          <a:lstStyle/>
          <a:p>
            <a:r>
              <a:rPr lang="en-US" b="1" i="0" u="none" strike="noStrike" baseline="0" dirty="0">
                <a:solidFill>
                  <a:srgbClr val="CC0000"/>
                </a:solidFill>
                <a:latin typeface="Calibri" panose="020F0502020204030204" pitchFamily="34" charset="0"/>
              </a:rPr>
              <a:t>Present Value of a Future $100 Cost or Benefit</a:t>
            </a:r>
            <a:endParaRPr lang="en-US" dirty="0">
              <a:solidFill>
                <a:srgbClr val="CC0000"/>
              </a:solidFill>
              <a:latin typeface="Calibri" panose="020F0502020204030204" pitchFamily="34" charset="0"/>
            </a:endParaRPr>
          </a:p>
        </p:txBody>
      </p:sp>
      <p:pic>
        <p:nvPicPr>
          <p:cNvPr id="6" name="Picture 5">
            <a:extLst>
              <a:ext uri="{FF2B5EF4-FFF2-40B4-BE49-F238E27FC236}">
                <a16:creationId xmlns:a16="http://schemas.microsoft.com/office/drawing/2014/main" id="{B8D72E60-89FA-4571-8280-E6BB6DB1647D}"/>
              </a:ext>
            </a:extLst>
          </p:cNvPr>
          <p:cNvPicPr>
            <a:picLocks noChangeAspect="1"/>
          </p:cNvPicPr>
          <p:nvPr/>
        </p:nvPicPr>
        <p:blipFill>
          <a:blip r:embed="rId4"/>
          <a:stretch>
            <a:fillRect/>
          </a:stretch>
        </p:blipFill>
        <p:spPr>
          <a:xfrm>
            <a:off x="0" y="10824"/>
            <a:ext cx="12192000" cy="6858000"/>
          </a:xfrm>
          <a:prstGeom prst="rect">
            <a:avLst/>
          </a:prstGeom>
        </p:spPr>
      </p:pic>
      <p:grpSp>
        <p:nvGrpSpPr>
          <p:cNvPr id="12" name="Group 11">
            <a:extLst>
              <a:ext uri="{FF2B5EF4-FFF2-40B4-BE49-F238E27FC236}">
                <a16:creationId xmlns:a16="http://schemas.microsoft.com/office/drawing/2014/main" id="{E6A9EA36-33FC-4C09-A76D-DBD404B6A16C}"/>
              </a:ext>
            </a:extLst>
          </p:cNvPr>
          <p:cNvGrpSpPr/>
          <p:nvPr/>
        </p:nvGrpSpPr>
        <p:grpSpPr>
          <a:xfrm>
            <a:off x="1258445" y="4172462"/>
            <a:ext cx="9169542" cy="2575081"/>
            <a:chOff x="1258445" y="2038859"/>
            <a:chExt cx="9169542" cy="2575081"/>
          </a:xfrm>
        </p:grpSpPr>
        <p:sp>
          <p:nvSpPr>
            <p:cNvPr id="9" name="TextBox 8">
              <a:extLst>
                <a:ext uri="{FF2B5EF4-FFF2-40B4-BE49-F238E27FC236}">
                  <a16:creationId xmlns:a16="http://schemas.microsoft.com/office/drawing/2014/main" id="{9FC07B61-D39E-4E06-8B98-C45A786C1866}"/>
                </a:ext>
              </a:extLst>
            </p:cNvPr>
            <p:cNvSpPr txBox="1">
              <a:spLocks/>
            </p:cNvSpPr>
            <p:nvPr/>
          </p:nvSpPr>
          <p:spPr>
            <a:xfrm>
              <a:off x="1764012" y="2244060"/>
              <a:ext cx="8663975" cy="2369880"/>
            </a:xfrm>
            <a:prstGeom prst="rect">
              <a:avLst/>
            </a:prstGeom>
            <a:noFill/>
          </p:spPr>
          <p:txBody>
            <a:bodyPr wrap="none" rtlCol="0">
              <a:spAutoFit/>
            </a:bodyPr>
            <a:lstStyle/>
            <a:p>
              <a:pPr algn="ctr"/>
              <a:r>
                <a:rPr lang="en-GB" sz="5400" b="1" dirty="0">
                  <a:solidFill>
                    <a:schemeClr val="bg1"/>
                  </a:solidFill>
                </a:rPr>
                <a:t>It is better to be roughly right</a:t>
              </a:r>
            </a:p>
            <a:p>
              <a:pPr algn="ctr"/>
              <a:r>
                <a:rPr lang="en-GB" sz="5400" b="1" dirty="0">
                  <a:solidFill>
                    <a:schemeClr val="bg1"/>
                  </a:solidFill>
                </a:rPr>
                <a:t>than precisely wrong.</a:t>
              </a:r>
            </a:p>
            <a:p>
              <a:pPr algn="ctr"/>
              <a:r>
                <a:rPr lang="en-GB" sz="4000" dirty="0">
                  <a:solidFill>
                    <a:schemeClr val="bg1"/>
                  </a:solidFill>
                </a:rPr>
                <a:t>- John Maynard Keynes</a:t>
              </a:r>
            </a:p>
          </p:txBody>
        </p:sp>
        <p:sp>
          <p:nvSpPr>
            <p:cNvPr id="10" name="Rectangle 9">
              <a:extLst>
                <a:ext uri="{FF2B5EF4-FFF2-40B4-BE49-F238E27FC236}">
                  <a16:creationId xmlns:a16="http://schemas.microsoft.com/office/drawing/2014/main" id="{C927AFA3-313F-4A08-9D4D-8F67DB582215}"/>
                </a:ext>
              </a:extLst>
            </p:cNvPr>
            <p:cNvSpPr/>
            <p:nvPr/>
          </p:nvSpPr>
          <p:spPr>
            <a:xfrm>
              <a:off x="1258445" y="2038859"/>
              <a:ext cx="827029" cy="1323439"/>
            </a:xfrm>
            <a:prstGeom prst="rect">
              <a:avLst/>
            </a:prstGeom>
          </p:spPr>
          <p:txBody>
            <a:bodyPr wrap="square">
              <a:spAutoFit/>
            </a:bodyPr>
            <a:lstStyle/>
            <a:p>
              <a:r>
                <a:rPr lang="en-GB" sz="8000" dirty="0">
                  <a:solidFill>
                    <a:schemeClr val="bg1"/>
                  </a:solidFill>
                  <a:latin typeface="Arial Rounded MT Bold" panose="020F0704030504030204" pitchFamily="34" charset="0"/>
                </a:rPr>
                <a:t>“</a:t>
              </a:r>
              <a:endParaRPr lang="en-GB" sz="8000" dirty="0">
                <a:latin typeface="Arial Rounded MT Bold" panose="020F0704030504030204" pitchFamily="34" charset="0"/>
              </a:endParaRPr>
            </a:p>
          </p:txBody>
        </p:sp>
        <p:sp>
          <p:nvSpPr>
            <p:cNvPr id="11" name="Rectangle 10">
              <a:extLst>
                <a:ext uri="{FF2B5EF4-FFF2-40B4-BE49-F238E27FC236}">
                  <a16:creationId xmlns:a16="http://schemas.microsoft.com/office/drawing/2014/main" id="{C51C6AC0-D7B4-43A6-8806-9B97F9D46689}"/>
                </a:ext>
              </a:extLst>
            </p:cNvPr>
            <p:cNvSpPr/>
            <p:nvPr/>
          </p:nvSpPr>
          <p:spPr>
            <a:xfrm rot="10800000">
              <a:off x="8903310" y="2516743"/>
              <a:ext cx="827029" cy="1323439"/>
            </a:xfrm>
            <a:prstGeom prst="rect">
              <a:avLst/>
            </a:prstGeom>
          </p:spPr>
          <p:txBody>
            <a:bodyPr wrap="square">
              <a:spAutoFit/>
            </a:bodyPr>
            <a:lstStyle/>
            <a:p>
              <a:r>
                <a:rPr lang="en-GB" sz="8000" dirty="0">
                  <a:solidFill>
                    <a:schemeClr val="bg1"/>
                  </a:solidFill>
                  <a:latin typeface="Arial Rounded MT Bold" panose="020F0704030504030204" pitchFamily="34" charset="0"/>
                </a:rPr>
                <a:t>“</a:t>
              </a:r>
              <a:endParaRPr lang="en-GB" sz="8000" dirty="0">
                <a:latin typeface="Arial Rounded MT Bold" panose="020F0704030504030204" pitchFamily="34" charset="0"/>
              </a:endParaRPr>
            </a:p>
          </p:txBody>
        </p:sp>
      </p:grpSp>
    </p:spTree>
    <p:extLst>
      <p:ext uri="{BB962C8B-B14F-4D97-AF65-F5344CB8AC3E}">
        <p14:creationId xmlns:p14="http://schemas.microsoft.com/office/powerpoint/2010/main" val="3932482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9279-7E80-0248-91C3-AAAD9E6C29FE}"/>
              </a:ext>
            </a:extLst>
          </p:cNvPr>
          <p:cNvSpPr>
            <a:spLocks noGrp="1"/>
          </p:cNvSpPr>
          <p:nvPr>
            <p:ph type="title"/>
          </p:nvPr>
        </p:nvSpPr>
        <p:spPr/>
        <p:txBody>
          <a:bodyPr>
            <a:normAutofit fontScale="90000"/>
          </a:bodyPr>
          <a:lstStyle/>
          <a:p>
            <a:r>
              <a:rPr lang="en-US" dirty="0">
                <a:solidFill>
                  <a:schemeClr val="bg1"/>
                </a:solidFill>
              </a:rPr>
              <a:t>Eco</a:t>
            </a:r>
            <a:r>
              <a:rPr lang="en-US" dirty="0"/>
              <a:t>nomic Growth and Climate Change Action </a:t>
            </a:r>
            <a:br>
              <a:rPr lang="en-US" dirty="0"/>
            </a:br>
            <a:r>
              <a:rPr lang="en-US" dirty="0"/>
              <a:t>Are Compatible 		</a:t>
            </a:r>
          </a:p>
        </p:txBody>
      </p:sp>
      <p:sp>
        <p:nvSpPr>
          <p:cNvPr id="3" name="Content Placeholder 2">
            <a:extLst>
              <a:ext uri="{FF2B5EF4-FFF2-40B4-BE49-F238E27FC236}">
                <a16:creationId xmlns:a16="http://schemas.microsoft.com/office/drawing/2014/main" id="{E736A537-3AF2-E344-8EC8-B1D226C2BF2C}"/>
              </a:ext>
            </a:extLst>
          </p:cNvPr>
          <p:cNvSpPr>
            <a:spLocks noGrp="1"/>
          </p:cNvSpPr>
          <p:nvPr>
            <p:ph idx="1"/>
          </p:nvPr>
        </p:nvSpPr>
        <p:spPr>
          <a:xfrm>
            <a:off x="838200" y="1541570"/>
            <a:ext cx="10515600" cy="4351338"/>
          </a:xfrm>
        </p:spPr>
        <p:txBody>
          <a:bodyPr/>
          <a:lstStyle/>
          <a:p>
            <a:r>
              <a:rPr lang="en-US" dirty="0"/>
              <a:t>Abating greenhouse gas emissions is costly… </a:t>
            </a:r>
          </a:p>
          <a:p>
            <a:pPr marL="0" indent="0">
              <a:spcAft>
                <a:spcPts val="1000"/>
              </a:spcAft>
              <a:buNone/>
            </a:pPr>
            <a:r>
              <a:rPr lang="en-US" dirty="0"/>
              <a:t>	… but climate change damages are even more costly.</a:t>
            </a:r>
          </a:p>
          <a:p>
            <a:pPr>
              <a:spcAft>
                <a:spcPts val="1000"/>
              </a:spcAft>
            </a:pPr>
            <a:r>
              <a:rPr lang="en-US" dirty="0"/>
              <a:t>Economic growth comes with consequences that we have to deal with, including climate consequences. </a:t>
            </a:r>
          </a:p>
          <a:p>
            <a:pPr>
              <a:spcAft>
                <a:spcPts val="1000"/>
              </a:spcAft>
            </a:pPr>
            <a:r>
              <a:rPr lang="en-US" dirty="0"/>
              <a:t>Economies with environmental regulations can still be dynamic.</a:t>
            </a:r>
          </a:p>
          <a:p>
            <a:pPr>
              <a:spcAft>
                <a:spcPts val="1000"/>
              </a:spcAft>
            </a:pPr>
            <a:r>
              <a:rPr lang="en-US" dirty="0"/>
              <a:t>Goal: design policies that reach climate goals at the least possible cost.</a:t>
            </a:r>
          </a:p>
        </p:txBody>
      </p:sp>
    </p:spTree>
    <p:extLst>
      <p:ext uri="{BB962C8B-B14F-4D97-AF65-F5344CB8AC3E}">
        <p14:creationId xmlns:p14="http://schemas.microsoft.com/office/powerpoint/2010/main" val="242929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Addressing the Sources of Our Emissions</a:t>
            </a:r>
          </a:p>
        </p:txBody>
      </p:sp>
    </p:spTree>
    <p:extLst>
      <p:ext uri="{BB962C8B-B14F-4D97-AF65-F5344CB8AC3E}">
        <p14:creationId xmlns:p14="http://schemas.microsoft.com/office/powerpoint/2010/main" val="2366328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r:link="rId4"/>
          <a:srcRect/>
          <a:stretch>
            <a:fillRect/>
          </a:stretch>
        </p:blipFill>
        <p:spPr bwMode="auto">
          <a:xfrm>
            <a:off x="4839629" y="993126"/>
            <a:ext cx="5398876" cy="539887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a:extLst>
              <a:ext uri="{FF2B5EF4-FFF2-40B4-BE49-F238E27FC236}">
                <a16:creationId xmlns:a16="http://schemas.microsoft.com/office/drawing/2014/main" id="{F7B94257-A473-43EA-8F01-4718D4E45773}"/>
              </a:ext>
            </a:extLst>
          </p:cNvPr>
          <p:cNvSpPr>
            <a:spLocks noGrp="1"/>
          </p:cNvSpPr>
          <p:nvPr>
            <p:ph type="title"/>
          </p:nvPr>
        </p:nvSpPr>
        <p:spPr/>
        <p:txBody>
          <a:bodyPr>
            <a:normAutofit fontScale="90000"/>
          </a:bodyPr>
          <a:lstStyle/>
          <a:p>
            <a:r>
              <a:rPr lang="en-GB" dirty="0">
                <a:solidFill>
                  <a:schemeClr val="bg1"/>
                </a:solidFill>
              </a:rPr>
              <a:t>Tot</a:t>
            </a:r>
            <a:r>
              <a:rPr lang="en-GB" dirty="0"/>
              <a:t>al U.S. Greenhouse Gas Emissions by</a:t>
            </a:r>
            <a:br>
              <a:rPr lang="en-GB" dirty="0"/>
            </a:br>
            <a:r>
              <a:rPr lang="en-GB" dirty="0"/>
              <a:t>Economic Sector in 2018</a:t>
            </a:r>
          </a:p>
        </p:txBody>
      </p:sp>
    </p:spTree>
    <p:extLst>
      <p:ext uri="{BB962C8B-B14F-4D97-AF65-F5344CB8AC3E}">
        <p14:creationId xmlns:p14="http://schemas.microsoft.com/office/powerpoint/2010/main" val="1033646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3502"/>
          <a:stretch/>
        </p:blipFill>
        <p:spPr>
          <a:xfrm>
            <a:off x="1504950" y="1369528"/>
            <a:ext cx="9182100" cy="4806683"/>
          </a:xfrm>
          <a:prstGeom prst="rect">
            <a:avLst/>
          </a:prstGeom>
        </p:spPr>
      </p:pic>
      <p:sp>
        <p:nvSpPr>
          <p:cNvPr id="2" name="Title 1">
            <a:extLst>
              <a:ext uri="{FF2B5EF4-FFF2-40B4-BE49-F238E27FC236}">
                <a16:creationId xmlns:a16="http://schemas.microsoft.com/office/drawing/2014/main" id="{A90AE17E-56C3-4BFB-8E70-2DD47A62C892}"/>
              </a:ext>
            </a:extLst>
          </p:cNvPr>
          <p:cNvSpPr>
            <a:spLocks noGrp="1"/>
          </p:cNvSpPr>
          <p:nvPr>
            <p:ph type="title"/>
          </p:nvPr>
        </p:nvSpPr>
        <p:spPr/>
        <p:txBody>
          <a:bodyPr/>
          <a:lstStyle/>
          <a:p>
            <a:r>
              <a:rPr lang="en-GB" dirty="0">
                <a:solidFill>
                  <a:schemeClr val="bg1"/>
                </a:solidFill>
              </a:rPr>
              <a:t>Fos</a:t>
            </a:r>
            <a:r>
              <a:rPr lang="en-GB" dirty="0"/>
              <a:t>sil Fuels Dominate U.S. Energy Production</a:t>
            </a:r>
          </a:p>
        </p:txBody>
      </p:sp>
    </p:spTree>
    <p:extLst>
      <p:ext uri="{BB962C8B-B14F-4D97-AF65-F5344CB8AC3E}">
        <p14:creationId xmlns:p14="http://schemas.microsoft.com/office/powerpoint/2010/main" val="188323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06B36-3CB9-43EC-B5E8-8BBDC8781548}"/>
              </a:ext>
            </a:extLst>
          </p:cNvPr>
          <p:cNvSpPr>
            <a:spLocks noGrp="1"/>
          </p:cNvSpPr>
          <p:nvPr>
            <p:ph type="title"/>
          </p:nvPr>
        </p:nvSpPr>
        <p:spPr>
          <a:xfrm>
            <a:off x="838200" y="216007"/>
            <a:ext cx="10515600" cy="1325563"/>
          </a:xfrm>
        </p:spPr>
        <p:txBody>
          <a:bodyPr>
            <a:normAutofit/>
          </a:bodyPr>
          <a:lstStyle/>
          <a:p>
            <a:r>
              <a:rPr lang="en-GB">
                <a:solidFill>
                  <a:schemeClr val="bg1"/>
                </a:solidFill>
              </a:rPr>
              <a:t>Glo</a:t>
            </a:r>
            <a:r>
              <a:rPr lang="en-GB"/>
              <a:t>bal GHG Abatement Cost Curve</a:t>
            </a:r>
            <a:endParaRPr lang="en-GB" dirty="0"/>
          </a:p>
        </p:txBody>
      </p:sp>
      <p:pic>
        <p:nvPicPr>
          <p:cNvPr id="7" name="Picture 6" descr="A close up of a map&#10;&#10;Description automatically generated">
            <a:extLst>
              <a:ext uri="{FF2B5EF4-FFF2-40B4-BE49-F238E27FC236}">
                <a16:creationId xmlns:a16="http://schemas.microsoft.com/office/drawing/2014/main" id="{5A1D3460-E4DE-DA4D-897A-FBDE4AA925D3}"/>
              </a:ext>
            </a:extLst>
          </p:cNvPr>
          <p:cNvPicPr>
            <a:picLocks noChangeAspect="1"/>
          </p:cNvPicPr>
          <p:nvPr/>
        </p:nvPicPr>
        <p:blipFill>
          <a:blip r:embed="rId3"/>
          <a:stretch>
            <a:fillRect/>
          </a:stretch>
        </p:blipFill>
        <p:spPr>
          <a:xfrm>
            <a:off x="1815778" y="878788"/>
            <a:ext cx="8560443" cy="5325000"/>
          </a:xfrm>
          <a:prstGeom prst="rect">
            <a:avLst/>
          </a:prstGeom>
        </p:spPr>
      </p:pic>
      <p:sp>
        <p:nvSpPr>
          <p:cNvPr id="2" name="TextBox 1">
            <a:extLst>
              <a:ext uri="{FF2B5EF4-FFF2-40B4-BE49-F238E27FC236}">
                <a16:creationId xmlns:a16="http://schemas.microsoft.com/office/drawing/2014/main" id="{3B435CBF-7146-A240-ADB5-2DCE2D23200A}"/>
              </a:ext>
            </a:extLst>
          </p:cNvPr>
          <p:cNvSpPr txBox="1"/>
          <p:nvPr/>
        </p:nvSpPr>
        <p:spPr>
          <a:xfrm>
            <a:off x="314325" y="2543175"/>
            <a:ext cx="1235146" cy="923330"/>
          </a:xfrm>
          <a:prstGeom prst="rect">
            <a:avLst/>
          </a:prstGeom>
          <a:noFill/>
        </p:spPr>
        <p:txBody>
          <a:bodyPr wrap="none" rtlCol="0">
            <a:spAutoFit/>
          </a:bodyPr>
          <a:lstStyle/>
          <a:p>
            <a:r>
              <a:rPr lang="en-US" dirty="0"/>
              <a:t>Lighting</a:t>
            </a:r>
          </a:p>
          <a:p>
            <a:r>
              <a:rPr lang="en-US" dirty="0"/>
              <a:t>Appliances</a:t>
            </a:r>
          </a:p>
          <a:p>
            <a:r>
              <a:rPr lang="en-US" dirty="0"/>
              <a:t>Hybrid cars</a:t>
            </a:r>
          </a:p>
        </p:txBody>
      </p:sp>
      <p:sp>
        <p:nvSpPr>
          <p:cNvPr id="5" name="TextBox 4">
            <a:extLst>
              <a:ext uri="{FF2B5EF4-FFF2-40B4-BE49-F238E27FC236}">
                <a16:creationId xmlns:a16="http://schemas.microsoft.com/office/drawing/2014/main" id="{B24EEB4A-412C-304A-8CFD-D71F5DD7552D}"/>
              </a:ext>
            </a:extLst>
          </p:cNvPr>
          <p:cNvSpPr txBox="1"/>
          <p:nvPr/>
        </p:nvSpPr>
        <p:spPr>
          <a:xfrm>
            <a:off x="9758648" y="4081463"/>
            <a:ext cx="793807" cy="646331"/>
          </a:xfrm>
          <a:prstGeom prst="rect">
            <a:avLst/>
          </a:prstGeom>
          <a:noFill/>
        </p:spPr>
        <p:txBody>
          <a:bodyPr wrap="none" rtlCol="0">
            <a:spAutoFit/>
          </a:bodyPr>
          <a:lstStyle/>
          <a:p>
            <a:r>
              <a:rPr lang="en-US" dirty="0"/>
              <a:t>Solar?</a:t>
            </a:r>
          </a:p>
          <a:p>
            <a:r>
              <a:rPr lang="en-US" dirty="0"/>
              <a:t>Wind?</a:t>
            </a:r>
          </a:p>
        </p:txBody>
      </p:sp>
    </p:spTree>
    <p:extLst>
      <p:ext uri="{BB962C8B-B14F-4D97-AF65-F5344CB8AC3E}">
        <p14:creationId xmlns:p14="http://schemas.microsoft.com/office/powerpoint/2010/main" val="71271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026" b="3488"/>
          <a:stretch/>
        </p:blipFill>
        <p:spPr bwMode="auto">
          <a:xfrm>
            <a:off x="1384664" y="1098615"/>
            <a:ext cx="9009540" cy="49492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a:extLst>
              <a:ext uri="{FF2B5EF4-FFF2-40B4-BE49-F238E27FC236}">
                <a16:creationId xmlns:a16="http://schemas.microsoft.com/office/drawing/2014/main" id="{5C8AF82B-4160-4829-B8C9-70DABF7A85A8}"/>
              </a:ext>
            </a:extLst>
          </p:cNvPr>
          <p:cNvSpPr>
            <a:spLocks noGrp="1"/>
          </p:cNvSpPr>
          <p:nvPr>
            <p:ph type="title"/>
          </p:nvPr>
        </p:nvSpPr>
        <p:spPr/>
        <p:txBody>
          <a:bodyPr/>
          <a:lstStyle/>
          <a:p>
            <a:r>
              <a:rPr lang="en-GB" dirty="0">
                <a:solidFill>
                  <a:schemeClr val="bg1"/>
                </a:solidFill>
              </a:rPr>
              <a:t>Ind</a:t>
            </a:r>
            <a:r>
              <a:rPr lang="en-GB" dirty="0"/>
              <a:t>icative Solar Costs Over Time</a:t>
            </a:r>
          </a:p>
        </p:txBody>
      </p:sp>
    </p:spTree>
    <p:extLst>
      <p:ext uri="{BB962C8B-B14F-4D97-AF65-F5344CB8AC3E}">
        <p14:creationId xmlns:p14="http://schemas.microsoft.com/office/powerpoint/2010/main" val="419483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7694"/>
          <a:stretch/>
        </p:blipFill>
        <p:spPr>
          <a:xfrm>
            <a:off x="2651760" y="1705056"/>
            <a:ext cx="6742488" cy="4514779"/>
          </a:xfrm>
          <a:prstGeom prst="rect">
            <a:avLst/>
          </a:prstGeom>
        </p:spPr>
      </p:pic>
      <p:sp>
        <p:nvSpPr>
          <p:cNvPr id="2" name="Title 1">
            <a:extLst>
              <a:ext uri="{FF2B5EF4-FFF2-40B4-BE49-F238E27FC236}">
                <a16:creationId xmlns:a16="http://schemas.microsoft.com/office/drawing/2014/main" id="{12200AC6-1442-44FA-9EF0-D7489B185752}"/>
              </a:ext>
            </a:extLst>
          </p:cNvPr>
          <p:cNvSpPr>
            <a:spLocks noGrp="1"/>
          </p:cNvSpPr>
          <p:nvPr>
            <p:ph type="title"/>
          </p:nvPr>
        </p:nvSpPr>
        <p:spPr/>
        <p:txBody>
          <a:bodyPr>
            <a:normAutofit fontScale="90000"/>
          </a:bodyPr>
          <a:lstStyle/>
          <a:p>
            <a:r>
              <a:rPr lang="en-GB" dirty="0">
                <a:solidFill>
                  <a:schemeClr val="bg1"/>
                </a:solidFill>
              </a:rPr>
              <a:t>Win</a:t>
            </a:r>
            <a:r>
              <a:rPr lang="en-GB" dirty="0"/>
              <a:t>d Turbines Have 100 Times More Power </a:t>
            </a:r>
            <a:br>
              <a:rPr lang="en-GB" dirty="0"/>
            </a:br>
            <a:r>
              <a:rPr lang="en-GB" dirty="0"/>
              <a:t>Generation Capabilities Than 30 Years Ago</a:t>
            </a:r>
          </a:p>
        </p:txBody>
      </p:sp>
    </p:spTree>
    <p:extLst>
      <p:ext uri="{BB962C8B-B14F-4D97-AF65-F5344CB8AC3E}">
        <p14:creationId xmlns:p14="http://schemas.microsoft.com/office/powerpoint/2010/main" val="1813278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Cha</a:t>
            </a:r>
            <a:r>
              <a:rPr lang="en-US" dirty="0"/>
              <a:t>llenges with Renewable Energy</a:t>
            </a:r>
          </a:p>
        </p:txBody>
      </p:sp>
      <p:sp>
        <p:nvSpPr>
          <p:cNvPr id="3" name="Content Placeholder 2"/>
          <p:cNvSpPr>
            <a:spLocks noGrp="1"/>
          </p:cNvSpPr>
          <p:nvPr>
            <p:ph idx="1"/>
          </p:nvPr>
        </p:nvSpPr>
        <p:spPr>
          <a:xfrm>
            <a:off x="838200" y="1325563"/>
            <a:ext cx="5346700" cy="4351338"/>
          </a:xfrm>
        </p:spPr>
        <p:txBody>
          <a:bodyPr/>
          <a:lstStyle/>
          <a:p>
            <a:pPr>
              <a:spcAft>
                <a:spcPts val="1000"/>
              </a:spcAft>
            </a:pPr>
            <a:r>
              <a:rPr lang="en-US" dirty="0"/>
              <a:t>It’s intermittent - only produced if there is sun or wind.</a:t>
            </a:r>
          </a:p>
          <a:p>
            <a:pPr>
              <a:spcAft>
                <a:spcPts val="1000"/>
              </a:spcAft>
            </a:pPr>
            <a:r>
              <a:rPr lang="en-US" dirty="0"/>
              <a:t>Energy is needed all day and night, with peak times.</a:t>
            </a:r>
          </a:p>
          <a:p>
            <a:pPr>
              <a:spcAft>
                <a:spcPts val="1000"/>
              </a:spcAft>
            </a:pPr>
            <a:r>
              <a:rPr lang="en-US" dirty="0">
                <a:sym typeface="Wingdings" panose="05000000000000000000" pitchFamily="2" charset="2"/>
              </a:rPr>
              <a:t>Limited w/o storage.</a:t>
            </a:r>
          </a:p>
          <a:p>
            <a:pPr lvl="1">
              <a:spcAft>
                <a:spcPts val="1000"/>
              </a:spcAft>
            </a:pPr>
            <a:r>
              <a:rPr lang="en-US" dirty="0">
                <a:sym typeface="Wingdings" panose="05000000000000000000" pitchFamily="2" charset="2"/>
              </a:rPr>
              <a:t>Creative storage options are under development.</a:t>
            </a:r>
          </a:p>
        </p:txBody>
      </p:sp>
      <p:pic>
        <p:nvPicPr>
          <p:cNvPr id="5" name="Picture 4">
            <a:extLst>
              <a:ext uri="{FF2B5EF4-FFF2-40B4-BE49-F238E27FC236}">
                <a16:creationId xmlns:a16="http://schemas.microsoft.com/office/drawing/2014/main" id="{2A248C83-A89A-41D6-869A-8CF351DA0EEB}"/>
              </a:ext>
            </a:extLst>
          </p:cNvPr>
          <p:cNvPicPr>
            <a:picLocks noChangeAspect="1"/>
          </p:cNvPicPr>
          <p:nvPr/>
        </p:nvPicPr>
        <p:blipFill>
          <a:blip r:embed="rId3"/>
          <a:stretch>
            <a:fillRect/>
          </a:stretch>
        </p:blipFill>
        <p:spPr>
          <a:xfrm>
            <a:off x="12534900" y="3429000"/>
            <a:ext cx="4572000" cy="3048000"/>
          </a:xfrm>
          <a:prstGeom prst="rect">
            <a:avLst/>
          </a:prstGeom>
        </p:spPr>
      </p:pic>
      <p:pic>
        <p:nvPicPr>
          <p:cNvPr id="7" name="Picture 6">
            <a:extLst>
              <a:ext uri="{FF2B5EF4-FFF2-40B4-BE49-F238E27FC236}">
                <a16:creationId xmlns:a16="http://schemas.microsoft.com/office/drawing/2014/main" id="{EE120117-B3A8-4C00-A98F-901E7EA98781}"/>
              </a:ext>
            </a:extLst>
          </p:cNvPr>
          <p:cNvPicPr>
            <a:picLocks noChangeAspect="1"/>
          </p:cNvPicPr>
          <p:nvPr/>
        </p:nvPicPr>
        <p:blipFill>
          <a:blip r:embed="rId4"/>
          <a:stretch>
            <a:fillRect/>
          </a:stretch>
        </p:blipFill>
        <p:spPr>
          <a:xfrm>
            <a:off x="12534900" y="46730"/>
            <a:ext cx="4572000" cy="3048000"/>
          </a:xfrm>
          <a:prstGeom prst="rect">
            <a:avLst/>
          </a:prstGeom>
        </p:spPr>
      </p:pic>
      <p:pic>
        <p:nvPicPr>
          <p:cNvPr id="9" name="Picture 8">
            <a:extLst>
              <a:ext uri="{FF2B5EF4-FFF2-40B4-BE49-F238E27FC236}">
                <a16:creationId xmlns:a16="http://schemas.microsoft.com/office/drawing/2014/main" id="{9E84CE33-3A80-40C6-8C6C-5867FD5A9870}"/>
              </a:ext>
            </a:extLst>
          </p:cNvPr>
          <p:cNvPicPr>
            <a:picLocks noChangeAspect="1"/>
          </p:cNvPicPr>
          <p:nvPr/>
        </p:nvPicPr>
        <p:blipFill rotWithShape="1">
          <a:blip r:embed="rId5"/>
          <a:srcRect r="18600"/>
          <a:stretch/>
        </p:blipFill>
        <p:spPr>
          <a:xfrm>
            <a:off x="6184900" y="2266950"/>
            <a:ext cx="51689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F2FD63DF-6CE8-184F-9FBC-D0427776B577}"/>
              </a:ext>
            </a:extLst>
          </p:cNvPr>
          <p:cNvPicPr>
            <a:picLocks noChangeAspect="1"/>
          </p:cNvPicPr>
          <p:nvPr/>
        </p:nvPicPr>
        <p:blipFill>
          <a:blip r:embed="rId6"/>
          <a:stretch>
            <a:fillRect/>
          </a:stretch>
        </p:blipFill>
        <p:spPr>
          <a:xfrm>
            <a:off x="6972302" y="1033464"/>
            <a:ext cx="3608716" cy="5286895"/>
          </a:xfrm>
          <a:prstGeom prst="rect">
            <a:avLst/>
          </a:prstGeom>
        </p:spPr>
      </p:pic>
    </p:spTree>
    <p:extLst>
      <p:ext uri="{BB962C8B-B14F-4D97-AF65-F5344CB8AC3E}">
        <p14:creationId xmlns:p14="http://schemas.microsoft.com/office/powerpoint/2010/main" val="109296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3194-55B4-334C-971E-64960461A1FA}"/>
              </a:ext>
            </a:extLst>
          </p:cNvPr>
          <p:cNvSpPr>
            <a:spLocks noGrp="1"/>
          </p:cNvSpPr>
          <p:nvPr>
            <p:ph type="title"/>
          </p:nvPr>
        </p:nvSpPr>
        <p:spPr/>
        <p:txBody>
          <a:bodyPr/>
          <a:lstStyle/>
          <a:p>
            <a:r>
              <a:rPr lang="en-US" dirty="0">
                <a:solidFill>
                  <a:schemeClr val="bg1"/>
                </a:solidFill>
              </a:rPr>
              <a:t>Infr</a:t>
            </a:r>
            <a:r>
              <a:rPr lang="en-US" dirty="0"/>
              <a:t>astructure and Climate Change</a:t>
            </a:r>
          </a:p>
        </p:txBody>
      </p:sp>
      <p:sp>
        <p:nvSpPr>
          <p:cNvPr id="3" name="Content Placeholder 2">
            <a:extLst>
              <a:ext uri="{FF2B5EF4-FFF2-40B4-BE49-F238E27FC236}">
                <a16:creationId xmlns:a16="http://schemas.microsoft.com/office/drawing/2014/main" id="{A7BF305E-3692-584D-B3A2-CF6F571F6DE5}"/>
              </a:ext>
            </a:extLst>
          </p:cNvPr>
          <p:cNvSpPr>
            <a:spLocks noGrp="1"/>
          </p:cNvSpPr>
          <p:nvPr>
            <p:ph idx="1"/>
          </p:nvPr>
        </p:nvSpPr>
        <p:spPr/>
        <p:txBody>
          <a:bodyPr/>
          <a:lstStyle/>
          <a:p>
            <a:pPr>
              <a:spcAft>
                <a:spcPts val="1000"/>
              </a:spcAft>
            </a:pPr>
            <a:r>
              <a:rPr lang="en-US" dirty="0"/>
              <a:t>$90 trillion in investment will be needed for U.S. infrastructure, 2015-2030.</a:t>
            </a:r>
          </a:p>
          <a:p>
            <a:r>
              <a:rPr lang="en-US" dirty="0"/>
              <a:t>Add $4 trillion (&lt; 5%) to make it low-carbon infrastructure.</a:t>
            </a:r>
          </a:p>
          <a:p>
            <a:pPr lvl="1"/>
            <a:r>
              <a:rPr lang="en-US" dirty="0"/>
              <a:t>This would also reduce climate damage to infrastructure.</a:t>
            </a:r>
          </a:p>
          <a:p>
            <a:pPr lvl="1">
              <a:spcAft>
                <a:spcPts val="1000"/>
              </a:spcAft>
            </a:pPr>
            <a:r>
              <a:rPr lang="en-US" dirty="0"/>
              <a:t>Railway, urban transport, renewables.</a:t>
            </a:r>
          </a:p>
          <a:p>
            <a:r>
              <a:rPr lang="en-US" dirty="0"/>
              <a:t>The electrical grid is particularly troublesome.</a:t>
            </a:r>
          </a:p>
          <a:p>
            <a:pPr lvl="1"/>
            <a:r>
              <a:rPr lang="en-US" dirty="0"/>
              <a:t>It is outdated and not suited for renewable energy storage.</a:t>
            </a:r>
          </a:p>
          <a:p>
            <a:pPr lvl="1"/>
            <a:r>
              <a:rPr lang="en-US" dirty="0"/>
              <a:t>Those with solar panels use the grid but contribute little to its upkeep.</a:t>
            </a:r>
          </a:p>
        </p:txBody>
      </p:sp>
    </p:spTree>
    <p:extLst>
      <p:ext uri="{BB962C8B-B14F-4D97-AF65-F5344CB8AC3E}">
        <p14:creationId xmlns:p14="http://schemas.microsoft.com/office/powerpoint/2010/main" val="278545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3" r:link="rId4"/>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5" r:link="rId6"/>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1991010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 Policy</a:t>
            </a:r>
          </a:p>
        </p:txBody>
      </p:sp>
    </p:spTree>
    <p:extLst>
      <p:ext uri="{BB962C8B-B14F-4D97-AF65-F5344CB8AC3E}">
        <p14:creationId xmlns:p14="http://schemas.microsoft.com/office/powerpoint/2010/main" val="2367006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B69D-BB8C-9842-806E-C276333FA600}"/>
              </a:ext>
            </a:extLst>
          </p:cNvPr>
          <p:cNvSpPr>
            <a:spLocks noGrp="1"/>
          </p:cNvSpPr>
          <p:nvPr>
            <p:ph type="title"/>
          </p:nvPr>
        </p:nvSpPr>
        <p:spPr/>
        <p:txBody>
          <a:bodyPr/>
          <a:lstStyle/>
          <a:p>
            <a:r>
              <a:rPr lang="en-US" dirty="0">
                <a:solidFill>
                  <a:schemeClr val="bg1"/>
                </a:solidFill>
              </a:rPr>
              <a:t>Pol</a:t>
            </a:r>
            <a:r>
              <a:rPr lang="en-US" dirty="0"/>
              <a:t>icies That Reduce Emissions: Directly</a:t>
            </a:r>
          </a:p>
        </p:txBody>
      </p:sp>
      <p:sp>
        <p:nvSpPr>
          <p:cNvPr id="4" name="Slide Number Placeholder 3">
            <a:extLst>
              <a:ext uri="{FF2B5EF4-FFF2-40B4-BE49-F238E27FC236}">
                <a16:creationId xmlns:a16="http://schemas.microsoft.com/office/drawing/2014/main" id="{0B840C6A-8C02-3A43-B2D2-E273EB2A1FA6}"/>
              </a:ext>
            </a:extLst>
          </p:cNvPr>
          <p:cNvSpPr>
            <a:spLocks noGrp="1"/>
          </p:cNvSpPr>
          <p:nvPr>
            <p:ph type="sldNum" sz="quarter" idx="12"/>
          </p:nvPr>
        </p:nvSpPr>
        <p:spPr/>
        <p:txBody>
          <a:bodyPr/>
          <a:lstStyle/>
          <a:p>
            <a:fld id="{D9F085D5-EC86-4F6A-B501-C1359CB39116}" type="slidenum">
              <a:rPr lang="en-GB" smtClean="0"/>
              <a:t>41</a:t>
            </a:fld>
            <a:endParaRPr lang="en-GB"/>
          </a:p>
        </p:txBody>
      </p:sp>
      <p:sp>
        <p:nvSpPr>
          <p:cNvPr id="5" name="Content Placeholder 2">
            <a:extLst>
              <a:ext uri="{FF2B5EF4-FFF2-40B4-BE49-F238E27FC236}">
                <a16:creationId xmlns:a16="http://schemas.microsoft.com/office/drawing/2014/main" id="{868016DE-318D-D444-A1D2-E8F15E8DB829}"/>
              </a:ext>
            </a:extLst>
          </p:cNvPr>
          <p:cNvSpPr>
            <a:spLocks noGrp="1"/>
          </p:cNvSpPr>
          <p:nvPr>
            <p:ph idx="1"/>
          </p:nvPr>
        </p:nvSpPr>
        <p:spPr>
          <a:xfrm>
            <a:off x="838200" y="1570730"/>
            <a:ext cx="10515600" cy="4351338"/>
          </a:xfrm>
        </p:spPr>
        <p:txBody>
          <a:bodyPr/>
          <a:lstStyle/>
          <a:p>
            <a:r>
              <a:rPr lang="en-US" dirty="0"/>
              <a:t>Regulation</a:t>
            </a:r>
          </a:p>
          <a:p>
            <a:pPr lvl="1"/>
            <a:r>
              <a:rPr lang="en-US" dirty="0"/>
              <a:t>Emissions standards or limits</a:t>
            </a:r>
          </a:p>
          <a:p>
            <a:pPr lvl="2"/>
            <a:r>
              <a:rPr lang="en-US" dirty="0"/>
              <a:t>E.g., CAFE standards</a:t>
            </a:r>
          </a:p>
          <a:p>
            <a:pPr marL="0" indent="0">
              <a:buNone/>
            </a:pPr>
            <a:endParaRPr lang="en-US" dirty="0"/>
          </a:p>
          <a:p>
            <a:r>
              <a:rPr lang="en-US" dirty="0"/>
              <a:t>Market-oriented policies</a:t>
            </a:r>
          </a:p>
          <a:p>
            <a:pPr lvl="1"/>
            <a:r>
              <a:rPr lang="en-US" dirty="0"/>
              <a:t>Putting a price on emissions</a:t>
            </a:r>
          </a:p>
          <a:p>
            <a:pPr lvl="2"/>
            <a:r>
              <a:rPr lang="en-US" dirty="0"/>
              <a:t>Subsidizing green energy (</a:t>
            </a:r>
            <a:r>
              <a:rPr lang="en-US" i="1" dirty="0"/>
              <a:t>e.g</a:t>
            </a:r>
            <a:r>
              <a:rPr lang="en-US" dirty="0"/>
              <a:t>., feed-in tariffs)</a:t>
            </a:r>
          </a:p>
          <a:p>
            <a:pPr lvl="2"/>
            <a:r>
              <a:rPr lang="en-US" dirty="0"/>
              <a:t>Tax or cap &amp; trade</a:t>
            </a:r>
          </a:p>
          <a:p>
            <a:pPr marL="457200" lvl="1" indent="0">
              <a:buNone/>
            </a:pPr>
            <a:endParaRPr lang="en-US" dirty="0"/>
          </a:p>
        </p:txBody>
      </p:sp>
    </p:spTree>
    <p:extLst>
      <p:ext uri="{BB962C8B-B14F-4D97-AF65-F5344CB8AC3E}">
        <p14:creationId xmlns:p14="http://schemas.microsoft.com/office/powerpoint/2010/main" val="373350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32B2-314D-FE45-AEA5-3E82EFB87018}"/>
              </a:ext>
            </a:extLst>
          </p:cNvPr>
          <p:cNvSpPr>
            <a:spLocks noGrp="1"/>
          </p:cNvSpPr>
          <p:nvPr>
            <p:ph type="title"/>
          </p:nvPr>
        </p:nvSpPr>
        <p:spPr/>
        <p:txBody>
          <a:bodyPr/>
          <a:lstStyle/>
          <a:p>
            <a:r>
              <a:rPr lang="en-US" dirty="0">
                <a:solidFill>
                  <a:schemeClr val="bg1"/>
                </a:solidFill>
              </a:rPr>
              <a:t>Ho</a:t>
            </a:r>
            <a:r>
              <a:rPr lang="en-US" dirty="0"/>
              <a:t>w Does Cap and Trade Work?</a:t>
            </a:r>
          </a:p>
        </p:txBody>
      </p:sp>
      <p:sp>
        <p:nvSpPr>
          <p:cNvPr id="3" name="Content Placeholder 2">
            <a:extLst>
              <a:ext uri="{FF2B5EF4-FFF2-40B4-BE49-F238E27FC236}">
                <a16:creationId xmlns:a16="http://schemas.microsoft.com/office/drawing/2014/main" id="{4FE729F3-1B27-9343-BDFE-8E54B78EA528}"/>
              </a:ext>
            </a:extLst>
          </p:cNvPr>
          <p:cNvSpPr>
            <a:spLocks noGrp="1"/>
          </p:cNvSpPr>
          <p:nvPr>
            <p:ph idx="1"/>
          </p:nvPr>
        </p:nvSpPr>
        <p:spPr>
          <a:xfrm>
            <a:off x="838200" y="1169377"/>
            <a:ext cx="10515600" cy="4958861"/>
          </a:xfrm>
        </p:spPr>
        <p:txBody>
          <a:bodyPr>
            <a:normAutofit fontScale="85000" lnSpcReduction="20000"/>
          </a:bodyPr>
          <a:lstStyle/>
          <a:p>
            <a:r>
              <a:rPr lang="en-US" dirty="0"/>
              <a:t>Activities to be covered are determined.</a:t>
            </a:r>
          </a:p>
          <a:p>
            <a:r>
              <a:rPr lang="en-US" dirty="0"/>
              <a:t>Acceptable emissions levels are indicated.</a:t>
            </a:r>
          </a:p>
          <a:p>
            <a:r>
              <a:rPr lang="en-US" dirty="0"/>
              <a:t>“Permits” that allow acceptable emissions levels are issued.</a:t>
            </a:r>
          </a:p>
          <a:p>
            <a:pPr lvl="1"/>
            <a:r>
              <a:rPr lang="en-US" dirty="0"/>
              <a:t>How?</a:t>
            </a:r>
          </a:p>
          <a:p>
            <a:pPr lvl="2"/>
            <a:r>
              <a:rPr lang="en-US" dirty="0"/>
              <a:t>According to historical emissions?  </a:t>
            </a:r>
          </a:p>
          <a:p>
            <a:pPr lvl="2"/>
            <a:r>
              <a:rPr lang="en-US" dirty="0"/>
              <a:t>Evenly across emitters?</a:t>
            </a:r>
          </a:p>
          <a:p>
            <a:pPr lvl="2"/>
            <a:r>
              <a:rPr lang="en-US" dirty="0"/>
              <a:t>Sold at some price?</a:t>
            </a:r>
          </a:p>
          <a:p>
            <a:r>
              <a:rPr lang="en-US" dirty="0"/>
              <a:t>A “market” is developed.</a:t>
            </a:r>
          </a:p>
          <a:p>
            <a:r>
              <a:rPr lang="en-US" dirty="0"/>
              <a:t>Those desiring to emit will have to buy sufficient permits to accommodate their emissions.</a:t>
            </a:r>
          </a:p>
          <a:p>
            <a:r>
              <a:rPr lang="en-US" dirty="0"/>
              <a:t>Those wishing to abate will offer their permits on the “market”.</a:t>
            </a:r>
          </a:p>
          <a:p>
            <a:pPr lvl="1"/>
            <a:r>
              <a:rPr lang="en-US" dirty="0"/>
              <a:t>The price of a permit indicates: </a:t>
            </a:r>
          </a:p>
          <a:p>
            <a:pPr lvl="2"/>
            <a:r>
              <a:rPr lang="en-US" dirty="0"/>
              <a:t>The benefit of eliminating further emissions.</a:t>
            </a:r>
          </a:p>
          <a:p>
            <a:pPr lvl="2"/>
            <a:r>
              <a:rPr lang="en-US" dirty="0"/>
              <a:t>The cost of emitting. </a:t>
            </a:r>
          </a:p>
          <a:p>
            <a:r>
              <a:rPr lang="en-US" dirty="0"/>
              <a:t>Gov’t agency determines equality of permits in possession and emissions.</a:t>
            </a:r>
          </a:p>
        </p:txBody>
      </p:sp>
      <p:sp>
        <p:nvSpPr>
          <p:cNvPr id="4" name="Slide Number Placeholder 3">
            <a:extLst>
              <a:ext uri="{FF2B5EF4-FFF2-40B4-BE49-F238E27FC236}">
                <a16:creationId xmlns:a16="http://schemas.microsoft.com/office/drawing/2014/main" id="{DC9E46E0-C982-B743-9EED-93496E77F3F1}"/>
              </a:ext>
            </a:extLst>
          </p:cNvPr>
          <p:cNvSpPr>
            <a:spLocks noGrp="1"/>
          </p:cNvSpPr>
          <p:nvPr>
            <p:ph type="sldNum" sz="quarter" idx="12"/>
          </p:nvPr>
        </p:nvSpPr>
        <p:spPr/>
        <p:txBody>
          <a:bodyPr/>
          <a:lstStyle/>
          <a:p>
            <a:fld id="{D9F085D5-EC86-4F6A-B501-C1359CB39116}" type="slidenum">
              <a:rPr lang="en-GB" smtClean="0"/>
              <a:t>42</a:t>
            </a:fld>
            <a:endParaRPr lang="en-GB"/>
          </a:p>
        </p:txBody>
      </p:sp>
    </p:spTree>
    <p:extLst>
      <p:ext uri="{BB962C8B-B14F-4D97-AF65-F5344CB8AC3E}">
        <p14:creationId xmlns:p14="http://schemas.microsoft.com/office/powerpoint/2010/main" val="67562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32B2-314D-FE45-AEA5-3E82EFB87018}"/>
              </a:ext>
            </a:extLst>
          </p:cNvPr>
          <p:cNvSpPr>
            <a:spLocks noGrp="1"/>
          </p:cNvSpPr>
          <p:nvPr>
            <p:ph type="title"/>
          </p:nvPr>
        </p:nvSpPr>
        <p:spPr/>
        <p:txBody>
          <a:bodyPr/>
          <a:lstStyle/>
          <a:p>
            <a:r>
              <a:rPr lang="en-US" dirty="0">
                <a:solidFill>
                  <a:schemeClr val="bg1"/>
                </a:solidFill>
              </a:rPr>
              <a:t>Ho</a:t>
            </a:r>
            <a:r>
              <a:rPr lang="en-US" dirty="0"/>
              <a:t>w Does a Carbon Tax Work?</a:t>
            </a:r>
          </a:p>
        </p:txBody>
      </p:sp>
      <p:sp>
        <p:nvSpPr>
          <p:cNvPr id="3" name="Content Placeholder 2">
            <a:extLst>
              <a:ext uri="{FF2B5EF4-FFF2-40B4-BE49-F238E27FC236}">
                <a16:creationId xmlns:a16="http://schemas.microsoft.com/office/drawing/2014/main" id="{4FE729F3-1B27-9343-BDFE-8E54B78EA528}"/>
              </a:ext>
            </a:extLst>
          </p:cNvPr>
          <p:cNvSpPr>
            <a:spLocks noGrp="1"/>
          </p:cNvSpPr>
          <p:nvPr>
            <p:ph idx="1"/>
          </p:nvPr>
        </p:nvSpPr>
        <p:spPr>
          <a:xfrm>
            <a:off x="838200" y="1169377"/>
            <a:ext cx="10515600" cy="4958861"/>
          </a:xfrm>
        </p:spPr>
        <p:txBody>
          <a:bodyPr>
            <a:normAutofit/>
          </a:bodyPr>
          <a:lstStyle/>
          <a:p>
            <a:pPr>
              <a:spcAft>
                <a:spcPts val="1000"/>
              </a:spcAft>
            </a:pPr>
            <a:r>
              <a:rPr lang="en-US" dirty="0"/>
              <a:t>Activities to be covered are determined.</a:t>
            </a:r>
          </a:p>
          <a:p>
            <a:pPr>
              <a:spcAft>
                <a:spcPts val="1000"/>
              </a:spcAft>
            </a:pPr>
            <a:r>
              <a:rPr lang="en-US" dirty="0"/>
              <a:t>The price of emissions is determined.</a:t>
            </a:r>
          </a:p>
          <a:p>
            <a:pPr lvl="1">
              <a:spcAft>
                <a:spcPts val="1000"/>
              </a:spcAft>
            </a:pPr>
            <a:r>
              <a:rPr lang="en-US" dirty="0"/>
              <a:t>Presumably some relation to the social cost of polluting.</a:t>
            </a:r>
          </a:p>
          <a:p>
            <a:pPr>
              <a:spcAft>
                <a:spcPts val="1000"/>
              </a:spcAft>
            </a:pPr>
            <a:r>
              <a:rPr lang="en-US" dirty="0"/>
              <a:t>Emissions are measured.</a:t>
            </a:r>
          </a:p>
          <a:p>
            <a:pPr>
              <a:spcAft>
                <a:spcPts val="1000"/>
              </a:spcAft>
            </a:pPr>
            <a:r>
              <a:rPr lang="en-US" dirty="0"/>
              <a:t>Taxes are determined.</a:t>
            </a:r>
          </a:p>
          <a:p>
            <a:pPr>
              <a:spcAft>
                <a:spcPts val="1000"/>
              </a:spcAft>
            </a:pPr>
            <a:r>
              <a:rPr lang="en-US" dirty="0"/>
              <a:t>Q: What to do with the tax revenue?</a:t>
            </a:r>
          </a:p>
        </p:txBody>
      </p:sp>
      <p:sp>
        <p:nvSpPr>
          <p:cNvPr id="4" name="Slide Number Placeholder 3">
            <a:extLst>
              <a:ext uri="{FF2B5EF4-FFF2-40B4-BE49-F238E27FC236}">
                <a16:creationId xmlns:a16="http://schemas.microsoft.com/office/drawing/2014/main" id="{DC9E46E0-C982-B743-9EED-93496E77F3F1}"/>
              </a:ext>
            </a:extLst>
          </p:cNvPr>
          <p:cNvSpPr>
            <a:spLocks noGrp="1"/>
          </p:cNvSpPr>
          <p:nvPr>
            <p:ph type="sldNum" sz="quarter" idx="12"/>
          </p:nvPr>
        </p:nvSpPr>
        <p:spPr/>
        <p:txBody>
          <a:bodyPr/>
          <a:lstStyle/>
          <a:p>
            <a:fld id="{D9F085D5-EC86-4F6A-B501-C1359CB39116}" type="slidenum">
              <a:rPr lang="en-GB" smtClean="0"/>
              <a:t>43</a:t>
            </a:fld>
            <a:endParaRPr lang="en-GB"/>
          </a:p>
        </p:txBody>
      </p:sp>
    </p:spTree>
    <p:extLst>
      <p:ext uri="{BB962C8B-B14F-4D97-AF65-F5344CB8AC3E}">
        <p14:creationId xmlns:p14="http://schemas.microsoft.com/office/powerpoint/2010/main" val="63529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Put</a:t>
            </a:r>
            <a:r>
              <a:rPr lang="en-US" dirty="0"/>
              <a:t>ting a Price on Carbon</a:t>
            </a:r>
          </a:p>
        </p:txBody>
      </p:sp>
      <p:pic>
        <p:nvPicPr>
          <p:cNvPr id="24" name="Picture 23">
            <a:extLst>
              <a:ext uri="{FF2B5EF4-FFF2-40B4-BE49-F238E27FC236}">
                <a16:creationId xmlns:a16="http://schemas.microsoft.com/office/drawing/2014/main" id="{FCC8D9F6-C199-0149-B7ED-BB4CF9A75301}"/>
              </a:ext>
            </a:extLst>
          </p:cNvPr>
          <p:cNvPicPr>
            <a:picLocks noChangeAspect="1"/>
          </p:cNvPicPr>
          <p:nvPr/>
        </p:nvPicPr>
        <p:blipFill>
          <a:blip r:embed="rId3"/>
          <a:stretch>
            <a:fillRect/>
          </a:stretch>
        </p:blipFill>
        <p:spPr>
          <a:xfrm>
            <a:off x="3126865" y="1313338"/>
            <a:ext cx="7372327" cy="5005899"/>
          </a:xfrm>
          <a:prstGeom prst="rect">
            <a:avLst/>
          </a:prstGeom>
        </p:spPr>
      </p:pic>
      <p:cxnSp>
        <p:nvCxnSpPr>
          <p:cNvPr id="31" name="Straight Connector 30">
            <a:extLst>
              <a:ext uri="{FF2B5EF4-FFF2-40B4-BE49-F238E27FC236}">
                <a16:creationId xmlns:a16="http://schemas.microsoft.com/office/drawing/2014/main" id="{493F0A12-A6FC-BB45-B12C-56E9CAC305BE}"/>
              </a:ext>
            </a:extLst>
          </p:cNvPr>
          <p:cNvCxnSpPr/>
          <p:nvPr/>
        </p:nvCxnSpPr>
        <p:spPr>
          <a:xfrm flipV="1">
            <a:off x="3284911" y="2814426"/>
            <a:ext cx="6393893" cy="36976"/>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17B7FBC-F4C5-5742-86B6-05164383B120}"/>
              </a:ext>
            </a:extLst>
          </p:cNvPr>
          <p:cNvSpPr txBox="1"/>
          <p:nvPr/>
        </p:nvSpPr>
        <p:spPr>
          <a:xfrm>
            <a:off x="838200" y="2547257"/>
            <a:ext cx="2203488" cy="646331"/>
          </a:xfrm>
          <a:prstGeom prst="rect">
            <a:avLst/>
          </a:prstGeom>
          <a:noFill/>
        </p:spPr>
        <p:txBody>
          <a:bodyPr wrap="none" rtlCol="0">
            <a:spAutoFit/>
          </a:bodyPr>
          <a:lstStyle/>
          <a:p>
            <a:r>
              <a:rPr lang="en-US" dirty="0"/>
              <a:t>Suppose a Social Cost</a:t>
            </a:r>
          </a:p>
          <a:p>
            <a:r>
              <a:rPr lang="en-US" dirty="0"/>
              <a:t>Of Carbon of $50</a:t>
            </a:r>
          </a:p>
        </p:txBody>
      </p:sp>
    </p:spTree>
    <p:extLst>
      <p:ext uri="{BB962C8B-B14F-4D97-AF65-F5344CB8AC3E}">
        <p14:creationId xmlns:p14="http://schemas.microsoft.com/office/powerpoint/2010/main" val="100304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Car</a:t>
            </a:r>
            <a:r>
              <a:rPr lang="en-US" dirty="0"/>
              <a:t>bon Prices: the Good and Bad</a:t>
            </a:r>
          </a:p>
        </p:txBody>
      </p:sp>
      <p:sp>
        <p:nvSpPr>
          <p:cNvPr id="3" name="Content Placeholder 2"/>
          <p:cNvSpPr>
            <a:spLocks noGrp="1"/>
          </p:cNvSpPr>
          <p:nvPr>
            <p:ph idx="1"/>
          </p:nvPr>
        </p:nvSpPr>
        <p:spPr>
          <a:xfrm>
            <a:off x="838200" y="1570730"/>
            <a:ext cx="6910754" cy="4351338"/>
          </a:xfrm>
        </p:spPr>
        <p:txBody>
          <a:bodyPr>
            <a:normAutofit/>
          </a:bodyPr>
          <a:lstStyle/>
          <a:p>
            <a:r>
              <a:rPr lang="en-US" dirty="0"/>
              <a:t>Good:</a:t>
            </a:r>
          </a:p>
          <a:p>
            <a:pPr lvl="1"/>
            <a:r>
              <a:rPr lang="en-US" dirty="0"/>
              <a:t>Provide price signal to lower emissions.</a:t>
            </a:r>
          </a:p>
          <a:p>
            <a:pPr lvl="1"/>
            <a:r>
              <a:rPr lang="en-US" dirty="0"/>
              <a:t>They yield low-cost reductions in emissions.</a:t>
            </a:r>
          </a:p>
          <a:p>
            <a:pPr lvl="1"/>
            <a:r>
              <a:rPr lang="en-US" dirty="0"/>
              <a:t>They spur innovation in </a:t>
            </a:r>
            <a:r>
              <a:rPr lang="en-US"/>
              <a:t>clean technologies.</a:t>
            </a:r>
            <a:endParaRPr lang="en-US" dirty="0"/>
          </a:p>
          <a:p>
            <a:r>
              <a:rPr lang="en-US" dirty="0"/>
              <a:t>Bad:</a:t>
            </a:r>
          </a:p>
          <a:p>
            <a:pPr lvl="1"/>
            <a:r>
              <a:rPr lang="en-US" dirty="0"/>
              <a:t>Firms might leave to flee regulation.</a:t>
            </a:r>
          </a:p>
          <a:p>
            <a:pPr lvl="1"/>
            <a:r>
              <a:rPr lang="en-US" dirty="0"/>
              <a:t>It is necessary to monitor emissions.</a:t>
            </a:r>
          </a:p>
          <a:p>
            <a:pPr lvl="1"/>
            <a:r>
              <a:rPr lang="en-US" dirty="0"/>
              <a:t>Potentially regressive </a:t>
            </a:r>
          </a:p>
          <a:p>
            <a:pPr lvl="2"/>
            <a:r>
              <a:rPr lang="en-US" dirty="0"/>
              <a:t>Costs may weigh more heavily on low-income households.</a:t>
            </a:r>
          </a:p>
        </p:txBody>
      </p:sp>
      <p:pic>
        <p:nvPicPr>
          <p:cNvPr id="5" name="Picture 4">
            <a:extLst>
              <a:ext uri="{FF2B5EF4-FFF2-40B4-BE49-F238E27FC236}">
                <a16:creationId xmlns:a16="http://schemas.microsoft.com/office/drawing/2014/main" id="{30CE5945-8E95-4D19-91F6-F5AE6964055B}"/>
              </a:ext>
            </a:extLst>
          </p:cNvPr>
          <p:cNvPicPr>
            <a:picLocks noChangeAspect="1"/>
          </p:cNvPicPr>
          <p:nvPr/>
        </p:nvPicPr>
        <p:blipFill>
          <a:blip r:embed="rId3"/>
          <a:stretch>
            <a:fillRect/>
          </a:stretch>
        </p:blipFill>
        <p:spPr>
          <a:xfrm>
            <a:off x="8102600" y="2066924"/>
            <a:ext cx="3441700" cy="2581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139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Car</a:t>
            </a:r>
            <a:r>
              <a:rPr lang="en-US" dirty="0"/>
              <a:t>bon Tax and Cap &amp; Trade: the Differences</a:t>
            </a:r>
          </a:p>
        </p:txBody>
      </p:sp>
      <p:graphicFrame>
        <p:nvGraphicFramePr>
          <p:cNvPr id="12" name="Table 11"/>
          <p:cNvGraphicFramePr>
            <a:graphicFrameLocks noGrp="1"/>
          </p:cNvGraphicFramePr>
          <p:nvPr>
            <p:extLst>
              <p:ext uri="{D42A27DB-BD31-4B8C-83A1-F6EECF244321}">
                <p14:modId xmlns:p14="http://schemas.microsoft.com/office/powerpoint/2010/main" val="2077168777"/>
              </p:ext>
            </p:extLst>
          </p:nvPr>
        </p:nvGraphicFramePr>
        <p:xfrm>
          <a:off x="625475" y="1353758"/>
          <a:ext cx="10941050" cy="3474720"/>
        </p:xfrm>
        <a:graphic>
          <a:graphicData uri="http://schemas.openxmlformats.org/drawingml/2006/table">
            <a:tbl>
              <a:tblPr firstRow="1" bandRow="1">
                <a:tableStyleId>{5C22544A-7EE6-4342-B048-85BDC9FD1C3A}</a:tableStyleId>
              </a:tblPr>
              <a:tblGrid>
                <a:gridCol w="2910765">
                  <a:extLst>
                    <a:ext uri="{9D8B030D-6E8A-4147-A177-3AD203B41FA5}">
                      <a16:colId xmlns:a16="http://schemas.microsoft.com/office/drawing/2014/main" val="539992745"/>
                    </a:ext>
                  </a:extLst>
                </a:gridCol>
                <a:gridCol w="4109314">
                  <a:extLst>
                    <a:ext uri="{9D8B030D-6E8A-4147-A177-3AD203B41FA5}">
                      <a16:colId xmlns:a16="http://schemas.microsoft.com/office/drawing/2014/main" val="3350363504"/>
                    </a:ext>
                  </a:extLst>
                </a:gridCol>
                <a:gridCol w="3920971">
                  <a:extLst>
                    <a:ext uri="{9D8B030D-6E8A-4147-A177-3AD203B41FA5}">
                      <a16:colId xmlns:a16="http://schemas.microsoft.com/office/drawing/2014/main" val="1552000764"/>
                    </a:ext>
                  </a:extLst>
                </a:gridCol>
              </a:tblGrid>
              <a:tr h="402374">
                <a:tc>
                  <a:txBody>
                    <a:bodyPr/>
                    <a:lstStyle/>
                    <a:p>
                      <a:pPr indent="-182880"/>
                      <a:endParaRPr lang="en-US" sz="2200" dirty="0"/>
                    </a:p>
                  </a:txBody>
                  <a:tcPr>
                    <a:solidFill>
                      <a:srgbClr val="0C4C88"/>
                    </a:solidFill>
                  </a:tcPr>
                </a:tc>
                <a:tc>
                  <a:txBody>
                    <a:bodyPr/>
                    <a:lstStyle/>
                    <a:p>
                      <a:pPr indent="-182880"/>
                      <a:r>
                        <a:rPr lang="en-US" sz="2200" dirty="0"/>
                        <a:t>Carbon Tax</a:t>
                      </a:r>
                    </a:p>
                  </a:txBody>
                  <a:tcPr>
                    <a:solidFill>
                      <a:srgbClr val="0C4C88"/>
                    </a:solidFill>
                  </a:tcPr>
                </a:tc>
                <a:tc>
                  <a:txBody>
                    <a:bodyPr/>
                    <a:lstStyle/>
                    <a:p>
                      <a:pPr indent="-182880"/>
                      <a:r>
                        <a:rPr lang="en-US" sz="2200" dirty="0"/>
                        <a:t>Cap &amp; Trade</a:t>
                      </a:r>
                    </a:p>
                  </a:txBody>
                  <a:tcPr>
                    <a:solidFill>
                      <a:srgbClr val="0C4C88"/>
                    </a:solidFill>
                  </a:tcPr>
                </a:tc>
                <a:extLst>
                  <a:ext uri="{0D108BD9-81ED-4DB2-BD59-A6C34878D82A}">
                    <a16:rowId xmlns:a16="http://schemas.microsoft.com/office/drawing/2014/main" val="3020606110"/>
                  </a:ext>
                </a:extLst>
              </a:tr>
              <a:tr h="402374">
                <a:tc>
                  <a:txBody>
                    <a:bodyPr/>
                    <a:lstStyle/>
                    <a:p>
                      <a:pPr indent="-182880"/>
                      <a:r>
                        <a:rPr lang="en-US" sz="2200" dirty="0">
                          <a:solidFill>
                            <a:srgbClr val="2B414D"/>
                          </a:solidFill>
                        </a:rPr>
                        <a:t>Carbon</a:t>
                      </a:r>
                      <a:r>
                        <a:rPr lang="en-US" sz="2200" baseline="0" dirty="0">
                          <a:solidFill>
                            <a:srgbClr val="2B414D"/>
                          </a:solidFill>
                        </a:rPr>
                        <a:t> Price</a:t>
                      </a:r>
                      <a:endParaRPr lang="en-US" sz="2200" dirty="0">
                        <a:solidFill>
                          <a:srgbClr val="2B414D"/>
                        </a:solidFill>
                      </a:endParaRPr>
                    </a:p>
                  </a:txBody>
                  <a:tcPr>
                    <a:solidFill>
                      <a:schemeClr val="bg1">
                        <a:lumMod val="95000"/>
                      </a:schemeClr>
                    </a:solidFill>
                  </a:tcPr>
                </a:tc>
                <a:tc>
                  <a:txBody>
                    <a:bodyPr/>
                    <a:lstStyle/>
                    <a:p>
                      <a:pPr indent="-182880"/>
                      <a:r>
                        <a:rPr lang="en-US" sz="2200" dirty="0">
                          <a:solidFill>
                            <a:srgbClr val="2B414D"/>
                          </a:solidFill>
                        </a:rPr>
                        <a:t>Certain</a:t>
                      </a:r>
                    </a:p>
                  </a:txBody>
                  <a:tcPr>
                    <a:solidFill>
                      <a:schemeClr val="bg1">
                        <a:lumMod val="95000"/>
                      </a:schemeClr>
                    </a:solidFill>
                  </a:tcPr>
                </a:tc>
                <a:tc>
                  <a:txBody>
                    <a:bodyPr/>
                    <a:lstStyle/>
                    <a:p>
                      <a:pPr indent="-182880"/>
                      <a:r>
                        <a:rPr lang="en-US" sz="2200" dirty="0">
                          <a:solidFill>
                            <a:srgbClr val="2B414D"/>
                          </a:solidFill>
                        </a:rPr>
                        <a:t>Uncertain</a:t>
                      </a:r>
                    </a:p>
                  </a:txBody>
                  <a:tcPr>
                    <a:solidFill>
                      <a:schemeClr val="bg1">
                        <a:lumMod val="95000"/>
                      </a:schemeClr>
                    </a:solidFill>
                  </a:tcPr>
                </a:tc>
                <a:extLst>
                  <a:ext uri="{0D108BD9-81ED-4DB2-BD59-A6C34878D82A}">
                    <a16:rowId xmlns:a16="http://schemas.microsoft.com/office/drawing/2014/main" val="648794287"/>
                  </a:ext>
                </a:extLst>
              </a:tr>
              <a:tr h="402374">
                <a:tc>
                  <a:txBody>
                    <a:bodyPr/>
                    <a:lstStyle/>
                    <a:p>
                      <a:pPr indent="-182880"/>
                      <a:r>
                        <a:rPr lang="en-US" sz="2200" dirty="0">
                          <a:solidFill>
                            <a:srgbClr val="2B414D"/>
                          </a:solidFill>
                        </a:rPr>
                        <a:t>Emissions</a:t>
                      </a:r>
                    </a:p>
                  </a:txBody>
                  <a:tcPr>
                    <a:solidFill>
                      <a:srgbClr val="0C4C88">
                        <a:alpha val="20000"/>
                      </a:srgbClr>
                    </a:solidFill>
                  </a:tcPr>
                </a:tc>
                <a:tc>
                  <a:txBody>
                    <a:bodyPr/>
                    <a:lstStyle/>
                    <a:p>
                      <a:pPr indent="-182880"/>
                      <a:r>
                        <a:rPr lang="en-US" sz="2200" dirty="0">
                          <a:solidFill>
                            <a:srgbClr val="2B414D"/>
                          </a:solidFill>
                        </a:rPr>
                        <a:t>Uncertain</a:t>
                      </a:r>
                    </a:p>
                  </a:txBody>
                  <a:tcPr>
                    <a:solidFill>
                      <a:srgbClr val="0C4C88">
                        <a:alpha val="20000"/>
                      </a:srgbClr>
                    </a:solidFill>
                  </a:tcPr>
                </a:tc>
                <a:tc>
                  <a:txBody>
                    <a:bodyPr/>
                    <a:lstStyle/>
                    <a:p>
                      <a:pPr indent="-182880"/>
                      <a:r>
                        <a:rPr lang="en-US" sz="2200" dirty="0">
                          <a:solidFill>
                            <a:srgbClr val="2B414D"/>
                          </a:solidFill>
                        </a:rPr>
                        <a:t>Certain</a:t>
                      </a:r>
                    </a:p>
                  </a:txBody>
                  <a:tcPr>
                    <a:solidFill>
                      <a:srgbClr val="0C4C88">
                        <a:alpha val="20000"/>
                      </a:srgbClr>
                    </a:solidFill>
                  </a:tcPr>
                </a:tc>
                <a:extLst>
                  <a:ext uri="{0D108BD9-81ED-4DB2-BD59-A6C34878D82A}">
                    <a16:rowId xmlns:a16="http://schemas.microsoft.com/office/drawing/2014/main" val="809714105"/>
                  </a:ext>
                </a:extLst>
              </a:tr>
              <a:tr h="402374">
                <a:tc>
                  <a:txBody>
                    <a:bodyPr/>
                    <a:lstStyle/>
                    <a:p>
                      <a:pPr indent="-182880"/>
                      <a:r>
                        <a:rPr lang="en-US" sz="2200" dirty="0">
                          <a:solidFill>
                            <a:srgbClr val="2B414D"/>
                          </a:solidFill>
                        </a:rPr>
                        <a:t>Ease of Implementation</a:t>
                      </a:r>
                    </a:p>
                  </a:txBody>
                  <a:tcPr>
                    <a:solidFill>
                      <a:schemeClr val="bg1">
                        <a:lumMod val="95000"/>
                      </a:scheme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May be easier to implement</a:t>
                      </a:r>
                    </a:p>
                  </a:txBody>
                  <a:tcPr>
                    <a:solidFill>
                      <a:schemeClr val="bg1">
                        <a:lumMod val="95000"/>
                      </a:schemeClr>
                    </a:solidFill>
                  </a:tcPr>
                </a:tc>
                <a:tc>
                  <a:txBody>
                    <a:bodyPr/>
                    <a:lstStyle/>
                    <a:p>
                      <a:pPr indent="-182880"/>
                      <a:endParaRPr lang="en-US" sz="2200" dirty="0">
                        <a:solidFill>
                          <a:srgbClr val="2B414D"/>
                        </a:solidFill>
                      </a:endParaRPr>
                    </a:p>
                  </a:txBody>
                  <a:tcPr>
                    <a:solidFill>
                      <a:schemeClr val="bg1">
                        <a:lumMod val="95000"/>
                      </a:schemeClr>
                    </a:solidFill>
                  </a:tcPr>
                </a:tc>
                <a:extLst>
                  <a:ext uri="{0D108BD9-81ED-4DB2-BD59-A6C34878D82A}">
                    <a16:rowId xmlns:a16="http://schemas.microsoft.com/office/drawing/2014/main" val="1668062518"/>
                  </a:ext>
                </a:extLst>
              </a:tr>
              <a:tr h="1586287">
                <a:tc>
                  <a:txBody>
                    <a:bodyPr/>
                    <a:lstStyle/>
                    <a:p>
                      <a:pPr indent="-182880"/>
                      <a:r>
                        <a:rPr lang="en-US" sz="2200" dirty="0">
                          <a:solidFill>
                            <a:srgbClr val="2B414D"/>
                          </a:solidFill>
                        </a:rPr>
                        <a:t>Additional concerns</a:t>
                      </a:r>
                    </a:p>
                  </a:txBody>
                  <a:tcPr>
                    <a:solidFill>
                      <a:srgbClr val="0C4C88">
                        <a:alpha val="20000"/>
                      </a:srgbClr>
                    </a:solidFill>
                  </a:tcPr>
                </a:tc>
                <a:tc>
                  <a:txBody>
                    <a:bodyPr/>
                    <a:lstStyle/>
                    <a:p>
                      <a:pPr indent="-457200"/>
                      <a:r>
                        <a:rPr lang="en-US" sz="2200" dirty="0">
                          <a:solidFill>
                            <a:srgbClr val="2B414D"/>
                          </a:solidFill>
                        </a:rPr>
                        <a:t>Always</a:t>
                      </a:r>
                      <a:r>
                        <a:rPr lang="en-US" sz="2200" baseline="0" dirty="0">
                          <a:solidFill>
                            <a:srgbClr val="2B414D"/>
                          </a:solidFill>
                        </a:rPr>
                        <a:t> generates revenue</a:t>
                      </a:r>
                    </a:p>
                    <a:p>
                      <a:pPr indent="-457200"/>
                      <a:r>
                        <a:rPr lang="en-US" sz="2200" baseline="0" dirty="0">
                          <a:solidFill>
                            <a:srgbClr val="2B414D"/>
                          </a:solidFill>
                        </a:rPr>
                        <a:t>May require legislation to change</a:t>
                      </a:r>
                      <a:endParaRPr lang="en-US" sz="2200" dirty="0">
                        <a:solidFill>
                          <a:srgbClr val="2B414D"/>
                        </a:solidFill>
                      </a:endParaRPr>
                    </a:p>
                  </a:txBody>
                  <a:tcPr>
                    <a:solidFill>
                      <a:srgbClr val="0C4C88">
                        <a:alpha val="20000"/>
                      </a:srgb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May be more susceptible to lobbying</a:t>
                      </a:r>
                      <a:endParaRPr lang="en-US" sz="2200" dirty="0">
                        <a:solidFill>
                          <a:srgbClr val="2B414D"/>
                        </a:solidFill>
                      </a:endParaRPr>
                    </a:p>
                    <a:p>
                      <a:pPr indent="-457200"/>
                      <a:r>
                        <a:rPr lang="en-US" sz="2200" dirty="0">
                          <a:solidFill>
                            <a:srgbClr val="2B414D"/>
                          </a:solidFill>
                        </a:rPr>
                        <a:t>Only generates revenue if</a:t>
                      </a:r>
                      <a:r>
                        <a:rPr lang="en-US" sz="2200" baseline="0" dirty="0">
                          <a:solidFill>
                            <a:srgbClr val="2B414D"/>
                          </a:solidFill>
                        </a:rPr>
                        <a:t> government sells permits</a:t>
                      </a:r>
                    </a:p>
                    <a:p>
                      <a:pPr indent="-457200"/>
                      <a:r>
                        <a:rPr lang="en-US" sz="2200" baseline="0" dirty="0">
                          <a:solidFill>
                            <a:srgbClr val="2B414D"/>
                          </a:solidFill>
                        </a:rPr>
                        <a:t>Cap can be changed by regulator</a:t>
                      </a:r>
                    </a:p>
                  </a:txBody>
                  <a:tcPr>
                    <a:solidFill>
                      <a:srgbClr val="0C4C88">
                        <a:alpha val="20000"/>
                      </a:srgbClr>
                    </a:solidFill>
                  </a:tcPr>
                </a:tc>
                <a:extLst>
                  <a:ext uri="{0D108BD9-81ED-4DB2-BD59-A6C34878D82A}">
                    <a16:rowId xmlns:a16="http://schemas.microsoft.com/office/drawing/2014/main" val="1680250501"/>
                  </a:ext>
                </a:extLst>
              </a:tr>
            </a:tbl>
          </a:graphicData>
        </a:graphic>
      </p:graphicFrame>
      <p:sp>
        <p:nvSpPr>
          <p:cNvPr id="5" name="Rectangle 4">
            <a:extLst>
              <a:ext uri="{FF2B5EF4-FFF2-40B4-BE49-F238E27FC236}">
                <a16:creationId xmlns:a16="http://schemas.microsoft.com/office/drawing/2014/main" id="{638C6762-7DE1-5445-9A98-046A842B4076}"/>
              </a:ext>
            </a:extLst>
          </p:cNvPr>
          <p:cNvSpPr/>
          <p:nvPr/>
        </p:nvSpPr>
        <p:spPr>
          <a:xfrm>
            <a:off x="501162" y="3050319"/>
            <a:ext cx="11262946" cy="192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7ED4395-0E5C-7948-9095-6A27E066EC21}"/>
              </a:ext>
            </a:extLst>
          </p:cNvPr>
          <p:cNvSpPr/>
          <p:nvPr/>
        </p:nvSpPr>
        <p:spPr>
          <a:xfrm>
            <a:off x="625475" y="2581830"/>
            <a:ext cx="11262946" cy="192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7A289D-593E-2544-A4A3-3F17A667EDDA}"/>
              </a:ext>
            </a:extLst>
          </p:cNvPr>
          <p:cNvSpPr/>
          <p:nvPr/>
        </p:nvSpPr>
        <p:spPr>
          <a:xfrm>
            <a:off x="625475" y="2196998"/>
            <a:ext cx="11262946" cy="192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4AEDE4C-152D-144F-BED1-3D927F30968F}"/>
              </a:ext>
            </a:extLst>
          </p:cNvPr>
          <p:cNvSpPr/>
          <p:nvPr/>
        </p:nvSpPr>
        <p:spPr>
          <a:xfrm>
            <a:off x="625475" y="1891631"/>
            <a:ext cx="11262946" cy="1806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5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Car</a:t>
            </a:r>
            <a:r>
              <a:rPr lang="en-US" dirty="0"/>
              <a:t>bon Tax and Cap &amp; Trade: the Differences</a:t>
            </a:r>
          </a:p>
        </p:txBody>
      </p:sp>
      <p:graphicFrame>
        <p:nvGraphicFramePr>
          <p:cNvPr id="12" name="Table 11"/>
          <p:cNvGraphicFramePr>
            <a:graphicFrameLocks noGrp="1"/>
          </p:cNvGraphicFramePr>
          <p:nvPr/>
        </p:nvGraphicFramePr>
        <p:xfrm>
          <a:off x="625475" y="1325563"/>
          <a:ext cx="10941050" cy="4830020"/>
        </p:xfrm>
        <a:graphic>
          <a:graphicData uri="http://schemas.openxmlformats.org/drawingml/2006/table">
            <a:tbl>
              <a:tblPr firstRow="1" bandRow="1">
                <a:tableStyleId>{5C22544A-7EE6-4342-B048-85BDC9FD1C3A}</a:tableStyleId>
              </a:tblPr>
              <a:tblGrid>
                <a:gridCol w="2910765">
                  <a:extLst>
                    <a:ext uri="{9D8B030D-6E8A-4147-A177-3AD203B41FA5}">
                      <a16:colId xmlns:a16="http://schemas.microsoft.com/office/drawing/2014/main" val="539992745"/>
                    </a:ext>
                  </a:extLst>
                </a:gridCol>
                <a:gridCol w="4109314">
                  <a:extLst>
                    <a:ext uri="{9D8B030D-6E8A-4147-A177-3AD203B41FA5}">
                      <a16:colId xmlns:a16="http://schemas.microsoft.com/office/drawing/2014/main" val="3350363504"/>
                    </a:ext>
                  </a:extLst>
                </a:gridCol>
                <a:gridCol w="3920971">
                  <a:extLst>
                    <a:ext uri="{9D8B030D-6E8A-4147-A177-3AD203B41FA5}">
                      <a16:colId xmlns:a16="http://schemas.microsoft.com/office/drawing/2014/main" val="1552000764"/>
                    </a:ext>
                  </a:extLst>
                </a:gridCol>
              </a:tblGrid>
              <a:tr h="514085">
                <a:tc>
                  <a:txBody>
                    <a:bodyPr/>
                    <a:lstStyle/>
                    <a:p>
                      <a:pPr indent="-182880"/>
                      <a:endParaRPr lang="en-US" sz="2200" dirty="0"/>
                    </a:p>
                  </a:txBody>
                  <a:tcPr>
                    <a:solidFill>
                      <a:srgbClr val="0C4C88"/>
                    </a:solidFill>
                  </a:tcPr>
                </a:tc>
                <a:tc>
                  <a:txBody>
                    <a:bodyPr/>
                    <a:lstStyle/>
                    <a:p>
                      <a:pPr indent="-182880"/>
                      <a:r>
                        <a:rPr lang="en-US" sz="2200" dirty="0"/>
                        <a:t>Carbon Tax</a:t>
                      </a:r>
                    </a:p>
                  </a:txBody>
                  <a:tcPr>
                    <a:solidFill>
                      <a:srgbClr val="0C4C88"/>
                    </a:solidFill>
                  </a:tcPr>
                </a:tc>
                <a:tc>
                  <a:txBody>
                    <a:bodyPr/>
                    <a:lstStyle/>
                    <a:p>
                      <a:pPr indent="-182880"/>
                      <a:r>
                        <a:rPr lang="en-US" sz="2200" dirty="0"/>
                        <a:t>Cap &amp; Trade</a:t>
                      </a:r>
                    </a:p>
                  </a:txBody>
                  <a:tcPr>
                    <a:solidFill>
                      <a:srgbClr val="0C4C88"/>
                    </a:solidFill>
                  </a:tcPr>
                </a:tc>
                <a:extLst>
                  <a:ext uri="{0D108BD9-81ED-4DB2-BD59-A6C34878D82A}">
                    <a16:rowId xmlns:a16="http://schemas.microsoft.com/office/drawing/2014/main" val="3020606110"/>
                  </a:ext>
                </a:extLst>
              </a:tr>
              <a:tr h="514085">
                <a:tc>
                  <a:txBody>
                    <a:bodyPr/>
                    <a:lstStyle/>
                    <a:p>
                      <a:pPr indent="-182880"/>
                      <a:r>
                        <a:rPr lang="en-US" sz="2200" dirty="0">
                          <a:solidFill>
                            <a:srgbClr val="2B414D"/>
                          </a:solidFill>
                        </a:rPr>
                        <a:t>Carbon</a:t>
                      </a:r>
                      <a:r>
                        <a:rPr lang="en-US" sz="2200" baseline="0" dirty="0">
                          <a:solidFill>
                            <a:srgbClr val="2B414D"/>
                          </a:solidFill>
                        </a:rPr>
                        <a:t> Price</a:t>
                      </a:r>
                      <a:endParaRPr lang="en-US" sz="2200" dirty="0">
                        <a:solidFill>
                          <a:srgbClr val="2B414D"/>
                        </a:solidFill>
                      </a:endParaRPr>
                    </a:p>
                  </a:txBody>
                  <a:tcPr>
                    <a:solidFill>
                      <a:schemeClr val="bg1">
                        <a:lumMod val="95000"/>
                      </a:schemeClr>
                    </a:solidFill>
                  </a:tcPr>
                </a:tc>
                <a:tc>
                  <a:txBody>
                    <a:bodyPr/>
                    <a:lstStyle/>
                    <a:p>
                      <a:pPr indent="-182880"/>
                      <a:r>
                        <a:rPr lang="en-US" sz="2200" dirty="0">
                          <a:solidFill>
                            <a:srgbClr val="2B414D"/>
                          </a:solidFill>
                        </a:rPr>
                        <a:t>Certain</a:t>
                      </a:r>
                    </a:p>
                  </a:txBody>
                  <a:tcPr>
                    <a:solidFill>
                      <a:schemeClr val="bg1">
                        <a:lumMod val="95000"/>
                      </a:schemeClr>
                    </a:solidFill>
                  </a:tcPr>
                </a:tc>
                <a:tc>
                  <a:txBody>
                    <a:bodyPr/>
                    <a:lstStyle/>
                    <a:p>
                      <a:pPr indent="-182880"/>
                      <a:r>
                        <a:rPr lang="en-US" sz="2200" dirty="0">
                          <a:solidFill>
                            <a:srgbClr val="2B414D"/>
                          </a:solidFill>
                        </a:rPr>
                        <a:t>Uncertain</a:t>
                      </a:r>
                    </a:p>
                  </a:txBody>
                  <a:tcPr>
                    <a:solidFill>
                      <a:schemeClr val="bg1">
                        <a:lumMod val="95000"/>
                      </a:schemeClr>
                    </a:solidFill>
                  </a:tcPr>
                </a:tc>
                <a:extLst>
                  <a:ext uri="{0D108BD9-81ED-4DB2-BD59-A6C34878D82A}">
                    <a16:rowId xmlns:a16="http://schemas.microsoft.com/office/drawing/2014/main" val="648794287"/>
                  </a:ext>
                </a:extLst>
              </a:tr>
              <a:tr h="514085">
                <a:tc>
                  <a:txBody>
                    <a:bodyPr/>
                    <a:lstStyle/>
                    <a:p>
                      <a:pPr indent="-182880"/>
                      <a:r>
                        <a:rPr lang="en-US" sz="2200" dirty="0">
                          <a:solidFill>
                            <a:srgbClr val="2B414D"/>
                          </a:solidFill>
                        </a:rPr>
                        <a:t>Emissions</a:t>
                      </a:r>
                    </a:p>
                  </a:txBody>
                  <a:tcPr>
                    <a:solidFill>
                      <a:srgbClr val="0C4C88">
                        <a:alpha val="20000"/>
                      </a:srgbClr>
                    </a:solidFill>
                  </a:tcPr>
                </a:tc>
                <a:tc>
                  <a:txBody>
                    <a:bodyPr/>
                    <a:lstStyle/>
                    <a:p>
                      <a:pPr indent="-182880"/>
                      <a:r>
                        <a:rPr lang="en-US" sz="2200" dirty="0">
                          <a:solidFill>
                            <a:srgbClr val="2B414D"/>
                          </a:solidFill>
                        </a:rPr>
                        <a:t>Uncertain</a:t>
                      </a:r>
                    </a:p>
                  </a:txBody>
                  <a:tcPr>
                    <a:solidFill>
                      <a:srgbClr val="0C4C88">
                        <a:alpha val="20000"/>
                      </a:srgbClr>
                    </a:solidFill>
                  </a:tcPr>
                </a:tc>
                <a:tc>
                  <a:txBody>
                    <a:bodyPr/>
                    <a:lstStyle/>
                    <a:p>
                      <a:pPr indent="-182880"/>
                      <a:r>
                        <a:rPr lang="en-US" sz="2200" dirty="0">
                          <a:solidFill>
                            <a:srgbClr val="2B414D"/>
                          </a:solidFill>
                        </a:rPr>
                        <a:t>Certain</a:t>
                      </a:r>
                    </a:p>
                  </a:txBody>
                  <a:tcPr>
                    <a:solidFill>
                      <a:srgbClr val="0C4C88">
                        <a:alpha val="20000"/>
                      </a:srgbClr>
                    </a:solidFill>
                  </a:tcPr>
                </a:tc>
                <a:extLst>
                  <a:ext uri="{0D108BD9-81ED-4DB2-BD59-A6C34878D82A}">
                    <a16:rowId xmlns:a16="http://schemas.microsoft.com/office/drawing/2014/main" val="809714105"/>
                  </a:ext>
                </a:extLst>
              </a:tr>
              <a:tr h="514085">
                <a:tc>
                  <a:txBody>
                    <a:bodyPr/>
                    <a:lstStyle/>
                    <a:p>
                      <a:pPr indent="-182880"/>
                      <a:r>
                        <a:rPr lang="en-US" sz="2200" dirty="0">
                          <a:solidFill>
                            <a:srgbClr val="2B414D"/>
                          </a:solidFill>
                        </a:rPr>
                        <a:t>Ease of Implementation</a:t>
                      </a:r>
                    </a:p>
                  </a:txBody>
                  <a:tcPr>
                    <a:solidFill>
                      <a:schemeClr val="bg1">
                        <a:lumMod val="95000"/>
                      </a:scheme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May be easier to implement</a:t>
                      </a:r>
                    </a:p>
                  </a:txBody>
                  <a:tcPr>
                    <a:solidFill>
                      <a:schemeClr val="bg1">
                        <a:lumMod val="95000"/>
                      </a:schemeClr>
                    </a:solidFill>
                  </a:tcPr>
                </a:tc>
                <a:tc>
                  <a:txBody>
                    <a:bodyPr/>
                    <a:lstStyle/>
                    <a:p>
                      <a:pPr indent="-182880"/>
                      <a:endParaRPr lang="en-US" sz="2200" dirty="0">
                        <a:solidFill>
                          <a:srgbClr val="2B414D"/>
                        </a:solidFill>
                      </a:endParaRPr>
                    </a:p>
                  </a:txBody>
                  <a:tcPr>
                    <a:solidFill>
                      <a:schemeClr val="bg1">
                        <a:lumMod val="95000"/>
                      </a:schemeClr>
                    </a:solidFill>
                  </a:tcPr>
                </a:tc>
                <a:extLst>
                  <a:ext uri="{0D108BD9-81ED-4DB2-BD59-A6C34878D82A}">
                    <a16:rowId xmlns:a16="http://schemas.microsoft.com/office/drawing/2014/main" val="1668062518"/>
                  </a:ext>
                </a:extLst>
              </a:tr>
              <a:tr h="2129780">
                <a:tc>
                  <a:txBody>
                    <a:bodyPr/>
                    <a:lstStyle/>
                    <a:p>
                      <a:pPr indent="-182880"/>
                      <a:r>
                        <a:rPr lang="en-US" sz="2200" dirty="0">
                          <a:solidFill>
                            <a:srgbClr val="2B414D"/>
                          </a:solidFill>
                        </a:rPr>
                        <a:t>Additional concerns</a:t>
                      </a:r>
                    </a:p>
                  </a:txBody>
                  <a:tcPr>
                    <a:solidFill>
                      <a:srgbClr val="0C4C88">
                        <a:alpha val="20000"/>
                      </a:srgbClr>
                    </a:solidFill>
                  </a:tcPr>
                </a:tc>
                <a:tc>
                  <a:txBody>
                    <a:bodyPr/>
                    <a:lstStyle/>
                    <a:p>
                      <a:pPr indent="-457200"/>
                      <a:r>
                        <a:rPr lang="en-US" sz="2200" dirty="0">
                          <a:solidFill>
                            <a:srgbClr val="2B414D"/>
                          </a:solidFill>
                        </a:rPr>
                        <a:t>1) Always</a:t>
                      </a:r>
                      <a:r>
                        <a:rPr lang="en-US" sz="2200" baseline="0" dirty="0">
                          <a:solidFill>
                            <a:srgbClr val="2B414D"/>
                          </a:solidFill>
                        </a:rPr>
                        <a:t> generates revenue</a:t>
                      </a:r>
                    </a:p>
                    <a:p>
                      <a:pPr indent="-457200"/>
                      <a:r>
                        <a:rPr lang="en-US" sz="2200" baseline="0" dirty="0">
                          <a:solidFill>
                            <a:srgbClr val="2B414D"/>
                          </a:solidFill>
                        </a:rPr>
                        <a:t>2) May require legislation to change</a:t>
                      </a:r>
                    </a:p>
                    <a:p>
                      <a:pPr indent="-457200"/>
                      <a:r>
                        <a:rPr lang="en-US" sz="2200" baseline="0" dirty="0">
                          <a:solidFill>
                            <a:srgbClr val="2B414D"/>
                          </a:solidFill>
                        </a:rPr>
                        <a:t>3) Predictability</a:t>
                      </a:r>
                      <a:endParaRPr lang="en-US" sz="2200" dirty="0">
                        <a:solidFill>
                          <a:srgbClr val="2B414D"/>
                        </a:solidFill>
                      </a:endParaRPr>
                    </a:p>
                  </a:txBody>
                  <a:tcPr>
                    <a:solidFill>
                      <a:srgbClr val="0C4C88">
                        <a:alpha val="20000"/>
                      </a:srgb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1) Susceptible to lobbying.</a:t>
                      </a:r>
                      <a:endParaRPr lang="en-US" sz="2200" dirty="0">
                        <a:solidFill>
                          <a:srgbClr val="2B414D"/>
                        </a:solidFill>
                      </a:endParaRPr>
                    </a:p>
                    <a:p>
                      <a:pPr indent="-457200"/>
                      <a:r>
                        <a:rPr lang="en-US" sz="2200" dirty="0">
                          <a:solidFill>
                            <a:srgbClr val="2B414D"/>
                          </a:solidFill>
                        </a:rPr>
                        <a:t>2) Only generates revenue if</a:t>
                      </a:r>
                      <a:r>
                        <a:rPr lang="en-US" sz="2200" baseline="0" dirty="0">
                          <a:solidFill>
                            <a:srgbClr val="2B414D"/>
                          </a:solidFill>
                        </a:rPr>
                        <a:t> government sells permits.</a:t>
                      </a:r>
                    </a:p>
                    <a:p>
                      <a:pPr indent="-457200"/>
                      <a:r>
                        <a:rPr lang="en-US" sz="2200" baseline="0" dirty="0">
                          <a:solidFill>
                            <a:srgbClr val="2B414D"/>
                          </a:solidFill>
                        </a:rPr>
                        <a:t>3) Cap can be changed by regulator.</a:t>
                      </a:r>
                    </a:p>
                    <a:p>
                      <a:pPr indent="-457200"/>
                      <a:r>
                        <a:rPr lang="en-US" sz="2200" baseline="0" dirty="0">
                          <a:solidFill>
                            <a:srgbClr val="2B414D"/>
                          </a:solidFill>
                        </a:rPr>
                        <a:t>4) Less certainty over future.</a:t>
                      </a:r>
                    </a:p>
                    <a:p>
                      <a:pPr indent="-457200"/>
                      <a:r>
                        <a:rPr lang="en-US" sz="2200" baseline="0" dirty="0">
                          <a:solidFill>
                            <a:srgbClr val="2B414D"/>
                          </a:solidFill>
                        </a:rPr>
                        <a:t>5) Regulations reduce efficacy of Cap &amp; Trade</a:t>
                      </a:r>
                    </a:p>
                  </a:txBody>
                  <a:tcPr>
                    <a:solidFill>
                      <a:srgbClr val="0C4C88">
                        <a:alpha val="20000"/>
                      </a:srgbClr>
                    </a:solidFill>
                  </a:tcPr>
                </a:tc>
                <a:extLst>
                  <a:ext uri="{0D108BD9-81ED-4DB2-BD59-A6C34878D82A}">
                    <a16:rowId xmlns:a16="http://schemas.microsoft.com/office/drawing/2014/main" val="1680250501"/>
                  </a:ext>
                </a:extLst>
              </a:tr>
            </a:tbl>
          </a:graphicData>
        </a:graphic>
      </p:graphicFrame>
      <p:sp>
        <p:nvSpPr>
          <p:cNvPr id="3" name="Rectangle 2">
            <a:extLst>
              <a:ext uri="{FF2B5EF4-FFF2-40B4-BE49-F238E27FC236}">
                <a16:creationId xmlns:a16="http://schemas.microsoft.com/office/drawing/2014/main" id="{8DB121F3-9FD2-EA41-AA5D-38D64DBE01AC}"/>
              </a:ext>
            </a:extLst>
          </p:cNvPr>
          <p:cNvSpPr/>
          <p:nvPr/>
        </p:nvSpPr>
        <p:spPr>
          <a:xfrm>
            <a:off x="7641771" y="5110843"/>
            <a:ext cx="3924754" cy="10447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569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046C-D812-E346-9725-D08D61AB97E9}"/>
              </a:ext>
            </a:extLst>
          </p:cNvPr>
          <p:cNvSpPr>
            <a:spLocks noGrp="1"/>
          </p:cNvSpPr>
          <p:nvPr>
            <p:ph type="title"/>
          </p:nvPr>
        </p:nvSpPr>
        <p:spPr/>
        <p:txBody>
          <a:bodyPr/>
          <a:lstStyle/>
          <a:p>
            <a:r>
              <a:rPr lang="en-US" dirty="0">
                <a:solidFill>
                  <a:schemeClr val="bg1"/>
                </a:solidFill>
              </a:rPr>
              <a:t>Tho</a:t>
            </a:r>
            <a:r>
              <a:rPr lang="en-US" dirty="0"/>
              <a:t>ughts on Regulation vs Market-Oriented</a:t>
            </a:r>
          </a:p>
        </p:txBody>
      </p:sp>
      <p:sp>
        <p:nvSpPr>
          <p:cNvPr id="3" name="Content Placeholder 2">
            <a:extLst>
              <a:ext uri="{FF2B5EF4-FFF2-40B4-BE49-F238E27FC236}">
                <a16:creationId xmlns:a16="http://schemas.microsoft.com/office/drawing/2014/main" id="{34345031-B370-EE4C-9B6F-E891C81858BA}"/>
              </a:ext>
            </a:extLst>
          </p:cNvPr>
          <p:cNvSpPr>
            <a:spLocks noGrp="1"/>
          </p:cNvSpPr>
          <p:nvPr>
            <p:ph idx="1"/>
          </p:nvPr>
        </p:nvSpPr>
        <p:spPr/>
        <p:txBody>
          <a:bodyPr/>
          <a:lstStyle/>
          <a:p>
            <a:r>
              <a:rPr lang="en-US" dirty="0"/>
              <a:t>Equity.</a:t>
            </a:r>
          </a:p>
          <a:p>
            <a:pPr lvl="1"/>
            <a:r>
              <a:rPr lang="en-US" dirty="0"/>
              <a:t>Both types of policies are regressive.</a:t>
            </a:r>
          </a:p>
          <a:p>
            <a:pPr lvl="2"/>
            <a:r>
              <a:rPr lang="en-US" dirty="0"/>
              <a:t>Cap and Trade and a Carbon Tax can offset the </a:t>
            </a:r>
            <a:r>
              <a:rPr lang="en-US" dirty="0" err="1"/>
              <a:t>regressivity</a:t>
            </a:r>
            <a:r>
              <a:rPr lang="en-US" dirty="0"/>
              <a:t>.</a:t>
            </a:r>
          </a:p>
          <a:p>
            <a:pPr lvl="2"/>
            <a:r>
              <a:rPr lang="en-US" dirty="0"/>
              <a:t>Regulations do not.</a:t>
            </a:r>
          </a:p>
          <a:p>
            <a:r>
              <a:rPr lang="en-US" dirty="0"/>
              <a:t>Efficiency.</a:t>
            </a:r>
          </a:p>
          <a:p>
            <a:pPr lvl="1"/>
            <a:r>
              <a:rPr lang="en-US" dirty="0"/>
              <a:t>Market-oriented policies tend to achieve emissions reduction at much lower cost.</a:t>
            </a:r>
          </a:p>
          <a:p>
            <a:pPr lvl="2"/>
            <a:r>
              <a:rPr lang="en-US" dirty="0"/>
              <a:t>Example: CAFÉ Standards vs Carbon Tax</a:t>
            </a:r>
          </a:p>
          <a:p>
            <a:pPr lvl="3"/>
            <a:r>
              <a:rPr lang="en-US" dirty="0"/>
              <a:t>Tax is significantly more efficient.</a:t>
            </a:r>
          </a:p>
          <a:p>
            <a:pPr lvl="3"/>
            <a:r>
              <a:rPr lang="en-US" dirty="0"/>
              <a:t>Why?</a:t>
            </a:r>
          </a:p>
        </p:txBody>
      </p:sp>
      <p:sp>
        <p:nvSpPr>
          <p:cNvPr id="4" name="Slide Number Placeholder 3">
            <a:extLst>
              <a:ext uri="{FF2B5EF4-FFF2-40B4-BE49-F238E27FC236}">
                <a16:creationId xmlns:a16="http://schemas.microsoft.com/office/drawing/2014/main" id="{5B830037-4D18-F74D-A84D-DC8A33E2495D}"/>
              </a:ext>
            </a:extLst>
          </p:cNvPr>
          <p:cNvSpPr>
            <a:spLocks noGrp="1"/>
          </p:cNvSpPr>
          <p:nvPr>
            <p:ph type="sldNum" sz="quarter" idx="12"/>
          </p:nvPr>
        </p:nvSpPr>
        <p:spPr/>
        <p:txBody>
          <a:bodyPr/>
          <a:lstStyle/>
          <a:p>
            <a:fld id="{D9F085D5-EC86-4F6A-B501-C1359CB39116}" type="slidenum">
              <a:rPr lang="en-GB" smtClean="0"/>
              <a:t>48</a:t>
            </a:fld>
            <a:endParaRPr lang="en-GB"/>
          </a:p>
        </p:txBody>
      </p:sp>
    </p:spTree>
    <p:extLst>
      <p:ext uri="{BB962C8B-B14F-4D97-AF65-F5344CB8AC3E}">
        <p14:creationId xmlns:p14="http://schemas.microsoft.com/office/powerpoint/2010/main" val="341547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3194-55B4-334C-971E-64960461A1FA}"/>
              </a:ext>
            </a:extLst>
          </p:cNvPr>
          <p:cNvSpPr>
            <a:spLocks noGrp="1"/>
          </p:cNvSpPr>
          <p:nvPr>
            <p:ph type="title"/>
          </p:nvPr>
        </p:nvSpPr>
        <p:spPr/>
        <p:txBody>
          <a:bodyPr>
            <a:normAutofit/>
          </a:bodyPr>
          <a:lstStyle/>
          <a:p>
            <a:r>
              <a:rPr lang="en-US" dirty="0">
                <a:solidFill>
                  <a:schemeClr val="bg1"/>
                </a:solidFill>
              </a:rPr>
              <a:t>Pol</a:t>
            </a:r>
            <a:r>
              <a:rPr lang="en-US" dirty="0"/>
              <a:t>icies That Reduce Emissions: </a:t>
            </a:r>
            <a:r>
              <a:rPr lang="en-US" dirty="0" err="1"/>
              <a:t>INDirectly</a:t>
            </a:r>
            <a:endParaRPr lang="en-US" dirty="0"/>
          </a:p>
        </p:txBody>
      </p:sp>
      <p:sp>
        <p:nvSpPr>
          <p:cNvPr id="3" name="Content Placeholder 2">
            <a:extLst>
              <a:ext uri="{FF2B5EF4-FFF2-40B4-BE49-F238E27FC236}">
                <a16:creationId xmlns:a16="http://schemas.microsoft.com/office/drawing/2014/main" id="{A7BF305E-3692-584D-B3A2-CF6F571F6DE5}"/>
              </a:ext>
            </a:extLst>
          </p:cNvPr>
          <p:cNvSpPr>
            <a:spLocks noGrp="1"/>
          </p:cNvSpPr>
          <p:nvPr>
            <p:ph idx="1"/>
          </p:nvPr>
        </p:nvSpPr>
        <p:spPr/>
        <p:txBody>
          <a:bodyPr/>
          <a:lstStyle/>
          <a:p>
            <a:pPr>
              <a:spcAft>
                <a:spcPts val="1000"/>
              </a:spcAft>
            </a:pPr>
            <a:r>
              <a:rPr lang="en-US" dirty="0"/>
              <a:t>Subsidizing R&amp;D</a:t>
            </a:r>
          </a:p>
          <a:p>
            <a:pPr>
              <a:spcAft>
                <a:spcPts val="1000"/>
              </a:spcAft>
            </a:pPr>
            <a:r>
              <a:rPr lang="en-US" dirty="0"/>
              <a:t>Grid / infrastructure</a:t>
            </a:r>
          </a:p>
          <a:p>
            <a:pPr>
              <a:spcAft>
                <a:spcPts val="1000"/>
              </a:spcAft>
            </a:pPr>
            <a:r>
              <a:rPr lang="en-US" dirty="0"/>
              <a:t>Energy efficiency mandates and subsidies</a:t>
            </a:r>
          </a:p>
          <a:p>
            <a:r>
              <a:rPr lang="en-US" dirty="0"/>
              <a:t>Mandating renewable energy (</a:t>
            </a:r>
            <a:r>
              <a:rPr lang="en-US" i="1" dirty="0"/>
              <a:t>e.g</a:t>
            </a:r>
            <a:r>
              <a:rPr lang="en-US" dirty="0"/>
              <a:t>., renewable portfolio standards)</a:t>
            </a:r>
          </a:p>
          <a:p>
            <a:r>
              <a:rPr lang="en-US" dirty="0"/>
              <a:t>Land use policies</a:t>
            </a:r>
          </a:p>
          <a:p>
            <a:pPr lvl="1"/>
            <a:endParaRPr lang="en-US" dirty="0"/>
          </a:p>
        </p:txBody>
      </p:sp>
    </p:spTree>
    <p:extLst>
      <p:ext uri="{BB962C8B-B14F-4D97-AF65-F5344CB8AC3E}">
        <p14:creationId xmlns:p14="http://schemas.microsoft.com/office/powerpoint/2010/main" val="1952909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fontScale="92500" lnSpcReduction="20000"/>
          </a:bodyPr>
          <a:lstStyle/>
          <a:p>
            <a:r>
              <a:rPr lang="en-US" dirty="0"/>
              <a:t>This slide deck was authored by:</a:t>
            </a:r>
          </a:p>
          <a:p>
            <a:pPr lvl="1"/>
            <a:r>
              <a:rPr lang="en-US" dirty="0"/>
              <a:t>Shana </a:t>
            </a:r>
            <a:r>
              <a:rPr lang="en-US" dirty="0" err="1"/>
              <a:t>Mcdermott</a:t>
            </a:r>
            <a:r>
              <a:rPr lang="en-US" dirty="0"/>
              <a:t>, Trinity University</a:t>
            </a:r>
          </a:p>
          <a:p>
            <a:pPr lvl="1"/>
            <a:r>
              <a:rPr lang="en-US" dirty="0"/>
              <a:t>Sarah Jacobson, Williams College</a:t>
            </a:r>
          </a:p>
          <a:p>
            <a:pPr lvl="1"/>
            <a:r>
              <a:rPr lang="en-US" dirty="0"/>
              <a:t>Sharon </a:t>
            </a:r>
            <a:r>
              <a:rPr lang="en-US" dirty="0" err="1"/>
              <a:t>Shewmake</a:t>
            </a:r>
            <a:r>
              <a:rPr lang="en-US" dirty="0"/>
              <a:t>, Western Washington University</a:t>
            </a:r>
          </a:p>
          <a:p>
            <a:r>
              <a:rPr lang="en-US" dirty="0"/>
              <a:t>This slide deck was reviewed by:</a:t>
            </a:r>
          </a:p>
          <a:p>
            <a:pPr lvl="1"/>
            <a:r>
              <a:rPr lang="en-US" dirty="0"/>
              <a:t>Jason </a:t>
            </a:r>
            <a:r>
              <a:rPr lang="en-US" dirty="0" err="1"/>
              <a:t>Shogren</a:t>
            </a:r>
            <a:r>
              <a:rPr lang="en-US" dirty="0"/>
              <a:t>, University of Wyoming</a:t>
            </a:r>
          </a:p>
          <a:p>
            <a:pPr lvl="1"/>
            <a:r>
              <a:rPr lang="en-US" dirty="0"/>
              <a:t>Walter Thurman, North Carolina State University</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4412838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Climate Change Policy in Action</a:t>
            </a:r>
          </a:p>
        </p:txBody>
      </p:sp>
    </p:spTree>
    <p:extLst>
      <p:ext uri="{BB962C8B-B14F-4D97-AF65-F5344CB8AC3E}">
        <p14:creationId xmlns:p14="http://schemas.microsoft.com/office/powerpoint/2010/main" val="4013689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0EB2383-D6A7-3942-8DBF-49DFFB182FF9}"/>
              </a:ext>
            </a:extLst>
          </p:cNvPr>
          <p:cNvSpPr txBox="1"/>
          <p:nvPr/>
        </p:nvSpPr>
        <p:spPr>
          <a:xfrm>
            <a:off x="3290888" y="6447651"/>
            <a:ext cx="4214812" cy="276999"/>
          </a:xfrm>
          <a:prstGeom prst="rect">
            <a:avLst/>
          </a:prstGeom>
          <a:noFill/>
        </p:spPr>
        <p:txBody>
          <a:bodyPr wrap="square" rtlCol="0">
            <a:spAutoFit/>
          </a:bodyPr>
          <a:lstStyle/>
          <a:p>
            <a:r>
              <a:rPr lang="en-US" sz="1200" dirty="0">
                <a:solidFill>
                  <a:srgbClr val="2B414D"/>
                </a:solidFill>
              </a:rPr>
              <a:t>Source: World Bank Carbon - Pricing Dashboard</a:t>
            </a:r>
          </a:p>
        </p:txBody>
      </p:sp>
      <p:sp>
        <p:nvSpPr>
          <p:cNvPr id="2" name="Title 1">
            <a:extLst>
              <a:ext uri="{FF2B5EF4-FFF2-40B4-BE49-F238E27FC236}">
                <a16:creationId xmlns:a16="http://schemas.microsoft.com/office/drawing/2014/main" id="{3B89B0F5-4827-43CB-A5BE-4C2C724DB116}"/>
              </a:ext>
            </a:extLst>
          </p:cNvPr>
          <p:cNvSpPr>
            <a:spLocks noGrp="1"/>
          </p:cNvSpPr>
          <p:nvPr>
            <p:ph type="title"/>
          </p:nvPr>
        </p:nvSpPr>
        <p:spPr/>
        <p:txBody>
          <a:bodyPr/>
          <a:lstStyle/>
          <a:p>
            <a:r>
              <a:rPr lang="en-GB" dirty="0">
                <a:solidFill>
                  <a:srgbClr val="FFFFFF"/>
                </a:solidFill>
              </a:rPr>
              <a:t>Car</a:t>
            </a:r>
            <a:r>
              <a:rPr lang="en-GB" dirty="0"/>
              <a:t>bon Policies Across the World</a:t>
            </a:r>
          </a:p>
        </p:txBody>
      </p:sp>
      <p:grpSp>
        <p:nvGrpSpPr>
          <p:cNvPr id="7" name="Group 6">
            <a:extLst>
              <a:ext uri="{FF2B5EF4-FFF2-40B4-BE49-F238E27FC236}">
                <a16:creationId xmlns:a16="http://schemas.microsoft.com/office/drawing/2014/main" id="{C44F24E2-AA91-5C48-9F35-6C5696583F9A}"/>
              </a:ext>
            </a:extLst>
          </p:cNvPr>
          <p:cNvGrpSpPr/>
          <p:nvPr/>
        </p:nvGrpSpPr>
        <p:grpSpPr>
          <a:xfrm>
            <a:off x="1778000" y="1325563"/>
            <a:ext cx="7546621" cy="4838170"/>
            <a:chOff x="1778000" y="1325563"/>
            <a:chExt cx="7546621" cy="4838170"/>
          </a:xfrm>
        </p:grpSpPr>
        <p:grpSp>
          <p:nvGrpSpPr>
            <p:cNvPr id="5" name="Group 4">
              <a:extLst>
                <a:ext uri="{FF2B5EF4-FFF2-40B4-BE49-F238E27FC236}">
                  <a16:creationId xmlns:a16="http://schemas.microsoft.com/office/drawing/2014/main" id="{CA183354-0F93-A44F-B371-8F58E764DAB5}"/>
                </a:ext>
              </a:extLst>
            </p:cNvPr>
            <p:cNvGrpSpPr/>
            <p:nvPr/>
          </p:nvGrpSpPr>
          <p:grpSpPr>
            <a:xfrm>
              <a:off x="1778000" y="1325563"/>
              <a:ext cx="5530271" cy="4184205"/>
              <a:chOff x="1778000" y="1325563"/>
              <a:chExt cx="5530271" cy="4184205"/>
            </a:xfrm>
          </p:grpSpPr>
          <p:sp>
            <p:nvSpPr>
              <p:cNvPr id="3" name="TextBox 2">
                <a:extLst>
                  <a:ext uri="{FF2B5EF4-FFF2-40B4-BE49-F238E27FC236}">
                    <a16:creationId xmlns:a16="http://schemas.microsoft.com/office/drawing/2014/main" id="{50E872DD-A91B-2542-A005-A4E38F0518C2}"/>
                  </a:ext>
                </a:extLst>
              </p:cNvPr>
              <p:cNvSpPr txBox="1"/>
              <p:nvPr/>
            </p:nvSpPr>
            <p:spPr>
              <a:xfrm>
                <a:off x="3063135" y="5171214"/>
                <a:ext cx="4245136" cy="338554"/>
              </a:xfrm>
              <a:prstGeom prst="rect">
                <a:avLst/>
              </a:prstGeom>
              <a:noFill/>
            </p:spPr>
            <p:txBody>
              <a:bodyPr wrap="none" rtlCol="0">
                <a:spAutoFit/>
              </a:bodyPr>
              <a:lstStyle/>
              <a:p>
                <a:r>
                  <a:rPr lang="en-US" sz="1600" b="1" dirty="0"/>
                  <a:t>ETS = Emissions Trading System = Cap and Trade</a:t>
                </a:r>
              </a:p>
            </p:txBody>
          </p:sp>
          <p:sp>
            <p:nvSpPr>
              <p:cNvPr id="4" name="Rectangle 3">
                <a:extLst>
                  <a:ext uri="{FF2B5EF4-FFF2-40B4-BE49-F238E27FC236}">
                    <a16:creationId xmlns:a16="http://schemas.microsoft.com/office/drawing/2014/main" id="{5049241C-31DE-D147-A012-7DB20AE5CA95}"/>
                  </a:ext>
                </a:extLst>
              </p:cNvPr>
              <p:cNvSpPr/>
              <p:nvPr/>
            </p:nvSpPr>
            <p:spPr>
              <a:xfrm>
                <a:off x="1778000" y="1325563"/>
                <a:ext cx="4064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27E2BFFA-35F4-6D45-B9F0-0518C54ECF34}"/>
                </a:ext>
              </a:extLst>
            </p:cNvPr>
            <p:cNvSpPr/>
            <p:nvPr/>
          </p:nvSpPr>
          <p:spPr>
            <a:xfrm>
              <a:off x="1885244" y="5723467"/>
              <a:ext cx="3352800" cy="293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38F346-FDCF-F84C-8BF3-12096D1C83D6}"/>
                </a:ext>
              </a:extLst>
            </p:cNvPr>
            <p:cNvSpPr/>
            <p:nvPr/>
          </p:nvSpPr>
          <p:spPr>
            <a:xfrm>
              <a:off x="5631870" y="5870222"/>
              <a:ext cx="3692751" cy="293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3"/>
          <a:stretch>
            <a:fillRect/>
          </a:stretch>
        </p:blipFill>
        <p:spPr>
          <a:xfrm>
            <a:off x="1071562" y="859809"/>
            <a:ext cx="10048875" cy="5303924"/>
          </a:xfrm>
          <a:prstGeom prst="rect">
            <a:avLst/>
          </a:prstGeom>
        </p:spPr>
      </p:pic>
    </p:spTree>
    <p:extLst>
      <p:ext uri="{BB962C8B-B14F-4D97-AF65-F5344CB8AC3E}">
        <p14:creationId xmlns:p14="http://schemas.microsoft.com/office/powerpoint/2010/main" val="25748843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7ED3FB1-5B5F-4C3F-A1C6-393014FAAE15}"/>
              </a:ext>
            </a:extLst>
          </p:cNvPr>
          <p:cNvSpPr>
            <a:spLocks noGrp="1"/>
          </p:cNvSpPr>
          <p:nvPr>
            <p:ph type="title"/>
          </p:nvPr>
        </p:nvSpPr>
        <p:spPr/>
        <p:txBody>
          <a:bodyPr/>
          <a:lstStyle/>
          <a:p>
            <a:r>
              <a:rPr lang="en-GB" dirty="0"/>
              <a:t> </a:t>
            </a:r>
            <a:r>
              <a:rPr lang="en-GB" dirty="0">
                <a:solidFill>
                  <a:srgbClr val="FFFFFF"/>
                </a:solidFill>
              </a:rPr>
              <a:t>Ca</a:t>
            </a:r>
            <a:r>
              <a:rPr lang="en-GB" dirty="0"/>
              <a:t>p and Trade</a:t>
            </a:r>
          </a:p>
        </p:txBody>
      </p:sp>
      <p:pic>
        <p:nvPicPr>
          <p:cNvPr id="3" name="Picture 2">
            <a:extLst>
              <a:ext uri="{FF2B5EF4-FFF2-40B4-BE49-F238E27FC236}">
                <a16:creationId xmlns:a16="http://schemas.microsoft.com/office/drawing/2014/main" id="{AE6E1703-7C23-4D2F-9118-B978C56E0813}"/>
              </a:ext>
            </a:extLst>
          </p:cNvPr>
          <p:cNvPicPr>
            <a:picLocks noChangeAspect="1"/>
          </p:cNvPicPr>
          <p:nvPr/>
        </p:nvPicPr>
        <p:blipFill>
          <a:blip r:embed="rId3"/>
          <a:stretch>
            <a:fillRect/>
          </a:stretch>
        </p:blipFill>
        <p:spPr>
          <a:xfrm>
            <a:off x="1123949" y="1743599"/>
            <a:ext cx="9944101" cy="3370801"/>
          </a:xfrm>
          <a:prstGeom prst="rect">
            <a:avLst/>
          </a:prstGeom>
        </p:spPr>
      </p:pic>
    </p:spTree>
    <p:extLst>
      <p:ext uri="{BB962C8B-B14F-4D97-AF65-F5344CB8AC3E}">
        <p14:creationId xmlns:p14="http://schemas.microsoft.com/office/powerpoint/2010/main" val="28687110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29333" y="1242862"/>
            <a:ext cx="1104405" cy="1246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0EB2383-D6A7-3942-8DBF-49DFFB182FF9}"/>
              </a:ext>
            </a:extLst>
          </p:cNvPr>
          <p:cNvSpPr txBox="1"/>
          <p:nvPr/>
        </p:nvSpPr>
        <p:spPr>
          <a:xfrm>
            <a:off x="3233738" y="6438901"/>
            <a:ext cx="4976812" cy="276999"/>
          </a:xfrm>
          <a:prstGeom prst="rect">
            <a:avLst/>
          </a:prstGeom>
          <a:noFill/>
        </p:spPr>
        <p:txBody>
          <a:bodyPr wrap="square" rtlCol="0">
            <a:spAutoFit/>
          </a:bodyPr>
          <a:lstStyle/>
          <a:p>
            <a:r>
              <a:rPr lang="en-US" sz="1200" dirty="0">
                <a:solidFill>
                  <a:srgbClr val="2B414D"/>
                </a:solidFill>
              </a:rPr>
              <a:t>Source: World Bank  - Carbon Pricing Dashboard</a:t>
            </a:r>
          </a:p>
        </p:txBody>
      </p:sp>
      <p:sp>
        <p:nvSpPr>
          <p:cNvPr id="4" name="Title 3">
            <a:extLst>
              <a:ext uri="{FF2B5EF4-FFF2-40B4-BE49-F238E27FC236}">
                <a16:creationId xmlns:a16="http://schemas.microsoft.com/office/drawing/2014/main" id="{02612BEB-204F-49E6-8F81-436C740F489A}"/>
              </a:ext>
            </a:extLst>
          </p:cNvPr>
          <p:cNvSpPr>
            <a:spLocks noGrp="1"/>
          </p:cNvSpPr>
          <p:nvPr>
            <p:ph type="title"/>
          </p:nvPr>
        </p:nvSpPr>
        <p:spPr/>
        <p:txBody>
          <a:bodyPr/>
          <a:lstStyle/>
          <a:p>
            <a:r>
              <a:rPr lang="en-GB" dirty="0"/>
              <a:t> </a:t>
            </a:r>
            <a:r>
              <a:rPr lang="en-GB" dirty="0">
                <a:solidFill>
                  <a:srgbClr val="FFFFFF"/>
                </a:solidFill>
              </a:rPr>
              <a:t>Ca</a:t>
            </a:r>
            <a:r>
              <a:rPr lang="en-GB" dirty="0"/>
              <a:t>p and Trade Policies Around the World</a:t>
            </a:r>
          </a:p>
        </p:txBody>
      </p:sp>
      <p:sp>
        <p:nvSpPr>
          <p:cNvPr id="9" name="Rectangle 8">
            <a:extLst>
              <a:ext uri="{FF2B5EF4-FFF2-40B4-BE49-F238E27FC236}">
                <a16:creationId xmlns:a16="http://schemas.microsoft.com/office/drawing/2014/main" id="{D8F2C6A8-14F0-B347-B458-E7DE60DD43D1}"/>
              </a:ext>
            </a:extLst>
          </p:cNvPr>
          <p:cNvSpPr/>
          <p:nvPr/>
        </p:nvSpPr>
        <p:spPr>
          <a:xfrm>
            <a:off x="5541558" y="5700889"/>
            <a:ext cx="3692751" cy="445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8B4BD0-0509-F049-86C1-0D00432C1808}"/>
              </a:ext>
            </a:extLst>
          </p:cNvPr>
          <p:cNvSpPr/>
          <p:nvPr/>
        </p:nvSpPr>
        <p:spPr>
          <a:xfrm>
            <a:off x="2129333" y="6002889"/>
            <a:ext cx="3692751" cy="169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2CEBC67-DE60-314E-BC0F-1847BCE473BA}"/>
              </a:ext>
            </a:extLst>
          </p:cNvPr>
          <p:cNvSpPr txBox="1"/>
          <p:nvPr/>
        </p:nvSpPr>
        <p:spPr>
          <a:xfrm>
            <a:off x="5265365" y="5696802"/>
            <a:ext cx="4245136" cy="338554"/>
          </a:xfrm>
          <a:prstGeom prst="rect">
            <a:avLst/>
          </a:prstGeom>
          <a:noFill/>
        </p:spPr>
        <p:txBody>
          <a:bodyPr wrap="none" rtlCol="0">
            <a:spAutoFit/>
          </a:bodyPr>
          <a:lstStyle/>
          <a:p>
            <a:r>
              <a:rPr lang="en-US" sz="1600" b="1" dirty="0"/>
              <a:t>ETS = Emissions Trading System = Cap and Trade</a:t>
            </a:r>
          </a:p>
        </p:txBody>
      </p:sp>
      <p:sp>
        <p:nvSpPr>
          <p:cNvPr id="12" name="Rectangle 11">
            <a:extLst>
              <a:ext uri="{FF2B5EF4-FFF2-40B4-BE49-F238E27FC236}">
                <a16:creationId xmlns:a16="http://schemas.microsoft.com/office/drawing/2014/main" id="{10294583-4E9C-E543-9D3C-252B6878F3F4}"/>
              </a:ext>
            </a:extLst>
          </p:cNvPr>
          <p:cNvSpPr/>
          <p:nvPr/>
        </p:nvSpPr>
        <p:spPr>
          <a:xfrm>
            <a:off x="1751156" y="1137580"/>
            <a:ext cx="777556" cy="713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38200" y="1290637"/>
            <a:ext cx="10512606" cy="4243932"/>
          </a:xfrm>
          <a:prstGeom prst="rect">
            <a:avLst/>
          </a:prstGeom>
        </p:spPr>
      </p:pic>
    </p:spTree>
    <p:extLst>
      <p:ext uri="{BB962C8B-B14F-4D97-AF65-F5344CB8AC3E}">
        <p14:creationId xmlns:p14="http://schemas.microsoft.com/office/powerpoint/2010/main" val="13735028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2E6BBF-B3C8-4D38-A933-EA6A39C2CCB1}"/>
              </a:ext>
            </a:extLst>
          </p:cNvPr>
          <p:cNvPicPr>
            <a:picLocks noChangeAspect="1"/>
          </p:cNvPicPr>
          <p:nvPr/>
        </p:nvPicPr>
        <p:blipFill>
          <a:blip r:embed="rId3"/>
          <a:stretch>
            <a:fillRect/>
          </a:stretch>
        </p:blipFill>
        <p:spPr>
          <a:xfrm>
            <a:off x="1738313" y="1588509"/>
            <a:ext cx="4019861" cy="4602741"/>
          </a:xfrm>
          <a:prstGeom prst="rect">
            <a:avLst/>
          </a:prstGeom>
        </p:spPr>
      </p:pic>
      <p:sp>
        <p:nvSpPr>
          <p:cNvPr id="4" name="TextBox 3">
            <a:extLst>
              <a:ext uri="{FF2B5EF4-FFF2-40B4-BE49-F238E27FC236}">
                <a16:creationId xmlns:a16="http://schemas.microsoft.com/office/drawing/2014/main" id="{A0AF2601-D29A-4380-B3E8-35B029F93891}"/>
              </a:ext>
            </a:extLst>
          </p:cNvPr>
          <p:cNvSpPr txBox="1">
            <a:spLocks/>
          </p:cNvSpPr>
          <p:nvPr/>
        </p:nvSpPr>
        <p:spPr>
          <a:xfrm>
            <a:off x="6422231" y="1985749"/>
            <a:ext cx="3543300" cy="3712964"/>
          </a:xfrm>
          <a:prstGeom prst="roundRect">
            <a:avLst/>
          </a:prstGeom>
          <a:solidFill>
            <a:schemeClr val="accent2"/>
          </a:solidFill>
          <a:ln w="38100">
            <a:noFill/>
          </a:ln>
        </p:spPr>
        <p:txBody>
          <a:bodyPr wrap="square" lIns="182880" bIns="274320" rtlCol="0">
            <a:spAutoFit/>
          </a:bodyPr>
          <a:lstStyle/>
          <a:p>
            <a:r>
              <a:rPr lang="en-US" sz="11500" dirty="0">
                <a:solidFill>
                  <a:schemeClr val="bg1"/>
                </a:solidFill>
              </a:rPr>
              <a:t>0.7% </a:t>
            </a:r>
          </a:p>
          <a:p>
            <a:r>
              <a:rPr lang="en-US" sz="2800" dirty="0">
                <a:solidFill>
                  <a:schemeClr val="bg1"/>
                </a:solidFill>
              </a:rPr>
              <a:t>of global greenhouse gas emissions</a:t>
            </a:r>
          </a:p>
        </p:txBody>
      </p:sp>
      <p:sp>
        <p:nvSpPr>
          <p:cNvPr id="2" name="Title 1">
            <a:extLst>
              <a:ext uri="{FF2B5EF4-FFF2-40B4-BE49-F238E27FC236}">
                <a16:creationId xmlns:a16="http://schemas.microsoft.com/office/drawing/2014/main" id="{C62CFA8B-02A6-423D-8D34-E0CA119117E7}"/>
              </a:ext>
            </a:extLst>
          </p:cNvPr>
          <p:cNvSpPr>
            <a:spLocks noGrp="1"/>
          </p:cNvSpPr>
          <p:nvPr>
            <p:ph type="title"/>
          </p:nvPr>
        </p:nvSpPr>
        <p:spPr/>
        <p:txBody>
          <a:bodyPr/>
          <a:lstStyle/>
          <a:p>
            <a:r>
              <a:rPr lang="en-GB" dirty="0">
                <a:solidFill>
                  <a:srgbClr val="FFFFFF"/>
                </a:solidFill>
              </a:rPr>
              <a:t>Cal</a:t>
            </a:r>
            <a:r>
              <a:rPr lang="en-GB" dirty="0"/>
              <a:t>ifornia’s Cap and Trade System: 2012+</a:t>
            </a:r>
          </a:p>
        </p:txBody>
      </p:sp>
    </p:spTree>
    <p:extLst>
      <p:ext uri="{BB962C8B-B14F-4D97-AF65-F5344CB8AC3E}">
        <p14:creationId xmlns:p14="http://schemas.microsoft.com/office/powerpoint/2010/main" val="1863128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3C68F-EDD4-1641-A3B0-AD1612CA1709}"/>
              </a:ext>
            </a:extLst>
          </p:cNvPr>
          <p:cNvPicPr>
            <a:picLocks noChangeAspect="1"/>
          </p:cNvPicPr>
          <p:nvPr/>
        </p:nvPicPr>
        <p:blipFill>
          <a:blip r:embed="rId3"/>
          <a:stretch>
            <a:fillRect/>
          </a:stretch>
        </p:blipFill>
        <p:spPr>
          <a:xfrm>
            <a:off x="1738313" y="1588509"/>
            <a:ext cx="4019861" cy="4602741"/>
          </a:xfrm>
          <a:prstGeom prst="rect">
            <a:avLst/>
          </a:prstGeom>
        </p:spPr>
      </p:pic>
      <p:sp>
        <p:nvSpPr>
          <p:cNvPr id="20" name="Title 19">
            <a:extLst>
              <a:ext uri="{FF2B5EF4-FFF2-40B4-BE49-F238E27FC236}">
                <a16:creationId xmlns:a16="http://schemas.microsoft.com/office/drawing/2014/main" id="{C29FB6AB-CED6-4966-95B7-18870AFF3767}"/>
              </a:ext>
            </a:extLst>
          </p:cNvPr>
          <p:cNvSpPr>
            <a:spLocks noGrp="1"/>
          </p:cNvSpPr>
          <p:nvPr>
            <p:ph type="title"/>
          </p:nvPr>
        </p:nvSpPr>
        <p:spPr/>
        <p:txBody>
          <a:bodyPr/>
          <a:lstStyle/>
          <a:p>
            <a:r>
              <a:rPr lang="en-GB" dirty="0">
                <a:solidFill>
                  <a:srgbClr val="FFFFFF"/>
                </a:solidFill>
              </a:rPr>
              <a:t>Cal</a:t>
            </a:r>
            <a:r>
              <a:rPr lang="en-GB" dirty="0"/>
              <a:t>ifornia’s System Is Flexible</a:t>
            </a:r>
          </a:p>
        </p:txBody>
      </p:sp>
      <p:sp>
        <p:nvSpPr>
          <p:cNvPr id="21" name="Content Placeholder 20">
            <a:extLst>
              <a:ext uri="{FF2B5EF4-FFF2-40B4-BE49-F238E27FC236}">
                <a16:creationId xmlns:a16="http://schemas.microsoft.com/office/drawing/2014/main" id="{0004941A-59DA-4C46-9598-FBF632E0FDA3}"/>
              </a:ext>
            </a:extLst>
          </p:cNvPr>
          <p:cNvSpPr>
            <a:spLocks noGrp="1"/>
          </p:cNvSpPr>
          <p:nvPr>
            <p:ph idx="1"/>
          </p:nvPr>
        </p:nvSpPr>
        <p:spPr>
          <a:xfrm>
            <a:off x="5886450" y="1325563"/>
            <a:ext cx="5829300" cy="5094287"/>
          </a:xfrm>
        </p:spPr>
        <p:txBody>
          <a:bodyPr>
            <a:normAutofit/>
          </a:bodyPr>
          <a:lstStyle/>
          <a:p>
            <a:r>
              <a:rPr lang="en-US" dirty="0"/>
              <a:t>California’s goals:</a:t>
            </a:r>
          </a:p>
          <a:p>
            <a:pPr lvl="1"/>
            <a:r>
              <a:rPr lang="en-US" dirty="0"/>
              <a:t>Reduce emissions to 1990 levels by 2020</a:t>
            </a:r>
          </a:p>
          <a:p>
            <a:pPr lvl="1"/>
            <a:r>
              <a:rPr lang="en-US" dirty="0"/>
              <a:t>An 80% reduction in emissions from 1990 levels by 2030</a:t>
            </a:r>
          </a:p>
          <a:p>
            <a:r>
              <a:rPr lang="en-US" dirty="0"/>
              <a:t>California’s Tools:</a:t>
            </a:r>
          </a:p>
          <a:p>
            <a:pPr lvl="1"/>
            <a:r>
              <a:rPr lang="en-US" dirty="0"/>
              <a:t>Cap and Trade</a:t>
            </a:r>
          </a:p>
          <a:p>
            <a:pPr lvl="1"/>
            <a:r>
              <a:rPr lang="en-US" dirty="0"/>
              <a:t>Renewable Portfolio Standard</a:t>
            </a:r>
          </a:p>
          <a:p>
            <a:pPr lvl="1"/>
            <a:r>
              <a:rPr lang="en-US" dirty="0"/>
              <a:t>Clean Cars Program</a:t>
            </a:r>
          </a:p>
          <a:p>
            <a:pPr lvl="1"/>
            <a:r>
              <a:rPr lang="en-US" dirty="0"/>
              <a:t>Low Carbon Fuel Standard</a:t>
            </a:r>
            <a:endParaRPr lang="en-GB" dirty="0"/>
          </a:p>
        </p:txBody>
      </p:sp>
    </p:spTree>
    <p:extLst>
      <p:ext uri="{BB962C8B-B14F-4D97-AF65-F5344CB8AC3E}">
        <p14:creationId xmlns:p14="http://schemas.microsoft.com/office/powerpoint/2010/main" val="2149695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B5F21FFA-6DFC-9449-8A4D-1D63A588DC8C}"/>
              </a:ext>
            </a:extLst>
          </p:cNvPr>
          <p:cNvPicPr>
            <a:picLocks noChangeAspect="1"/>
          </p:cNvPicPr>
          <p:nvPr/>
        </p:nvPicPr>
        <p:blipFill>
          <a:blip r:embed="rId3" r:link="rId4"/>
          <a:stretch>
            <a:fillRect/>
          </a:stretch>
        </p:blipFill>
        <p:spPr>
          <a:xfrm>
            <a:off x="2090056" y="1596698"/>
            <a:ext cx="8688977" cy="4677796"/>
          </a:xfrm>
          <a:prstGeom prst="rect">
            <a:avLst/>
          </a:prstGeom>
        </p:spPr>
      </p:pic>
      <p:sp>
        <p:nvSpPr>
          <p:cNvPr id="2" name="Title 1">
            <a:extLst>
              <a:ext uri="{FF2B5EF4-FFF2-40B4-BE49-F238E27FC236}">
                <a16:creationId xmlns:a16="http://schemas.microsoft.com/office/drawing/2014/main" id="{A8B4A93C-331F-46E9-9DC7-94FB2BF18E9C}"/>
              </a:ext>
            </a:extLst>
          </p:cNvPr>
          <p:cNvSpPr>
            <a:spLocks noGrp="1"/>
          </p:cNvSpPr>
          <p:nvPr>
            <p:ph type="title"/>
          </p:nvPr>
        </p:nvSpPr>
        <p:spPr/>
        <p:txBody>
          <a:bodyPr>
            <a:normAutofit fontScale="90000"/>
          </a:bodyPr>
          <a:lstStyle/>
          <a:p>
            <a:r>
              <a:rPr lang="en-GB" dirty="0">
                <a:solidFill>
                  <a:schemeClr val="bg1"/>
                </a:solidFill>
              </a:rPr>
              <a:t>Cha</a:t>
            </a:r>
            <a:r>
              <a:rPr lang="en-GB" dirty="0"/>
              <a:t>nge in California GDP, Population, and </a:t>
            </a:r>
            <a:br>
              <a:rPr lang="en-GB" dirty="0"/>
            </a:br>
            <a:r>
              <a:rPr lang="en-GB" dirty="0"/>
              <a:t>GHG Emissions since 2000</a:t>
            </a:r>
          </a:p>
        </p:txBody>
      </p:sp>
      <p:cxnSp>
        <p:nvCxnSpPr>
          <p:cNvPr id="4" name="Straight Connector 3">
            <a:extLst>
              <a:ext uri="{FF2B5EF4-FFF2-40B4-BE49-F238E27FC236}">
                <a16:creationId xmlns:a16="http://schemas.microsoft.com/office/drawing/2014/main" id="{10625046-250D-9D42-9326-708D1424DDE7}"/>
              </a:ext>
            </a:extLst>
          </p:cNvPr>
          <p:cNvCxnSpPr/>
          <p:nvPr/>
        </p:nvCxnSpPr>
        <p:spPr>
          <a:xfrm flipV="1">
            <a:off x="6815586" y="1938625"/>
            <a:ext cx="0" cy="372533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D2C389B-A3DC-5F47-A23F-6846620B9C20}"/>
              </a:ext>
            </a:extLst>
          </p:cNvPr>
          <p:cNvSpPr txBox="1"/>
          <p:nvPr/>
        </p:nvSpPr>
        <p:spPr>
          <a:xfrm>
            <a:off x="6138368" y="1412032"/>
            <a:ext cx="1563441" cy="369332"/>
          </a:xfrm>
          <a:prstGeom prst="rect">
            <a:avLst/>
          </a:prstGeom>
          <a:noFill/>
        </p:spPr>
        <p:txBody>
          <a:bodyPr wrap="none" rtlCol="0">
            <a:spAutoFit/>
          </a:bodyPr>
          <a:lstStyle/>
          <a:p>
            <a:r>
              <a:rPr lang="en-US" dirty="0"/>
              <a:t>Cap &amp; Trade -&gt;</a:t>
            </a:r>
          </a:p>
        </p:txBody>
      </p:sp>
    </p:spTree>
    <p:extLst>
      <p:ext uri="{BB962C8B-B14F-4D97-AF65-F5344CB8AC3E}">
        <p14:creationId xmlns:p14="http://schemas.microsoft.com/office/powerpoint/2010/main" val="50211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7ED3FB1-5B5F-4C3F-A1C6-393014FAAE15}"/>
              </a:ext>
            </a:extLst>
          </p:cNvPr>
          <p:cNvSpPr>
            <a:spLocks noGrp="1"/>
          </p:cNvSpPr>
          <p:nvPr>
            <p:ph type="title"/>
          </p:nvPr>
        </p:nvSpPr>
        <p:spPr/>
        <p:txBody>
          <a:bodyPr/>
          <a:lstStyle/>
          <a:p>
            <a:r>
              <a:rPr lang="en-GB" dirty="0">
                <a:solidFill>
                  <a:srgbClr val="FFFFFF"/>
                </a:solidFill>
              </a:rPr>
              <a:t>Car</a:t>
            </a:r>
            <a:r>
              <a:rPr lang="en-GB" dirty="0"/>
              <a:t>bon Tax</a:t>
            </a:r>
          </a:p>
        </p:txBody>
      </p:sp>
      <p:pic>
        <p:nvPicPr>
          <p:cNvPr id="57" name="Picture 56">
            <a:extLst>
              <a:ext uri="{FF2B5EF4-FFF2-40B4-BE49-F238E27FC236}">
                <a16:creationId xmlns:a16="http://schemas.microsoft.com/office/drawing/2014/main" id="{1FB0D9C6-94E6-4C8B-A2C7-BF26CE9186F1}"/>
              </a:ext>
            </a:extLst>
          </p:cNvPr>
          <p:cNvPicPr>
            <a:picLocks noChangeAspect="1"/>
          </p:cNvPicPr>
          <p:nvPr/>
        </p:nvPicPr>
        <p:blipFill>
          <a:blip r:embed="rId3"/>
          <a:stretch>
            <a:fillRect/>
          </a:stretch>
        </p:blipFill>
        <p:spPr>
          <a:xfrm>
            <a:off x="4393715" y="582590"/>
            <a:ext cx="3230578" cy="5535453"/>
          </a:xfrm>
          <a:prstGeom prst="rect">
            <a:avLst/>
          </a:prstGeom>
        </p:spPr>
      </p:pic>
      <p:pic>
        <p:nvPicPr>
          <p:cNvPr id="58" name="Picture 57">
            <a:extLst>
              <a:ext uri="{FF2B5EF4-FFF2-40B4-BE49-F238E27FC236}">
                <a16:creationId xmlns:a16="http://schemas.microsoft.com/office/drawing/2014/main" id="{A122B8C2-C5AF-426F-A387-38DD16E883FB}"/>
              </a:ext>
            </a:extLst>
          </p:cNvPr>
          <p:cNvPicPr>
            <a:picLocks noChangeAspect="1"/>
          </p:cNvPicPr>
          <p:nvPr/>
        </p:nvPicPr>
        <p:blipFill>
          <a:blip r:embed="rId4"/>
          <a:stretch>
            <a:fillRect/>
          </a:stretch>
        </p:blipFill>
        <p:spPr>
          <a:xfrm>
            <a:off x="12967889" y="357366"/>
            <a:ext cx="5523738" cy="5532437"/>
          </a:xfrm>
          <a:prstGeom prst="rect">
            <a:avLst/>
          </a:prstGeom>
        </p:spPr>
      </p:pic>
    </p:spTree>
    <p:extLst>
      <p:ext uri="{BB962C8B-B14F-4D97-AF65-F5344CB8AC3E}">
        <p14:creationId xmlns:p14="http://schemas.microsoft.com/office/powerpoint/2010/main" val="2107725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9041A3D-277A-4EC4-BFD7-D1379D8A5354}"/>
              </a:ext>
            </a:extLst>
          </p:cNvPr>
          <p:cNvSpPr txBox="1">
            <a:spLocks/>
          </p:cNvSpPr>
          <p:nvPr/>
        </p:nvSpPr>
        <p:spPr>
          <a:xfrm>
            <a:off x="573506" y="1912957"/>
            <a:ext cx="3543300" cy="3712964"/>
          </a:xfrm>
          <a:prstGeom prst="roundRect">
            <a:avLst/>
          </a:prstGeom>
          <a:solidFill>
            <a:srgbClr val="0C4C88"/>
          </a:solidFill>
          <a:ln w="38100">
            <a:noFill/>
          </a:ln>
        </p:spPr>
        <p:txBody>
          <a:bodyPr wrap="square" lIns="182880" bIns="274320" rtlCol="0">
            <a:spAutoFit/>
          </a:bodyPr>
          <a:lstStyle/>
          <a:p>
            <a:r>
              <a:rPr lang="en-US" sz="11500" dirty="0">
                <a:solidFill>
                  <a:schemeClr val="bg1"/>
                </a:solidFill>
              </a:rPr>
              <a:t>35</a:t>
            </a:r>
          </a:p>
          <a:p>
            <a:r>
              <a:rPr lang="en-US" sz="2800" dirty="0">
                <a:solidFill>
                  <a:schemeClr val="bg1"/>
                </a:solidFill>
              </a:rPr>
              <a:t>carbon tax programs</a:t>
            </a:r>
          </a:p>
          <a:p>
            <a:endParaRPr lang="en-US" sz="2800" dirty="0">
              <a:solidFill>
                <a:schemeClr val="bg1"/>
              </a:solidFill>
            </a:endParaRPr>
          </a:p>
        </p:txBody>
      </p:sp>
      <p:sp>
        <p:nvSpPr>
          <p:cNvPr id="2" name="Title 1">
            <a:extLst>
              <a:ext uri="{FF2B5EF4-FFF2-40B4-BE49-F238E27FC236}">
                <a16:creationId xmlns:a16="http://schemas.microsoft.com/office/drawing/2014/main" id="{FFF09C73-DBA7-42F9-82A5-F5947882C30A}"/>
              </a:ext>
            </a:extLst>
          </p:cNvPr>
          <p:cNvSpPr>
            <a:spLocks noGrp="1"/>
          </p:cNvSpPr>
          <p:nvPr>
            <p:ph type="title"/>
          </p:nvPr>
        </p:nvSpPr>
        <p:spPr/>
        <p:txBody>
          <a:bodyPr/>
          <a:lstStyle/>
          <a:p>
            <a:r>
              <a:rPr lang="en-GB" dirty="0">
                <a:solidFill>
                  <a:schemeClr val="bg1"/>
                </a:solidFill>
              </a:rPr>
              <a:t>Wo</a:t>
            </a:r>
            <a:r>
              <a:rPr lang="en-GB" dirty="0"/>
              <a:t>rldwide Carbon Taxes</a:t>
            </a:r>
          </a:p>
        </p:txBody>
      </p:sp>
      <p:sp>
        <p:nvSpPr>
          <p:cNvPr id="9" name="TextBox 8">
            <a:extLst>
              <a:ext uri="{FF2B5EF4-FFF2-40B4-BE49-F238E27FC236}">
                <a16:creationId xmlns:a16="http://schemas.microsoft.com/office/drawing/2014/main" id="{94F55BD8-E28F-4D9C-A697-6095C701FD4A}"/>
              </a:ext>
            </a:extLst>
          </p:cNvPr>
          <p:cNvSpPr txBox="1">
            <a:spLocks/>
          </p:cNvSpPr>
          <p:nvPr/>
        </p:nvSpPr>
        <p:spPr>
          <a:xfrm>
            <a:off x="4351422" y="1912957"/>
            <a:ext cx="3543300" cy="3712964"/>
          </a:xfrm>
          <a:prstGeom prst="roundRect">
            <a:avLst/>
          </a:prstGeom>
          <a:solidFill>
            <a:srgbClr val="2B414D"/>
          </a:solidFill>
          <a:ln w="38100">
            <a:noFill/>
          </a:ln>
        </p:spPr>
        <p:txBody>
          <a:bodyPr wrap="square" lIns="182880" bIns="274320" rtlCol="0">
            <a:spAutoFit/>
          </a:bodyPr>
          <a:lstStyle/>
          <a:p>
            <a:r>
              <a:rPr lang="en-US" sz="11500" dirty="0">
                <a:solidFill>
                  <a:schemeClr val="bg1"/>
                </a:solidFill>
              </a:rPr>
              <a:t>27</a:t>
            </a:r>
          </a:p>
          <a:p>
            <a:r>
              <a:rPr lang="en-US" sz="2800" dirty="0">
                <a:solidFill>
                  <a:schemeClr val="bg1"/>
                </a:solidFill>
              </a:rPr>
              <a:t>national jurisdictions</a:t>
            </a:r>
          </a:p>
          <a:p>
            <a:r>
              <a:rPr lang="en-US" sz="2800" dirty="0">
                <a:solidFill>
                  <a:schemeClr val="bg1"/>
                </a:solidFill>
              </a:rPr>
              <a:t>covered</a:t>
            </a:r>
          </a:p>
        </p:txBody>
      </p:sp>
      <p:sp>
        <p:nvSpPr>
          <p:cNvPr id="10" name="TextBox 9">
            <a:extLst>
              <a:ext uri="{FF2B5EF4-FFF2-40B4-BE49-F238E27FC236}">
                <a16:creationId xmlns:a16="http://schemas.microsoft.com/office/drawing/2014/main" id="{B0C214EB-A94E-4B77-869B-E67FA548BDF6}"/>
              </a:ext>
            </a:extLst>
          </p:cNvPr>
          <p:cNvSpPr txBox="1">
            <a:spLocks/>
          </p:cNvSpPr>
          <p:nvPr/>
        </p:nvSpPr>
        <p:spPr>
          <a:xfrm>
            <a:off x="8129339" y="1912957"/>
            <a:ext cx="3543300" cy="3712964"/>
          </a:xfrm>
          <a:prstGeom prst="roundRect">
            <a:avLst/>
          </a:prstGeom>
          <a:solidFill>
            <a:schemeClr val="accent2"/>
          </a:solidFill>
          <a:ln w="38100">
            <a:noFill/>
          </a:ln>
        </p:spPr>
        <p:txBody>
          <a:bodyPr wrap="square" lIns="182880" bIns="274320" rtlCol="0">
            <a:spAutoFit/>
          </a:bodyPr>
          <a:lstStyle/>
          <a:p>
            <a:r>
              <a:rPr lang="en-US" sz="11500" dirty="0">
                <a:solidFill>
                  <a:schemeClr val="bg1"/>
                </a:solidFill>
              </a:rPr>
              <a:t>5.5%</a:t>
            </a:r>
          </a:p>
          <a:p>
            <a:r>
              <a:rPr lang="en-US" sz="2800" dirty="0">
                <a:solidFill>
                  <a:schemeClr val="bg1"/>
                </a:solidFill>
              </a:rPr>
              <a:t>of global greenhouse gas emissions</a:t>
            </a:r>
          </a:p>
        </p:txBody>
      </p:sp>
    </p:spTree>
    <p:extLst>
      <p:ext uri="{BB962C8B-B14F-4D97-AF65-F5344CB8AC3E}">
        <p14:creationId xmlns:p14="http://schemas.microsoft.com/office/powerpoint/2010/main" val="3030033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819-1263-4E17-ADBE-355D985BF379}"/>
              </a:ext>
            </a:extLst>
          </p:cNvPr>
          <p:cNvGrpSpPr>
            <a:grpSpLocks/>
          </p:cNvGrpSpPr>
          <p:nvPr/>
        </p:nvGrpSpPr>
        <p:grpSpPr>
          <a:xfrm>
            <a:off x="2861218" y="1061944"/>
            <a:ext cx="6875963" cy="5387065"/>
            <a:chOff x="3423068" y="1061944"/>
            <a:chExt cx="6875963" cy="5387065"/>
          </a:xfrm>
        </p:grpSpPr>
        <p:pic>
          <p:nvPicPr>
            <p:cNvPr id="5" name="Picture 4">
              <a:extLst>
                <a:ext uri="{FF2B5EF4-FFF2-40B4-BE49-F238E27FC236}">
                  <a16:creationId xmlns:a16="http://schemas.microsoft.com/office/drawing/2014/main" id="{022F4DBF-058A-6649-9F02-A435029F5FF8}"/>
                </a:ext>
              </a:extLst>
            </p:cNvPr>
            <p:cNvPicPr>
              <a:picLocks noChangeAspect="1"/>
            </p:cNvPicPr>
            <p:nvPr/>
          </p:nvPicPr>
          <p:blipFill rotWithShape="1">
            <a:blip r:embed="rId3"/>
            <a:srcRect l="28993" r="27273"/>
            <a:stretch/>
          </p:blipFill>
          <p:spPr>
            <a:xfrm>
              <a:off x="3423068" y="1061944"/>
              <a:ext cx="2373479" cy="5387065"/>
            </a:xfrm>
            <a:prstGeom prst="rect">
              <a:avLst/>
            </a:prstGeom>
          </p:spPr>
        </p:pic>
        <p:sp>
          <p:nvSpPr>
            <p:cNvPr id="4" name="TextBox 3">
              <a:extLst>
                <a:ext uri="{FF2B5EF4-FFF2-40B4-BE49-F238E27FC236}">
                  <a16:creationId xmlns:a16="http://schemas.microsoft.com/office/drawing/2014/main" id="{7BAECFA1-91DF-404E-9431-F7BFBC033236}"/>
                </a:ext>
              </a:extLst>
            </p:cNvPr>
            <p:cNvSpPr txBox="1">
              <a:spLocks/>
            </p:cNvSpPr>
            <p:nvPr/>
          </p:nvSpPr>
          <p:spPr>
            <a:xfrm>
              <a:off x="5968416" y="1321512"/>
              <a:ext cx="4330615" cy="4867930"/>
            </a:xfrm>
            <a:prstGeom prst="roundRect">
              <a:avLst/>
            </a:prstGeom>
            <a:solidFill>
              <a:schemeClr val="accent2"/>
            </a:solidFill>
            <a:ln w="38100">
              <a:noFill/>
            </a:ln>
          </p:spPr>
          <p:txBody>
            <a:bodyPr wrap="square" lIns="182880" bIns="274320" rtlCol="0">
              <a:spAutoFit/>
            </a:bodyPr>
            <a:lstStyle/>
            <a:p>
              <a:r>
                <a:rPr lang="en-US" sz="9000" dirty="0">
                  <a:solidFill>
                    <a:schemeClr val="bg1"/>
                  </a:solidFill>
                </a:rPr>
                <a:t>Oldest Carbon Tax</a:t>
              </a:r>
            </a:p>
          </p:txBody>
        </p:sp>
      </p:grpSp>
      <p:sp>
        <p:nvSpPr>
          <p:cNvPr id="2" name="Title 1">
            <a:extLst>
              <a:ext uri="{FF2B5EF4-FFF2-40B4-BE49-F238E27FC236}">
                <a16:creationId xmlns:a16="http://schemas.microsoft.com/office/drawing/2014/main" id="{0D4CCDA6-3261-4313-ABEE-A04A216D41B6}"/>
              </a:ext>
            </a:extLst>
          </p:cNvPr>
          <p:cNvSpPr>
            <a:spLocks noGrp="1"/>
          </p:cNvSpPr>
          <p:nvPr>
            <p:ph type="title"/>
          </p:nvPr>
        </p:nvSpPr>
        <p:spPr/>
        <p:txBody>
          <a:bodyPr/>
          <a:lstStyle/>
          <a:p>
            <a:r>
              <a:rPr lang="en-GB" dirty="0">
                <a:solidFill>
                  <a:srgbClr val="FFFFFF"/>
                </a:solidFill>
              </a:rPr>
              <a:t>Sw</a:t>
            </a:r>
            <a:r>
              <a:rPr lang="en-GB" dirty="0"/>
              <a:t>eden’s Carbon Tax Policy</a:t>
            </a:r>
          </a:p>
        </p:txBody>
      </p:sp>
    </p:spTree>
    <p:extLst>
      <p:ext uri="{BB962C8B-B14F-4D97-AF65-F5344CB8AC3E}">
        <p14:creationId xmlns:p14="http://schemas.microsoft.com/office/powerpoint/2010/main" val="1799034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Ou</a:t>
            </a:r>
            <a:r>
              <a:rPr lang="en-US" dirty="0"/>
              <a:t>tline</a:t>
            </a:r>
          </a:p>
        </p:txBody>
      </p:sp>
      <p:sp>
        <p:nvSpPr>
          <p:cNvPr id="3" name="Content Placeholder 2"/>
          <p:cNvSpPr>
            <a:spLocks noGrp="1"/>
          </p:cNvSpPr>
          <p:nvPr>
            <p:ph idx="1"/>
          </p:nvPr>
        </p:nvSpPr>
        <p:spPr>
          <a:xfrm>
            <a:off x="2626272" y="1325563"/>
            <a:ext cx="6939455" cy="4351338"/>
          </a:xfrm>
        </p:spPr>
        <p:txBody>
          <a:bodyPr/>
          <a:lstStyle/>
          <a:p>
            <a:r>
              <a:rPr lang="en-US" dirty="0"/>
              <a:t>Climate change science</a:t>
            </a:r>
          </a:p>
          <a:p>
            <a:r>
              <a:rPr lang="en-US" dirty="0"/>
              <a:t>Impacts of climate change</a:t>
            </a:r>
          </a:p>
          <a:p>
            <a:r>
              <a:rPr lang="en-US" dirty="0"/>
              <a:t>Economics of responding to climate change</a:t>
            </a:r>
          </a:p>
          <a:p>
            <a:r>
              <a:rPr lang="en-US" dirty="0"/>
              <a:t>Addressing the sources of our emissions</a:t>
            </a:r>
          </a:p>
          <a:p>
            <a:r>
              <a:rPr lang="en-US" dirty="0"/>
              <a:t>Climate change policy</a:t>
            </a:r>
          </a:p>
          <a:p>
            <a:r>
              <a:rPr lang="en-US" dirty="0"/>
              <a:t>Policy in action</a:t>
            </a:r>
          </a:p>
        </p:txBody>
      </p:sp>
    </p:spTree>
    <p:extLst>
      <p:ext uri="{BB962C8B-B14F-4D97-AF65-F5344CB8AC3E}">
        <p14:creationId xmlns:p14="http://schemas.microsoft.com/office/powerpoint/2010/main" val="3728775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78D9-6648-413E-ACDC-115DDFAD5AAC}"/>
              </a:ext>
            </a:extLst>
          </p:cNvPr>
          <p:cNvSpPr>
            <a:spLocks noGrp="1"/>
          </p:cNvSpPr>
          <p:nvPr>
            <p:ph type="title"/>
          </p:nvPr>
        </p:nvSpPr>
        <p:spPr/>
        <p:txBody>
          <a:bodyPr/>
          <a:lstStyle/>
          <a:p>
            <a:r>
              <a:rPr lang="en-GB" dirty="0">
                <a:solidFill>
                  <a:srgbClr val="FFFFFF"/>
                </a:solidFill>
              </a:rPr>
              <a:t>Sw</a:t>
            </a:r>
            <a:r>
              <a:rPr lang="en-GB" dirty="0"/>
              <a:t>eden’s Carbon Tax Policy</a:t>
            </a:r>
          </a:p>
        </p:txBody>
      </p:sp>
      <p:sp>
        <p:nvSpPr>
          <p:cNvPr id="9" name="TextBox 8">
            <a:extLst>
              <a:ext uri="{FF2B5EF4-FFF2-40B4-BE49-F238E27FC236}">
                <a16:creationId xmlns:a16="http://schemas.microsoft.com/office/drawing/2014/main" id="{2288B8C5-12F2-46A3-BD5B-A04C5B7127E2}"/>
              </a:ext>
            </a:extLst>
          </p:cNvPr>
          <p:cNvSpPr txBox="1">
            <a:spLocks/>
          </p:cNvSpPr>
          <p:nvPr/>
        </p:nvSpPr>
        <p:spPr>
          <a:xfrm>
            <a:off x="5430441" y="1642354"/>
            <a:ext cx="4373959" cy="4443770"/>
          </a:xfrm>
          <a:prstGeom prst="roundRect">
            <a:avLst/>
          </a:prstGeom>
          <a:solidFill>
            <a:schemeClr val="accent2"/>
          </a:solidFill>
          <a:ln w="38100">
            <a:noFill/>
          </a:ln>
        </p:spPr>
        <p:txBody>
          <a:bodyPr wrap="square" lIns="182880" bIns="274320" rtlCol="0">
            <a:spAutoFit/>
          </a:bodyPr>
          <a:lstStyle/>
          <a:p>
            <a:r>
              <a:rPr lang="en-US" sz="9600" dirty="0">
                <a:solidFill>
                  <a:schemeClr val="bg1"/>
                </a:solidFill>
              </a:rPr>
              <a:t>Started in 1991</a:t>
            </a:r>
          </a:p>
          <a:p>
            <a:r>
              <a:rPr lang="en-US" sz="2400" dirty="0">
                <a:solidFill>
                  <a:schemeClr val="bg1"/>
                </a:solidFill>
              </a:rPr>
              <a:t>Currently at $140/ton</a:t>
            </a:r>
            <a:endParaRPr lang="en-US" sz="800" dirty="0">
              <a:solidFill>
                <a:schemeClr val="bg1"/>
              </a:solidFill>
            </a:endParaRPr>
          </a:p>
          <a:p>
            <a:endParaRPr lang="en-US" sz="2400" dirty="0">
              <a:solidFill>
                <a:schemeClr val="bg1"/>
              </a:solidFill>
            </a:endParaRPr>
          </a:p>
        </p:txBody>
      </p:sp>
      <p:pic>
        <p:nvPicPr>
          <p:cNvPr id="6" name="Picture 5">
            <a:extLst>
              <a:ext uri="{FF2B5EF4-FFF2-40B4-BE49-F238E27FC236}">
                <a16:creationId xmlns:a16="http://schemas.microsoft.com/office/drawing/2014/main" id="{EA3D6D20-4AAE-4B9C-9321-3B52F560BC72}"/>
              </a:ext>
            </a:extLst>
          </p:cNvPr>
          <p:cNvPicPr>
            <a:picLocks noChangeAspect="1"/>
          </p:cNvPicPr>
          <p:nvPr/>
        </p:nvPicPr>
        <p:blipFill rotWithShape="1">
          <a:blip r:embed="rId3"/>
          <a:srcRect l="28993" r="27273"/>
          <a:stretch/>
        </p:blipFill>
        <p:spPr>
          <a:xfrm>
            <a:off x="2861218" y="1061944"/>
            <a:ext cx="2373479" cy="5387065"/>
          </a:xfrm>
          <a:prstGeom prst="rect">
            <a:avLst/>
          </a:prstGeom>
        </p:spPr>
      </p:pic>
    </p:spTree>
    <p:extLst>
      <p:ext uri="{BB962C8B-B14F-4D97-AF65-F5344CB8AC3E}">
        <p14:creationId xmlns:p14="http://schemas.microsoft.com/office/powerpoint/2010/main" val="14204051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DD80AC-6D36-3D44-88F2-7D07D3FB1B2D}"/>
              </a:ext>
            </a:extLst>
          </p:cNvPr>
          <p:cNvPicPr>
            <a:picLocks noChangeAspect="1"/>
          </p:cNvPicPr>
          <p:nvPr/>
        </p:nvPicPr>
        <p:blipFill rotWithShape="1">
          <a:blip r:embed="rId3"/>
          <a:srcRect t="18815"/>
          <a:stretch/>
        </p:blipFill>
        <p:spPr>
          <a:xfrm>
            <a:off x="1850426" y="1636295"/>
            <a:ext cx="8491148" cy="4499810"/>
          </a:xfrm>
          <a:prstGeom prst="rect">
            <a:avLst/>
          </a:prstGeom>
        </p:spPr>
      </p:pic>
      <p:sp>
        <p:nvSpPr>
          <p:cNvPr id="2" name="Title 1">
            <a:extLst>
              <a:ext uri="{FF2B5EF4-FFF2-40B4-BE49-F238E27FC236}">
                <a16:creationId xmlns:a16="http://schemas.microsoft.com/office/drawing/2014/main" id="{13FC3471-228F-49A2-ADC4-336EB53FA305}"/>
              </a:ext>
            </a:extLst>
          </p:cNvPr>
          <p:cNvSpPr>
            <a:spLocks noGrp="1"/>
          </p:cNvSpPr>
          <p:nvPr>
            <p:ph type="title"/>
          </p:nvPr>
        </p:nvSpPr>
        <p:spPr/>
        <p:txBody>
          <a:bodyPr>
            <a:normAutofit fontScale="90000"/>
          </a:bodyPr>
          <a:lstStyle/>
          <a:p>
            <a:r>
              <a:rPr lang="en-GB" dirty="0">
                <a:solidFill>
                  <a:schemeClr val="bg1"/>
                </a:solidFill>
              </a:rPr>
              <a:t>Rea</a:t>
            </a:r>
            <a:r>
              <a:rPr lang="en-GB" dirty="0"/>
              <a:t>l GDP and Domestic CO</a:t>
            </a:r>
            <a:r>
              <a:rPr lang="en-GB" baseline="-25000" dirty="0"/>
              <a:t>2</a:t>
            </a:r>
            <a:r>
              <a:rPr lang="en-GB" dirty="0"/>
              <a:t>eq Emissions</a:t>
            </a:r>
            <a:r>
              <a:rPr lang="en-GB" baseline="30000" dirty="0"/>
              <a:t>1</a:t>
            </a:r>
            <a:br>
              <a:rPr lang="en-GB" dirty="0"/>
            </a:br>
            <a:r>
              <a:rPr lang="en-GB" dirty="0"/>
              <a:t>In Sweden, 1990-2016</a:t>
            </a:r>
          </a:p>
        </p:txBody>
      </p:sp>
    </p:spTree>
    <p:extLst>
      <p:ext uri="{BB962C8B-B14F-4D97-AF65-F5344CB8AC3E}">
        <p14:creationId xmlns:p14="http://schemas.microsoft.com/office/powerpoint/2010/main" val="4740671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a:t>
            </a:r>
          </a:p>
        </p:txBody>
      </p:sp>
      <p:sp>
        <p:nvSpPr>
          <p:cNvPr id="3" name="Content Placeholder 2"/>
          <p:cNvSpPr>
            <a:spLocks noGrp="1"/>
          </p:cNvSpPr>
          <p:nvPr>
            <p:ph idx="1"/>
          </p:nvPr>
        </p:nvSpPr>
        <p:spPr/>
        <p:txBody>
          <a:bodyPr>
            <a:normAutofit/>
          </a:bodyPr>
          <a:lstStyle/>
          <a:p>
            <a:pPr>
              <a:spcAft>
                <a:spcPts val="1000"/>
              </a:spcAft>
            </a:pPr>
            <a:r>
              <a:rPr lang="en-US" dirty="0"/>
              <a:t>Climate change is real, is caused by human actions, and has impacts we’re already feeling.</a:t>
            </a:r>
          </a:p>
          <a:p>
            <a:pPr>
              <a:spcAft>
                <a:spcPts val="1000"/>
              </a:spcAft>
            </a:pPr>
            <a:r>
              <a:rPr lang="en-US" dirty="0"/>
              <a:t>We need to reduce emissions to balance the costs of action against the costs of inaction.</a:t>
            </a:r>
          </a:p>
          <a:p>
            <a:pPr>
              <a:spcAft>
                <a:spcPts val="1000"/>
              </a:spcAft>
            </a:pPr>
            <a:r>
              <a:rPr lang="en-US" dirty="0"/>
              <a:t>Scientists and the IPCC recommend that we work to keep warming below 1.5 degrees </a:t>
            </a:r>
            <a:r>
              <a:rPr lang="en-US"/>
              <a:t>celcius</a:t>
            </a:r>
            <a:r>
              <a:rPr lang="en-US" dirty="0"/>
              <a:t>.</a:t>
            </a:r>
          </a:p>
          <a:p>
            <a:pPr lvl="1">
              <a:spcAft>
                <a:spcPts val="1000"/>
              </a:spcAft>
            </a:pPr>
            <a:r>
              <a:rPr lang="en-US" b="1" i="1" dirty="0"/>
              <a:t>Economists believe that this goal is well worth the costs!</a:t>
            </a:r>
          </a:p>
        </p:txBody>
      </p:sp>
    </p:spTree>
    <p:extLst>
      <p:ext uri="{BB962C8B-B14F-4D97-AF65-F5344CB8AC3E}">
        <p14:creationId xmlns:p14="http://schemas.microsoft.com/office/powerpoint/2010/main" val="224649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 </a:t>
            </a:r>
            <a:r>
              <a:rPr lang="en-US" i="1" dirty="0"/>
              <a:t>continued</a:t>
            </a:r>
          </a:p>
        </p:txBody>
      </p:sp>
      <p:sp>
        <p:nvSpPr>
          <p:cNvPr id="3" name="Content Placeholder 2"/>
          <p:cNvSpPr>
            <a:spLocks noGrp="1"/>
          </p:cNvSpPr>
          <p:nvPr>
            <p:ph idx="1"/>
          </p:nvPr>
        </p:nvSpPr>
        <p:spPr/>
        <p:txBody>
          <a:bodyPr>
            <a:normAutofit/>
          </a:bodyPr>
          <a:lstStyle/>
          <a:p>
            <a:pPr>
              <a:spcAft>
                <a:spcPts val="2000"/>
              </a:spcAft>
            </a:pPr>
            <a:r>
              <a:rPr lang="en-US" dirty="0"/>
              <a:t>There are many ways to reduce emissions.</a:t>
            </a:r>
          </a:p>
          <a:p>
            <a:pPr>
              <a:spcAft>
                <a:spcPts val="2000"/>
              </a:spcAft>
            </a:pPr>
            <a:r>
              <a:rPr lang="en-US" dirty="0"/>
              <a:t>Economics-inspired policies can help us do this at the lowest cost.</a:t>
            </a:r>
          </a:p>
          <a:p>
            <a:pPr>
              <a:spcAft>
                <a:spcPts val="2000"/>
              </a:spcAft>
            </a:pPr>
            <a:r>
              <a:rPr lang="en-US" dirty="0"/>
              <a:t>Taxes and cap and trade are proven effective tools to fight climate change!</a:t>
            </a:r>
          </a:p>
          <a:p>
            <a:pPr>
              <a:spcAft>
                <a:spcPts val="2000"/>
              </a:spcAft>
            </a:pPr>
            <a:r>
              <a:rPr lang="en-US" dirty="0"/>
              <a:t>Other tools may also be necessary.</a:t>
            </a:r>
          </a:p>
        </p:txBody>
      </p:sp>
    </p:spTree>
    <p:extLst>
      <p:ext uri="{BB962C8B-B14F-4D97-AF65-F5344CB8AC3E}">
        <p14:creationId xmlns:p14="http://schemas.microsoft.com/office/powerpoint/2010/main" val="231754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p:txBody>
          <a:bodyPr/>
          <a:lstStyle/>
          <a:p>
            <a:r>
              <a:rPr lang="en-US" dirty="0"/>
              <a:t> </a:t>
            </a:r>
            <a:r>
              <a:rPr lang="en-US" dirty="0">
                <a:solidFill>
                  <a:schemeClr val="bg1"/>
                </a:solidFill>
              </a:rPr>
              <a:t>Th</a:t>
            </a:r>
            <a:r>
              <a:rPr lang="en-US" dirty="0"/>
              <a:t>ank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1123406"/>
            <a:ext cx="10515600" cy="4798662"/>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Jennifer Alix-Garcia</a:t>
            </a:r>
          </a:p>
          <a:p>
            <a:pPr marL="0" indent="0" algn="ctr">
              <a:buNone/>
            </a:pPr>
            <a:r>
              <a:rPr lang="en-US" dirty="0">
                <a:hlinkClick r:id="rId3"/>
              </a:rPr>
              <a:t>jennifer.alix-garcia@oregonstate.edu</a:t>
            </a:r>
            <a:endParaRPr lang="en-US"/>
          </a:p>
          <a:p>
            <a:pPr marL="0" indent="0" algn="ctr">
              <a:buNone/>
            </a:pPr>
            <a:endParaRPr lang="en-US" dirty="0"/>
          </a:p>
          <a:p>
            <a:pPr marL="0" indent="0" algn="ctr">
              <a:buNone/>
            </a:pPr>
            <a:r>
              <a:rPr lang="en-US" dirty="0"/>
              <a:t>Contact NEED: </a:t>
            </a:r>
            <a:r>
              <a:rPr lang="en-US" dirty="0" err="1"/>
              <a:t>Info@NEEDelegation.org</a:t>
            </a:r>
            <a:endParaRPr lang="en-US" dirty="0"/>
          </a:p>
          <a:p>
            <a:pPr marL="0" indent="0" algn="ctr">
              <a:buNone/>
            </a:pPr>
            <a:endParaRPr lang="en-US" dirty="0"/>
          </a:p>
          <a:p>
            <a:pPr marL="0" indent="0" algn="ctr">
              <a:buNone/>
            </a:pPr>
            <a:r>
              <a:rPr lang="en-US" dirty="0"/>
              <a:t>Submit a testimonial:  </a:t>
            </a:r>
            <a:r>
              <a:rPr lang="en-US" dirty="0" err="1"/>
              <a:t>www.NEEDelegation.org</a:t>
            </a:r>
            <a:r>
              <a:rPr lang="en-US" dirty="0"/>
              <a:t>/</a:t>
            </a:r>
            <a:r>
              <a:rPr lang="en-US" dirty="0" err="1"/>
              <a:t>testimonials.php</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64</a:t>
            </a:fld>
            <a:endParaRPr lang="en-GB"/>
          </a:p>
        </p:txBody>
      </p:sp>
    </p:spTree>
    <p:extLst>
      <p:ext uri="{BB962C8B-B14F-4D97-AF65-F5344CB8AC3E}">
        <p14:creationId xmlns:p14="http://schemas.microsoft.com/office/powerpoint/2010/main" val="1374287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877956" y="0"/>
            <a:ext cx="10515600" cy="1325563"/>
          </a:xfrm>
        </p:spPr>
        <p:txBody>
          <a:bodyPr/>
          <a:lstStyle/>
          <a:p>
            <a:r>
              <a:rPr lang="en-US" dirty="0"/>
              <a:t> </a:t>
            </a:r>
            <a:r>
              <a:rPr lang="en-US" dirty="0">
                <a:solidFill>
                  <a:schemeClr val="bg1"/>
                </a:solidFill>
              </a:rPr>
              <a:t>Av</a:t>
            </a:r>
            <a:r>
              <a:rPr lang="en-US" dirty="0"/>
              <a:t>ailable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65</a:t>
            </a:fld>
            <a:endParaRPr lang="en-GB"/>
          </a:p>
        </p:txBody>
      </p:sp>
    </p:spTree>
    <p:extLst>
      <p:ext uri="{BB962C8B-B14F-4D97-AF65-F5344CB8AC3E}">
        <p14:creationId xmlns:p14="http://schemas.microsoft.com/office/powerpoint/2010/main" val="2656943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p:txBody>
          <a:bodyPr>
            <a:normAutofit fontScale="90000"/>
          </a:bodyPr>
          <a:lstStyle/>
          <a:p>
            <a:r>
              <a:rPr lang="en-US" dirty="0"/>
              <a:t> </a:t>
            </a:r>
            <a:r>
              <a:rPr lang="en-US" dirty="0">
                <a:solidFill>
                  <a:schemeClr val="bg1"/>
                </a:solidFill>
              </a:rPr>
              <a:t>Ho</a:t>
            </a:r>
            <a:r>
              <a:rPr lang="en-US" dirty="0"/>
              <a:t>w Can Economists Contribute to </a:t>
            </a:r>
            <a:br>
              <a:rPr lang="en-US" dirty="0"/>
            </a:br>
            <a:r>
              <a:rPr lang="en-US" dirty="0"/>
              <a:t>Thinking about Climate Change?</a:t>
            </a:r>
          </a:p>
        </p:txBody>
      </p:sp>
      <p:sp>
        <p:nvSpPr>
          <p:cNvPr id="3" name="Content Placeholder 2">
            <a:extLst>
              <a:ext uri="{FF2B5EF4-FFF2-40B4-BE49-F238E27FC236}">
                <a16:creationId xmlns:a16="http://schemas.microsoft.com/office/drawing/2014/main" id="{5597A826-7BC4-C049-BD3C-FBC1D3B33F51}"/>
              </a:ext>
            </a:extLst>
          </p:cNvPr>
          <p:cNvSpPr>
            <a:spLocks noGrp="1"/>
          </p:cNvSpPr>
          <p:nvPr>
            <p:ph idx="1"/>
          </p:nvPr>
        </p:nvSpPr>
        <p:spPr/>
        <p:txBody>
          <a:bodyPr/>
          <a:lstStyle/>
          <a:p>
            <a:pPr>
              <a:spcAft>
                <a:spcPts val="1000"/>
              </a:spcAft>
            </a:pPr>
            <a:r>
              <a:rPr lang="en-US" dirty="0"/>
              <a:t>By assessing behavioral reactions to climate change.</a:t>
            </a:r>
          </a:p>
          <a:p>
            <a:pPr>
              <a:spcAft>
                <a:spcPts val="1000"/>
              </a:spcAft>
            </a:pPr>
            <a:r>
              <a:rPr lang="en-US" dirty="0"/>
              <a:t>By measuring the damage and estimating the economic costs of fighting climate change.</a:t>
            </a:r>
          </a:p>
          <a:p>
            <a:r>
              <a:rPr lang="en-US" dirty="0"/>
              <a:t>By designing smart policies that minimize costs.</a:t>
            </a:r>
          </a:p>
          <a:p>
            <a:pPr lvl="1"/>
            <a:r>
              <a:rPr lang="en-US" dirty="0"/>
              <a:t>Balance economic growth with GHG emission mitigation.</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422239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 Science</a:t>
            </a:r>
          </a:p>
        </p:txBody>
      </p:sp>
    </p:spTree>
    <p:extLst>
      <p:ext uri="{BB962C8B-B14F-4D97-AF65-F5344CB8AC3E}">
        <p14:creationId xmlns:p14="http://schemas.microsoft.com/office/powerpoint/2010/main" val="4044643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79087-9BEA-4542-9196-EA1ECBD9CDAC}"/>
              </a:ext>
            </a:extLst>
          </p:cNvPr>
          <p:cNvSpPr txBox="1"/>
          <p:nvPr/>
        </p:nvSpPr>
        <p:spPr>
          <a:xfrm>
            <a:off x="8770414" y="6374459"/>
            <a:ext cx="3081868" cy="523220"/>
          </a:xfrm>
          <a:prstGeom prst="rect">
            <a:avLst/>
          </a:prstGeom>
          <a:noFill/>
        </p:spPr>
        <p:txBody>
          <a:bodyPr wrap="square" rtlCol="0">
            <a:spAutoFit/>
          </a:bodyPr>
          <a:lstStyle/>
          <a:p>
            <a:r>
              <a:rPr lang="en-US" sz="1400" dirty="0">
                <a:solidFill>
                  <a:schemeClr val="bg2">
                    <a:lumMod val="75000"/>
                  </a:schemeClr>
                </a:solidFill>
              </a:rPr>
              <a:t>Source: IPCC data distribution center and </a:t>
            </a:r>
            <a:r>
              <a:rPr lang="en-US" sz="1400" dirty="0" err="1">
                <a:solidFill>
                  <a:schemeClr val="bg2">
                    <a:lumMod val="75000"/>
                  </a:schemeClr>
                </a:solidFill>
              </a:rPr>
              <a:t>climate.gov</a:t>
            </a:r>
            <a:endParaRPr lang="en-US" sz="1400" dirty="0">
              <a:solidFill>
                <a:schemeClr val="bg2">
                  <a:lumMod val="75000"/>
                </a:schemeClr>
              </a:solidFill>
            </a:endParaRPr>
          </a:p>
        </p:txBody>
      </p:sp>
      <p:sp>
        <p:nvSpPr>
          <p:cNvPr id="3" name="Title 2">
            <a:extLst>
              <a:ext uri="{FF2B5EF4-FFF2-40B4-BE49-F238E27FC236}">
                <a16:creationId xmlns:a16="http://schemas.microsoft.com/office/drawing/2014/main" id="{060CB2D9-3E33-4B23-84BF-BFC56AE163AC}"/>
              </a:ext>
            </a:extLst>
          </p:cNvPr>
          <p:cNvSpPr>
            <a:spLocks noGrp="1"/>
          </p:cNvSpPr>
          <p:nvPr>
            <p:ph type="title"/>
          </p:nvPr>
        </p:nvSpPr>
        <p:spPr/>
        <p:txBody>
          <a:bodyPr/>
          <a:lstStyle/>
          <a:p>
            <a:r>
              <a:rPr lang="en-GB" dirty="0">
                <a:solidFill>
                  <a:schemeClr val="bg1"/>
                </a:solidFill>
              </a:rPr>
              <a:t> At</a:t>
            </a:r>
            <a:r>
              <a:rPr lang="en-GB" dirty="0"/>
              <a:t>mospheric CO</a:t>
            </a:r>
            <a:r>
              <a:rPr lang="en-GB" baseline="-25000" dirty="0"/>
              <a:t>2</a:t>
            </a:r>
            <a:r>
              <a:rPr lang="en-GB" dirty="0"/>
              <a:t> Concentrations</a:t>
            </a:r>
          </a:p>
        </p:txBody>
      </p:sp>
      <p:pic>
        <p:nvPicPr>
          <p:cNvPr id="5" name="Picture 4">
            <a:extLst>
              <a:ext uri="{FF2B5EF4-FFF2-40B4-BE49-F238E27FC236}">
                <a16:creationId xmlns:a16="http://schemas.microsoft.com/office/drawing/2014/main" id="{9D4DDC76-452B-3B4A-963F-97410EEA0B35}"/>
              </a:ext>
            </a:extLst>
          </p:cNvPr>
          <p:cNvPicPr>
            <a:picLocks noChangeAspect="1"/>
          </p:cNvPicPr>
          <p:nvPr/>
        </p:nvPicPr>
        <p:blipFill>
          <a:blip r:embed="rId3"/>
          <a:stretch>
            <a:fillRect/>
          </a:stretch>
        </p:blipFill>
        <p:spPr>
          <a:xfrm>
            <a:off x="1892673" y="1184646"/>
            <a:ext cx="9022757" cy="4488708"/>
          </a:xfrm>
          <a:prstGeom prst="rect">
            <a:avLst/>
          </a:prstGeom>
        </p:spPr>
      </p:pic>
      <p:grpSp>
        <p:nvGrpSpPr>
          <p:cNvPr id="9" name="Group 8"/>
          <p:cNvGrpSpPr/>
          <p:nvPr/>
        </p:nvGrpSpPr>
        <p:grpSpPr>
          <a:xfrm>
            <a:off x="3526186" y="1033551"/>
            <a:ext cx="5151649" cy="5340908"/>
            <a:chOff x="3526186" y="1033551"/>
            <a:chExt cx="5151649" cy="5340908"/>
          </a:xfrm>
        </p:grpSpPr>
        <p:pic>
          <p:nvPicPr>
            <p:cNvPr id="2050" name="Picture 2" descr="http://www.epa.gov/climatechange/images/science/ScenarioCO2.jpg"/>
            <p:cNvPicPr>
              <a:picLocks noChangeAspect="1" noChangeArrowheads="1"/>
            </p:cNvPicPr>
            <p:nvPr/>
          </p:nvPicPr>
          <p:blipFill rotWithShape="1">
            <a:blip r:embed="rId4">
              <a:extLst>
                <a:ext uri="{28A0092B-C50C-407E-A947-70E740481C1C}">
                  <a14:useLocalDpi xmlns:a14="http://schemas.microsoft.com/office/drawing/2010/main" val="0"/>
                </a:ext>
              </a:extLst>
            </a:blip>
            <a:srcRect t="5177"/>
            <a:stretch/>
          </p:blipFill>
          <p:spPr bwMode="auto">
            <a:xfrm>
              <a:off x="3526186" y="1033551"/>
              <a:ext cx="5151649" cy="534090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664925" y="1892704"/>
              <a:ext cx="1515672" cy="369332"/>
            </a:xfrm>
            <a:prstGeom prst="rect">
              <a:avLst/>
            </a:prstGeom>
            <a:noFill/>
          </p:spPr>
          <p:txBody>
            <a:bodyPr wrap="none" rtlCol="0">
              <a:spAutoFit/>
            </a:bodyPr>
            <a:lstStyle/>
            <a:p>
              <a:r>
                <a:rPr lang="en-US" dirty="0"/>
                <a:t>Projections </a:t>
              </a:r>
              <a:r>
                <a:rPr lang="en-US" dirty="0">
                  <a:sym typeface="Wingdings"/>
                </a:rPr>
                <a:t></a:t>
              </a:r>
              <a:endParaRPr lang="en-US" dirty="0"/>
            </a:p>
          </p:txBody>
        </p:sp>
        <p:cxnSp>
          <p:nvCxnSpPr>
            <p:cNvPr id="7" name="Straight Connector 6"/>
            <p:cNvCxnSpPr/>
            <p:nvPr/>
          </p:nvCxnSpPr>
          <p:spPr>
            <a:xfrm>
              <a:off x="4664925" y="1184646"/>
              <a:ext cx="0" cy="2515285"/>
            </a:xfrm>
            <a:prstGeom prst="line">
              <a:avLst/>
            </a:prstGeom>
            <a:ln w="38100"/>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1466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19108</TotalTime>
  <Words>14242</Words>
  <Application>Microsoft Macintosh PowerPoint</Application>
  <PresentationFormat>Widescreen</PresentationFormat>
  <Paragraphs>752</Paragraphs>
  <Slides>65</Slides>
  <Notes>59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Arial Rounded MT Bold</vt:lpstr>
      <vt:lpstr>Calibri</vt:lpstr>
      <vt:lpstr>Courier New</vt:lpstr>
      <vt:lpstr>Custom Design</vt:lpstr>
      <vt:lpstr>Climate Change Economics Jennifer Alix-Garcia, Ph.D.</vt:lpstr>
      <vt:lpstr> National Economic Education Delegation</vt:lpstr>
      <vt:lpstr>Who Are We?</vt:lpstr>
      <vt:lpstr>Where Are We?</vt:lpstr>
      <vt:lpstr>Credits and Disclaimer</vt:lpstr>
      <vt:lpstr>Outline</vt:lpstr>
      <vt:lpstr> How Can Economists Contribute to  Thinking about Climate Change?</vt:lpstr>
      <vt:lpstr>Climate Change Science</vt:lpstr>
      <vt:lpstr> Atmospheric CO2 Concentrations</vt:lpstr>
      <vt:lpstr>The Atmospheric Greenhouse Effect</vt:lpstr>
      <vt:lpstr>Uncertainty</vt:lpstr>
      <vt:lpstr> How Much Pollution Does Society Want? Analogy: How Many Oranges Does Society Want?</vt:lpstr>
      <vt:lpstr>Electricity Is Different From Oranges</vt:lpstr>
      <vt:lpstr>Reflection:</vt:lpstr>
      <vt:lpstr>Impacts of Climate Change</vt:lpstr>
      <vt:lpstr>Global Warming Indicators</vt:lpstr>
      <vt:lpstr>How These Impacts Affect Humans</vt:lpstr>
      <vt:lpstr> Adaptation Reduces Damages</vt:lpstr>
      <vt:lpstr>Individual-Level Adaptation Examples</vt:lpstr>
      <vt:lpstr> Public Adaptation</vt:lpstr>
      <vt:lpstr>Market Based Adaptation</vt:lpstr>
      <vt:lpstr>Most Vulnerable People and Places</vt:lpstr>
      <vt:lpstr>Projected Effects Vary Across the U.S. but Are Estimated at 1.2% of GDP per 1C Increase</vt:lpstr>
      <vt:lpstr>Social Cost of Carbon</vt:lpstr>
      <vt:lpstr>PowerPoint Presentation</vt:lpstr>
      <vt:lpstr>Economics of Responding to Climate Change</vt:lpstr>
      <vt:lpstr>International Climate Policy Goals</vt:lpstr>
      <vt:lpstr> How Economists Decide How Much to Fight  Climate Change</vt:lpstr>
      <vt:lpstr>Cost-Benefit Analysis of Fighting Climate  Change</vt:lpstr>
      <vt:lpstr>PowerPoint Presentation</vt:lpstr>
      <vt:lpstr>Economic Growth and Climate Change Action  Are Compatible   </vt:lpstr>
      <vt:lpstr>Addressing the Sources of Our Emissions</vt:lpstr>
      <vt:lpstr>Total U.S. Greenhouse Gas Emissions by Economic Sector in 2018</vt:lpstr>
      <vt:lpstr>Fossil Fuels Dominate U.S. Energy Production</vt:lpstr>
      <vt:lpstr>Global GHG Abatement Cost Curve</vt:lpstr>
      <vt:lpstr>Indicative Solar Costs Over Time</vt:lpstr>
      <vt:lpstr>Wind Turbines Have 100 Times More Power  Generation Capabilities Than 30 Years Ago</vt:lpstr>
      <vt:lpstr>Challenges with Renewable Energy</vt:lpstr>
      <vt:lpstr>Infrastructure and Climate Change</vt:lpstr>
      <vt:lpstr>Climate Change Policy</vt:lpstr>
      <vt:lpstr>Policies That Reduce Emissions: Directly</vt:lpstr>
      <vt:lpstr>How Does Cap and Trade Work?</vt:lpstr>
      <vt:lpstr>How Does a Carbon Tax Work?</vt:lpstr>
      <vt:lpstr>Putting a Price on Carbon</vt:lpstr>
      <vt:lpstr>Carbon Prices: the Good and Bad</vt:lpstr>
      <vt:lpstr>Carbon Tax and Cap &amp; Trade: the Differences</vt:lpstr>
      <vt:lpstr>Carbon Tax and Cap &amp; Trade: the Differences</vt:lpstr>
      <vt:lpstr>Thoughts on Regulation vs Market-Oriented</vt:lpstr>
      <vt:lpstr>Policies That Reduce Emissions: INDirectly</vt:lpstr>
      <vt:lpstr>Climate Change Policy in Action</vt:lpstr>
      <vt:lpstr>Carbon Policies Across the World</vt:lpstr>
      <vt:lpstr> Cap and Trade</vt:lpstr>
      <vt:lpstr> Cap and Trade Policies Around the World</vt:lpstr>
      <vt:lpstr>California’s Cap and Trade System: 2012+</vt:lpstr>
      <vt:lpstr>California’s System Is Flexible</vt:lpstr>
      <vt:lpstr>Change in California GDP, Population, and  GHG Emissions since 2000</vt:lpstr>
      <vt:lpstr>Carbon Tax</vt:lpstr>
      <vt:lpstr>Worldwide Carbon Taxes</vt:lpstr>
      <vt:lpstr>Sweden’s Carbon Tax Policy</vt:lpstr>
      <vt:lpstr>Sweden’s Carbon Tax Policy</vt:lpstr>
      <vt:lpstr>Real GDP and Domestic CO2eq Emissions1 In Sweden, 1990-2016</vt:lpstr>
      <vt:lpstr> Summary</vt:lpstr>
      <vt:lpstr> Summary – continued</vt:lpstr>
      <vt:lpstr> Thank you!</vt:lpstr>
      <vt:lpstr> Available NEED Topics Include: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330</cp:revision>
  <cp:lastPrinted>2021-05-18T21:23:30Z</cp:lastPrinted>
  <dcterms:created xsi:type="dcterms:W3CDTF">2017-05-03T22:30:38Z</dcterms:created>
  <dcterms:modified xsi:type="dcterms:W3CDTF">2021-06-14T23:08:18Z</dcterms:modified>
</cp:coreProperties>
</file>