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0"/>
  </p:notesMasterIdLst>
  <p:sldIdLst>
    <p:sldId id="434" r:id="rId2"/>
    <p:sldId id="328" r:id="rId3"/>
    <p:sldId id="439" r:id="rId4"/>
    <p:sldId id="327" r:id="rId5"/>
    <p:sldId id="430" r:id="rId6"/>
    <p:sldId id="380" r:id="rId7"/>
    <p:sldId id="399" r:id="rId8"/>
    <p:sldId id="1108" r:id="rId9"/>
    <p:sldId id="381" r:id="rId10"/>
    <p:sldId id="436" r:id="rId11"/>
    <p:sldId id="1593" r:id="rId12"/>
    <p:sldId id="383" r:id="rId13"/>
    <p:sldId id="1109" r:id="rId14"/>
    <p:sldId id="1110" r:id="rId15"/>
    <p:sldId id="390" r:id="rId16"/>
    <p:sldId id="1591" r:id="rId17"/>
    <p:sldId id="362" r:id="rId18"/>
    <p:sldId id="363" r:id="rId19"/>
    <p:sldId id="384" r:id="rId20"/>
    <p:sldId id="427" r:id="rId21"/>
    <p:sldId id="438" r:id="rId22"/>
    <p:sldId id="385" r:id="rId23"/>
    <p:sldId id="452" r:id="rId24"/>
    <p:sldId id="1090" r:id="rId25"/>
    <p:sldId id="368" r:id="rId26"/>
    <p:sldId id="425" r:id="rId27"/>
    <p:sldId id="414" r:id="rId28"/>
    <p:sldId id="108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Jon Haveman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30942D"/>
    <a:srgbClr val="FFFFFF"/>
    <a:srgbClr val="000000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32" autoAdjust="0"/>
    <p:restoredTop sz="60704" autoAdjust="0"/>
  </p:normalViewPr>
  <p:slideViewPr>
    <p:cSldViewPr snapToGrid="0" snapToObjects="1">
      <p:cViewPr varScale="1">
        <p:scale>
          <a:sx n="72" d="100"/>
          <a:sy n="72" d="100"/>
        </p:scale>
        <p:origin x="1520" y="20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85" d="100"/>
        <a:sy n="185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6/27/22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26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7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93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32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33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87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05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53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279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37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06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091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680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793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737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157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409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75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2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41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37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47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11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68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27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ts val="52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file:////Users/Jon/NEED%20Dropbox/Presentations/ClimateChange/images/EmissionsbySector.p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file:////Users/Jon/NEED%20Dropbox/Presentations/ClimateChange/images/California.pn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jennifer.alix-garcia@oregonstate.edu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6"/>
            <a:ext cx="7062537" cy="1486066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Jennifer Alix-Garcia, Ph.D.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Rotary Club of San Francisco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chemeClr val="tx1"/>
                </a:solidFill>
              </a:rPr>
              <a:t>June, 2022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83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These Impacts Affect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BF663D-B55C-3F41-9118-16BF674986A8}"/>
              </a:ext>
            </a:extLst>
          </p:cNvPr>
          <p:cNvSpPr/>
          <p:nvPr/>
        </p:nvSpPr>
        <p:spPr>
          <a:xfrm>
            <a:off x="838200" y="1665980"/>
            <a:ext cx="2462048" cy="53429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20AD58-A785-4245-A6B6-24643F70A708}"/>
              </a:ext>
            </a:extLst>
          </p:cNvPr>
          <p:cNvSpPr/>
          <p:nvPr/>
        </p:nvSpPr>
        <p:spPr>
          <a:xfrm>
            <a:off x="838200" y="2200275"/>
            <a:ext cx="2462048" cy="53429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6D252C-39B9-9D47-9511-A73D2BBEC727}"/>
              </a:ext>
            </a:extLst>
          </p:cNvPr>
          <p:cNvSpPr/>
          <p:nvPr/>
        </p:nvSpPr>
        <p:spPr>
          <a:xfrm>
            <a:off x="838200" y="2734570"/>
            <a:ext cx="2990850" cy="53429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C56C7C-5051-9845-829C-114AFDCF9BE1}"/>
              </a:ext>
            </a:extLst>
          </p:cNvPr>
          <p:cNvSpPr/>
          <p:nvPr/>
        </p:nvSpPr>
        <p:spPr>
          <a:xfrm>
            <a:off x="6148552" y="2075555"/>
            <a:ext cx="2462048" cy="53429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F0C8AE-C61C-5047-A3B3-7234EAA70BA7}"/>
              </a:ext>
            </a:extLst>
          </p:cNvPr>
          <p:cNvSpPr/>
          <p:nvPr/>
        </p:nvSpPr>
        <p:spPr>
          <a:xfrm>
            <a:off x="6172200" y="4614862"/>
            <a:ext cx="4186238" cy="124028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65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Cost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142"/>
            <a:ext cx="6184900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Cost above price paid.</a:t>
            </a:r>
          </a:p>
          <a:p>
            <a:pPr>
              <a:spcAft>
                <a:spcPts val="1000"/>
              </a:spcAft>
            </a:pPr>
            <a:r>
              <a:rPr lang="en-US" dirty="0"/>
              <a:t>The expected cost of damages from each unit of greenhouse gas emissions.</a:t>
            </a:r>
          </a:p>
          <a:p>
            <a:pPr>
              <a:spcAft>
                <a:spcPts val="1000"/>
              </a:spcAft>
            </a:pPr>
            <a:r>
              <a:rPr lang="en-US" dirty="0"/>
              <a:t>Current EPA estimate: ~$51 per metric ton of CO</a:t>
            </a:r>
            <a:r>
              <a:rPr lang="en-US" baseline="-25000" dirty="0"/>
              <a:t>2</a:t>
            </a:r>
            <a:r>
              <a:rPr lang="en-US" dirty="0"/>
              <a:t>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About $32 Billion for all vehicles in the US.</a:t>
            </a:r>
          </a:p>
          <a:p>
            <a:r>
              <a:rPr lang="en-US" dirty="0"/>
              <a:t>Social cost of carbon will increase over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026E-61EC-4A7F-9DA1-FFC28919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905000"/>
            <a:ext cx="43307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6229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Economics of Responding to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886491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6396789" cy="946919"/>
          </a:xfrm>
        </p:spPr>
        <p:txBody>
          <a:bodyPr/>
          <a:lstStyle/>
          <a:p>
            <a:r>
              <a:rPr lang="en-US" dirty="0"/>
              <a:t>Cost Benefit Analysis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990" y="878788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4745516" y="2836719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8512475" y="3425177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3A6A63B-6CB9-9C46-B61F-48DB71442E4D}"/>
              </a:ext>
            </a:extLst>
          </p:cNvPr>
          <p:cNvSpPr txBox="1">
            <a:spLocks/>
          </p:cNvSpPr>
          <p:nvPr/>
        </p:nvSpPr>
        <p:spPr>
          <a:xfrm>
            <a:off x="838200" y="3132701"/>
            <a:ext cx="6396789" cy="94691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Weigh:</a:t>
            </a:r>
          </a:p>
        </p:txBody>
      </p:sp>
    </p:spTree>
    <p:extLst>
      <p:ext uri="{BB962C8B-B14F-4D97-AF65-F5344CB8AC3E}">
        <p14:creationId xmlns:p14="http://schemas.microsoft.com/office/powerpoint/2010/main" val="235516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Cos</a:t>
            </a:r>
            <a:r>
              <a:rPr lang="en-US" dirty="0"/>
              <a:t>t-Benefit Analysis of Fighting Climate </a:t>
            </a:r>
            <a:br>
              <a:rPr lang="en-US" dirty="0"/>
            </a:br>
            <a:r>
              <a:rPr lang="en-US" dirty="0"/>
              <a:t>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small.</a:t>
            </a:r>
          </a:p>
          <a:p>
            <a:pPr lvl="1"/>
            <a:r>
              <a:rPr lang="en-US" dirty="0"/>
              <a:t>Costs amount to </a:t>
            </a:r>
            <a:r>
              <a:rPr lang="en-US" b="1" dirty="0">
                <a:solidFill>
                  <a:srgbClr val="C00000"/>
                </a:solidFill>
              </a:rPr>
              <a:t>1-4% of GDP by 2030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b="1" dirty="0">
                <a:solidFill>
                  <a:srgbClr val="C00000"/>
                </a:solidFill>
              </a:rPr>
              <a:t>7 - 20% of worldwide GDP</a:t>
            </a:r>
            <a:r>
              <a:rPr lang="en-US" dirty="0"/>
              <a:t>.</a:t>
            </a:r>
          </a:p>
          <a:p>
            <a:r>
              <a:rPr lang="en-US" dirty="0"/>
              <a:t>Caveats: </a:t>
            </a:r>
          </a:p>
          <a:p>
            <a:pPr lvl="1"/>
            <a:r>
              <a:rPr lang="en-US" dirty="0"/>
              <a:t>Putting a monetary value on priceless things</a:t>
            </a:r>
          </a:p>
          <a:p>
            <a:pPr lvl="1"/>
            <a:r>
              <a:rPr lang="en-US" dirty="0"/>
              <a:t>Inequality</a:t>
            </a:r>
          </a:p>
          <a:p>
            <a:pPr lvl="1"/>
            <a:r>
              <a:rPr lang="en-US" dirty="0"/>
              <a:t>Uncertainty and risk </a:t>
            </a:r>
          </a:p>
        </p:txBody>
      </p:sp>
    </p:spTree>
    <p:extLst>
      <p:ext uri="{BB962C8B-B14F-4D97-AF65-F5344CB8AC3E}">
        <p14:creationId xmlns:p14="http://schemas.microsoft.com/office/powerpoint/2010/main" val="53371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the Sources of Our Emissions</a:t>
            </a:r>
          </a:p>
        </p:txBody>
      </p:sp>
    </p:spTree>
    <p:extLst>
      <p:ext uri="{BB962C8B-B14F-4D97-AF65-F5344CB8AC3E}">
        <p14:creationId xmlns:p14="http://schemas.microsoft.com/office/powerpoint/2010/main" val="2366328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839629" y="993126"/>
            <a:ext cx="5398876" cy="5398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U.S. Greenhouse Gas Emissions by</a:t>
            </a:r>
            <a:br>
              <a:rPr lang="en-GB" dirty="0"/>
            </a:br>
            <a:r>
              <a:rPr lang="en-GB" dirty="0"/>
              <a:t>Economic Sector in 2018</a:t>
            </a:r>
          </a:p>
        </p:txBody>
      </p:sp>
    </p:spTree>
    <p:extLst>
      <p:ext uri="{BB962C8B-B14F-4D97-AF65-F5344CB8AC3E}">
        <p14:creationId xmlns:p14="http://schemas.microsoft.com/office/powerpoint/2010/main" val="1033646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6" b="3488"/>
          <a:stretch/>
        </p:blipFill>
        <p:spPr bwMode="auto">
          <a:xfrm>
            <a:off x="1384664" y="1098615"/>
            <a:ext cx="9009540" cy="494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8AF82B-4160-4829-B8C9-70DABF7A8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Ind</a:t>
            </a:r>
            <a:r>
              <a:rPr lang="en-GB" dirty="0"/>
              <a:t>icative Solar Costs Over Time</a:t>
            </a:r>
          </a:p>
        </p:txBody>
      </p:sp>
    </p:spTree>
    <p:extLst>
      <p:ext uri="{BB962C8B-B14F-4D97-AF65-F5344CB8AC3E}">
        <p14:creationId xmlns:p14="http://schemas.microsoft.com/office/powerpoint/2010/main" val="419483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694"/>
          <a:stretch/>
        </p:blipFill>
        <p:spPr>
          <a:xfrm>
            <a:off x="2651760" y="1705056"/>
            <a:ext cx="6742488" cy="45147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200AC6-1442-44FA-9EF0-D7489B185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Win</a:t>
            </a:r>
            <a:r>
              <a:rPr lang="en-GB" dirty="0"/>
              <a:t>d Turbines Have 100 Times More Power </a:t>
            </a:r>
            <a:br>
              <a:rPr lang="en-GB" dirty="0"/>
            </a:br>
            <a:r>
              <a:rPr lang="en-GB" dirty="0"/>
              <a:t>Generation Capabilities Than 30 Years Ago</a:t>
            </a:r>
          </a:p>
        </p:txBody>
      </p:sp>
    </p:spTree>
    <p:extLst>
      <p:ext uri="{BB962C8B-B14F-4D97-AF65-F5344CB8AC3E}">
        <p14:creationId xmlns:p14="http://schemas.microsoft.com/office/powerpoint/2010/main" val="1813278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2367006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768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Emissions: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/>
          <a:lstStyle/>
          <a:p>
            <a:r>
              <a:rPr lang="en-US" dirty="0"/>
              <a:t>Regulation</a:t>
            </a:r>
          </a:p>
          <a:p>
            <a:pPr lvl="1"/>
            <a:r>
              <a:rPr lang="en-US" dirty="0"/>
              <a:t>Emissions standards or limits</a:t>
            </a:r>
          </a:p>
          <a:p>
            <a:pPr lvl="2"/>
            <a:r>
              <a:rPr lang="en-US" dirty="0"/>
              <a:t>E.g., CAFE standards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Market-oriented policies</a:t>
            </a:r>
          </a:p>
          <a:p>
            <a:pPr lvl="1"/>
            <a:r>
              <a:rPr lang="en-US" dirty="0"/>
              <a:t>Putting a price on emissions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  <a:p>
            <a:pPr lvl="2"/>
            <a:r>
              <a:rPr lang="en-US" dirty="0"/>
              <a:t>Tax or cap &amp; trade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0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Emissions: </a:t>
            </a:r>
            <a:r>
              <a:rPr lang="en-US" dirty="0" err="1"/>
              <a:t>INDirectly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Subsidizing R&amp;D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</a:t>
            </a:r>
          </a:p>
          <a:p>
            <a:r>
              <a:rPr lang="en-US" dirty="0"/>
              <a:t>Mandating renewable energy (</a:t>
            </a:r>
            <a:r>
              <a:rPr lang="en-US" i="1" dirty="0"/>
              <a:t>e.g</a:t>
            </a:r>
            <a:r>
              <a:rPr lang="en-US" dirty="0"/>
              <a:t>., renewable portfolio standards)</a:t>
            </a:r>
          </a:p>
          <a:p>
            <a:r>
              <a:rPr lang="en-US" dirty="0"/>
              <a:t>Land use policies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909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4013689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Car</a:t>
            </a:r>
            <a:r>
              <a:rPr lang="en-GB" dirty="0"/>
              <a:t>bon Policies Across the World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44F24E2-AA91-5C48-9F35-6C5696583F9A}"/>
              </a:ext>
            </a:extLst>
          </p:cNvPr>
          <p:cNvGrpSpPr/>
          <p:nvPr/>
        </p:nvGrpSpPr>
        <p:grpSpPr>
          <a:xfrm>
            <a:off x="1778000" y="1325563"/>
            <a:ext cx="7546621" cy="4838170"/>
            <a:chOff x="1778000" y="1325563"/>
            <a:chExt cx="7546621" cy="483817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A183354-0F93-A44F-B371-8F58E764DAB5}"/>
                </a:ext>
              </a:extLst>
            </p:cNvPr>
            <p:cNvGrpSpPr/>
            <p:nvPr/>
          </p:nvGrpSpPr>
          <p:grpSpPr>
            <a:xfrm>
              <a:off x="1778000" y="1325563"/>
              <a:ext cx="5530271" cy="4184205"/>
              <a:chOff x="1778000" y="1325563"/>
              <a:chExt cx="5530271" cy="4184205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E872DD-A91B-2542-A005-A4E38F0518C2}"/>
                  </a:ext>
                </a:extLst>
              </p:cNvPr>
              <p:cNvSpPr txBox="1"/>
              <p:nvPr/>
            </p:nvSpPr>
            <p:spPr>
              <a:xfrm>
                <a:off x="3063135" y="5171214"/>
                <a:ext cx="42451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ETS = Emissions Trading System = Cap and Trade</a:t>
                </a: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049241C-31DE-D147-A012-7DB20AE5CA95}"/>
                  </a:ext>
                </a:extLst>
              </p:cNvPr>
              <p:cNvSpPr/>
              <p:nvPr/>
            </p:nvSpPr>
            <p:spPr>
              <a:xfrm>
                <a:off x="1778000" y="1325563"/>
                <a:ext cx="406400" cy="6810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7E2BFFA-35F4-6D45-B9F0-0518C54ECF34}"/>
                </a:ext>
              </a:extLst>
            </p:cNvPr>
            <p:cNvSpPr/>
            <p:nvPr/>
          </p:nvSpPr>
          <p:spPr>
            <a:xfrm>
              <a:off x="1885244" y="5723467"/>
              <a:ext cx="3352800" cy="293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238F346-FDCF-F84C-8BF3-12096D1C83D6}"/>
                </a:ext>
              </a:extLst>
            </p:cNvPr>
            <p:cNvSpPr/>
            <p:nvPr/>
          </p:nvSpPr>
          <p:spPr>
            <a:xfrm>
              <a:off x="5631870" y="5870222"/>
              <a:ext cx="3692751" cy="293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62" y="859809"/>
            <a:ext cx="10048875" cy="530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84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B5F21FFA-6DFC-9449-8A4D-1D63A588DC8C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2090056" y="1596698"/>
            <a:ext cx="8688977" cy="46777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 in California GDP, Population,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/>
          <p:nvPr/>
        </p:nvCxnSpPr>
        <p:spPr>
          <a:xfrm flipV="1">
            <a:off x="6815586" y="1938625"/>
            <a:ext cx="0" cy="372533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6138368" y="141203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50211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We need to reduce emissions to balance the costs of action against the costs of inaction.</a:t>
            </a:r>
          </a:p>
          <a:p>
            <a:pPr>
              <a:spcAft>
                <a:spcPts val="1000"/>
              </a:spcAft>
            </a:pPr>
            <a:r>
              <a:rPr lang="en-US" dirty="0"/>
              <a:t>Scientists and the IPCC recommend that we work to keep warming below 1.5 degrees </a:t>
            </a:r>
            <a:r>
              <a:rPr lang="en-US"/>
              <a:t>celcius</a:t>
            </a:r>
            <a:r>
              <a:rPr lang="en-US" dirty="0"/>
              <a:t>.</a:t>
            </a:r>
          </a:p>
          <a:p>
            <a:pPr lvl="1">
              <a:spcAft>
                <a:spcPts val="1000"/>
              </a:spcAft>
            </a:pPr>
            <a:r>
              <a:rPr lang="en-US" b="1" i="1" dirty="0"/>
              <a:t>Economists believe that this goal is well worth the costs!</a:t>
            </a:r>
          </a:p>
        </p:txBody>
      </p:sp>
    </p:spTree>
    <p:extLst>
      <p:ext uri="{BB962C8B-B14F-4D97-AF65-F5344CB8AC3E}">
        <p14:creationId xmlns:p14="http://schemas.microsoft.com/office/powerpoint/2010/main" val="224649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 – </a:t>
            </a:r>
            <a:r>
              <a:rPr lang="en-US" i="1" dirty="0"/>
              <a:t>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000"/>
              </a:spcAft>
            </a:pPr>
            <a:r>
              <a:rPr lang="en-US" dirty="0"/>
              <a:t>There are many ways to reduce emissions.</a:t>
            </a:r>
          </a:p>
          <a:p>
            <a:pPr>
              <a:spcAft>
                <a:spcPts val="2000"/>
              </a:spcAft>
            </a:pPr>
            <a:r>
              <a:rPr lang="en-US" dirty="0"/>
              <a:t>Economics-inspired policies can help us do this at the lowest cost.</a:t>
            </a:r>
          </a:p>
          <a:p>
            <a:pPr>
              <a:spcAft>
                <a:spcPts val="2000"/>
              </a:spcAft>
            </a:pPr>
            <a:r>
              <a:rPr lang="en-US" dirty="0"/>
              <a:t>Taxes and cap and trade are proven effective tools to fight climate change!</a:t>
            </a:r>
          </a:p>
          <a:p>
            <a:pPr>
              <a:spcAft>
                <a:spcPts val="2000"/>
              </a:spcAft>
            </a:pPr>
            <a:r>
              <a:rPr lang="en-US" dirty="0"/>
              <a:t>Other tools may also be necessary.</a:t>
            </a:r>
          </a:p>
        </p:txBody>
      </p:sp>
    </p:spTree>
    <p:extLst>
      <p:ext uri="{BB962C8B-B14F-4D97-AF65-F5344CB8AC3E}">
        <p14:creationId xmlns:p14="http://schemas.microsoft.com/office/powerpoint/2010/main" val="231754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406"/>
            <a:ext cx="10515600" cy="479866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Jennifer Alix-Garcia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jennifer.alix-garcia@oregonstate.edu</a:t>
            </a:r>
            <a:endParaRPr lang="en-US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 err="1"/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287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95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943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590+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45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966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Shana </a:t>
            </a:r>
            <a:r>
              <a:rPr lang="en-US" dirty="0" err="1"/>
              <a:t>Mcdermott</a:t>
            </a:r>
            <a:r>
              <a:rPr lang="en-US" dirty="0"/>
              <a:t>, Trinity University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283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Contribute to </a:t>
            </a:r>
            <a:br>
              <a:rPr lang="en-US" dirty="0"/>
            </a:br>
            <a:r>
              <a:rPr lang="en-US" dirty="0"/>
              <a:t>Thinking about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By assessing behavioral reactions to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By measuring the damage and estimating the economic costs of fighting climate change.</a:t>
            </a:r>
          </a:p>
          <a:p>
            <a:r>
              <a:rPr lang="en-US" dirty="0"/>
              <a:t>By designing smart policies that minimize costs.</a:t>
            </a:r>
          </a:p>
          <a:p>
            <a:pPr lvl="1"/>
            <a:r>
              <a:rPr lang="en-US" dirty="0"/>
              <a:t>Balance economic growth with GHG emission mitigation.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39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Science</a:t>
            </a:r>
          </a:p>
        </p:txBody>
      </p:sp>
    </p:spTree>
    <p:extLst>
      <p:ext uri="{BB962C8B-B14F-4D97-AF65-F5344CB8AC3E}">
        <p14:creationId xmlns:p14="http://schemas.microsoft.com/office/powerpoint/2010/main" val="4044643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</a:rPr>
              <a:t> Ho</a:t>
            </a:r>
            <a:r>
              <a:rPr lang="en-US"/>
              <a:t>w </a:t>
            </a:r>
            <a:r>
              <a:rPr lang="en-US" dirty="0"/>
              <a:t>Much Pollution Does Society Want?</a:t>
            </a:r>
            <a:br>
              <a:rPr lang="en-US" dirty="0"/>
            </a:br>
            <a:r>
              <a:rPr lang="en-US" dirty="0"/>
              <a:t>Analogy: How Many Oranges Does Society Want?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5318"/>
            <a:ext cx="7193692" cy="4351338"/>
          </a:xfrm>
        </p:spPr>
        <p:txBody>
          <a:bodyPr>
            <a:noAutofit/>
          </a:bodyPr>
          <a:lstStyle/>
          <a:p>
            <a:r>
              <a:rPr lang="en-US" sz="2400" b="0" dirty="0">
                <a:solidFill>
                  <a:srgbClr val="2B414D"/>
                </a:solidFill>
              </a:rPr>
              <a:t>People grow and sell oranges for a price that at least covers costs (</a:t>
            </a:r>
            <a:r>
              <a:rPr lang="en-US" sz="2400" i="1" dirty="0">
                <a:solidFill>
                  <a:srgbClr val="2B414D"/>
                </a:solidFill>
              </a:rPr>
              <a:t>supply</a:t>
            </a:r>
            <a:r>
              <a:rPr lang="en-US" sz="2400" b="0" dirty="0">
                <a:solidFill>
                  <a:srgbClr val="2B414D"/>
                </a:solidFill>
              </a:rPr>
              <a:t>).</a:t>
            </a:r>
          </a:p>
          <a:p>
            <a:r>
              <a:rPr lang="en-US" sz="2400" b="0" dirty="0">
                <a:solidFill>
                  <a:srgbClr val="2B414D"/>
                </a:solidFill>
              </a:rPr>
              <a:t>People will not pay more for them than what they consider to be their value (</a:t>
            </a:r>
            <a:r>
              <a:rPr lang="en-US" sz="2400" i="1" dirty="0">
                <a:solidFill>
                  <a:srgbClr val="2B414D"/>
                </a:solidFill>
              </a:rPr>
              <a:t>demand</a:t>
            </a:r>
            <a:r>
              <a:rPr lang="en-US" sz="2400" b="0" dirty="0">
                <a:solidFill>
                  <a:srgbClr val="2B414D"/>
                </a:solidFill>
              </a:rPr>
              <a:t>).</a:t>
            </a:r>
          </a:p>
          <a:p>
            <a:r>
              <a:rPr lang="en-US" sz="2400" b="0" u="sng" dirty="0">
                <a:solidFill>
                  <a:srgbClr val="2B414D"/>
                </a:solidFill>
                <a:sym typeface="Wingdings" panose="05000000000000000000" pitchFamily="2" charset="2"/>
              </a:rPr>
              <a:t>Prices</a:t>
            </a:r>
            <a:r>
              <a:rPr lang="en-US" sz="2400" b="0" dirty="0">
                <a:solidFill>
                  <a:srgbClr val="2B414D"/>
                </a:solidFill>
                <a:sym typeface="Wingdings" panose="05000000000000000000" pitchFamily="2" charset="2"/>
              </a:rPr>
              <a:t> let </a:t>
            </a:r>
            <a:r>
              <a:rPr lang="en-US" sz="2400" i="1" dirty="0">
                <a:solidFill>
                  <a:srgbClr val="2B414D"/>
                </a:solidFill>
                <a:sym typeface="Wingdings" panose="05000000000000000000" pitchFamily="2" charset="2"/>
              </a:rPr>
              <a:t>supply</a:t>
            </a:r>
            <a:r>
              <a:rPr lang="en-US" sz="2400" b="0" dirty="0">
                <a:solidFill>
                  <a:srgbClr val="2B414D"/>
                </a:solidFill>
                <a:sym typeface="Wingdings" panose="05000000000000000000" pitchFamily="2" charset="2"/>
              </a:rPr>
              <a:t> and </a:t>
            </a:r>
            <a:r>
              <a:rPr lang="en-US" sz="2400" i="1" dirty="0">
                <a:solidFill>
                  <a:srgbClr val="2B414D"/>
                </a:solidFill>
                <a:sym typeface="Wingdings" panose="05000000000000000000" pitchFamily="2" charset="2"/>
              </a:rPr>
              <a:t>demand</a:t>
            </a:r>
            <a:r>
              <a:rPr lang="en-US" sz="2400" b="0" dirty="0">
                <a:solidFill>
                  <a:srgbClr val="2B414D"/>
                </a:solidFill>
                <a:sym typeface="Wingdings" panose="05000000000000000000" pitchFamily="2" charset="2"/>
              </a:rPr>
              <a:t> balance out. The price settles where:</a:t>
            </a:r>
            <a:endParaRPr lang="en-US" sz="2400" b="0" dirty="0">
              <a:solidFill>
                <a:srgbClr val="2B414D"/>
              </a:solidFill>
            </a:endParaRPr>
          </a:p>
          <a:p>
            <a:endParaRPr lang="en-US" sz="2400" b="0" dirty="0">
              <a:solidFill>
                <a:srgbClr val="2B414D"/>
              </a:solidFill>
            </a:endParaRPr>
          </a:p>
          <a:p>
            <a:endParaRPr lang="en-US" sz="2400" b="0" dirty="0">
              <a:solidFill>
                <a:srgbClr val="2B414D"/>
              </a:solidFill>
            </a:endParaRPr>
          </a:p>
          <a:p>
            <a:r>
              <a:rPr lang="en-US" sz="2400" b="0" dirty="0">
                <a:solidFill>
                  <a:srgbClr val="2B414D"/>
                </a:solidFill>
              </a:rPr>
              <a:t>This is the “right” number of oranges for society.</a:t>
            </a:r>
          </a:p>
          <a:p>
            <a:r>
              <a:rPr lang="en-US" sz="2400" b="0" dirty="0">
                <a:solidFill>
                  <a:srgbClr val="2B414D"/>
                </a:solidFill>
              </a:rPr>
              <a:t>Prices reflect scarcity and the social value of the resource.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409DDC-BD52-4F15-AE97-B3B2D6859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448" y="1718687"/>
            <a:ext cx="2828743" cy="2303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FEBE5E-670C-4261-A6C1-7A9E2D203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3690" y="3865517"/>
            <a:ext cx="2828743" cy="2275144"/>
          </a:xfrm>
          <a:prstGeom prst="rect">
            <a:avLst/>
          </a:prstGeom>
        </p:spPr>
      </p:pic>
      <p:sp>
        <p:nvSpPr>
          <p:cNvPr id="7" name="Arrow: Pentagon 6">
            <a:extLst>
              <a:ext uri="{FF2B5EF4-FFF2-40B4-BE49-F238E27FC236}">
                <a16:creationId xmlns:a16="http://schemas.microsoft.com/office/drawing/2014/main" id="{F2CD41D8-658C-4894-B6FE-EC03A99B7103}"/>
              </a:ext>
            </a:extLst>
          </p:cNvPr>
          <p:cNvSpPr/>
          <p:nvPr/>
        </p:nvSpPr>
        <p:spPr>
          <a:xfrm>
            <a:off x="1058778" y="3989497"/>
            <a:ext cx="7732296" cy="982034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ym typeface="Wingdings" panose="05000000000000000000" pitchFamily="2" charset="2"/>
              </a:rPr>
              <a:t># of oranges people want to sell  =  # of oranges people want to buy</a:t>
            </a:r>
          </a:p>
        </p:txBody>
      </p:sp>
    </p:spTree>
    <p:extLst>
      <p:ext uri="{BB962C8B-B14F-4D97-AF65-F5344CB8AC3E}">
        <p14:creationId xmlns:p14="http://schemas.microsoft.com/office/powerpoint/2010/main" val="199505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Ele</a:t>
            </a:r>
            <a:r>
              <a:rPr lang="en-US" dirty="0"/>
              <a:t>ctricity Is Different From Oranges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158" y="1353372"/>
            <a:ext cx="6027821" cy="5227782"/>
          </a:xfrm>
        </p:spPr>
        <p:txBody>
          <a:bodyPr>
            <a:noAutofit/>
          </a:bodyPr>
          <a:lstStyle/>
          <a:p>
            <a:r>
              <a:rPr lang="en-US" sz="2300" dirty="0"/>
              <a:t>Many sources of electricity generate pollution.</a:t>
            </a:r>
          </a:p>
          <a:p>
            <a:pPr marL="0" indent="0">
              <a:buNone/>
            </a:pPr>
            <a:endParaRPr lang="en-US" sz="2300" dirty="0"/>
          </a:p>
          <a:p>
            <a:r>
              <a:rPr lang="en-US" sz="2300" dirty="0"/>
              <a:t>Pollution is an EXTERNALITY: </a:t>
            </a:r>
          </a:p>
          <a:p>
            <a:pPr lvl="1"/>
            <a:r>
              <a:rPr lang="en-US" sz="1900" dirty="0"/>
              <a:t>a side effect (cost or benefit) that affects someone </a:t>
            </a:r>
            <a:br>
              <a:rPr lang="en-US" sz="1900" dirty="0"/>
            </a:br>
            <a:r>
              <a:rPr lang="en-US" sz="1900" dirty="0"/>
              <a:t>else when something is bought or sold.</a:t>
            </a:r>
          </a:p>
          <a:p>
            <a:pPr lvl="1"/>
            <a:r>
              <a:rPr lang="en-US" sz="1900" dirty="0">
                <a:sym typeface="Wingdings" panose="05000000000000000000" pitchFamily="2" charset="2"/>
              </a:rPr>
              <a:t>This is a </a:t>
            </a:r>
            <a:r>
              <a:rPr lang="en-US" sz="1900" b="1" i="1" dirty="0">
                <a:sym typeface="Wingdings" panose="05000000000000000000" pitchFamily="2" charset="2"/>
              </a:rPr>
              <a:t>market failure.</a:t>
            </a:r>
          </a:p>
          <a:p>
            <a:pPr marL="457200" lvl="1" indent="0">
              <a:buNone/>
            </a:pPr>
            <a:endParaRPr lang="en-US" sz="1900" b="1" i="1" dirty="0">
              <a:sym typeface="Wingdings" panose="05000000000000000000" pitchFamily="2" charset="2"/>
            </a:endParaRPr>
          </a:p>
          <a:p>
            <a:r>
              <a:rPr lang="en-US" sz="2300" dirty="0">
                <a:sym typeface="Wingdings" panose="05000000000000000000" pitchFamily="2" charset="2"/>
              </a:rPr>
              <a:t>The price of electricity does not reflect all of the costs.</a:t>
            </a:r>
          </a:p>
          <a:p>
            <a:pPr lvl="1"/>
            <a:r>
              <a:rPr lang="en-US" sz="1900" dirty="0">
                <a:sym typeface="Wingdings" panose="05000000000000000000" pitchFamily="2" charset="2"/>
              </a:rPr>
              <a:t>Electricity is too cheap. </a:t>
            </a:r>
          </a:p>
          <a:p>
            <a:pPr lvl="1"/>
            <a:r>
              <a:rPr lang="en-US" sz="1900" dirty="0">
                <a:sym typeface="Wingdings" panose="05000000000000000000" pitchFamily="2" charset="2"/>
              </a:rPr>
              <a:t>There is too much pollution.</a:t>
            </a:r>
          </a:p>
          <a:p>
            <a:pPr lvl="1"/>
            <a:endParaRPr lang="en-US" sz="1900" dirty="0">
              <a:sym typeface="Wingdings" panose="05000000000000000000" pitchFamily="2" charset="2"/>
            </a:endParaRPr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05972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Impacts of Climate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2569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19121</TotalTime>
  <Words>1124</Words>
  <Application>Microsoft Macintosh PowerPoint</Application>
  <PresentationFormat>Widescreen</PresentationFormat>
  <Paragraphs>194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Courier New</vt:lpstr>
      <vt:lpstr>Custom Design</vt:lpstr>
      <vt:lpstr>Climate Change Economics Jennifer Alix-Garcia, Ph.D.</vt:lpstr>
      <vt:lpstr> National Economic Education Delegation</vt:lpstr>
      <vt:lpstr>Who Are We?</vt:lpstr>
      <vt:lpstr>Credits and Disclaimer</vt:lpstr>
      <vt:lpstr> How Can Economists Contribute to  Thinking about Climate Change?</vt:lpstr>
      <vt:lpstr>Climate Change Science</vt:lpstr>
      <vt:lpstr> How Much Pollution Does Society Want? Analogy: How Many Oranges Does Society Want?</vt:lpstr>
      <vt:lpstr>Electricity Is Different From Oranges</vt:lpstr>
      <vt:lpstr>Impacts of Climate Change</vt:lpstr>
      <vt:lpstr>How These Impacts Affect Humans</vt:lpstr>
      <vt:lpstr>Social Cost of Carbon</vt:lpstr>
      <vt:lpstr>Economics of Responding to Climate Change</vt:lpstr>
      <vt:lpstr> How Economists Decide How Much to Fight  Climate Change</vt:lpstr>
      <vt:lpstr>Cost-Benefit Analysis of Fighting Climate  Change</vt:lpstr>
      <vt:lpstr>Addressing the Sources of Our Emissions</vt:lpstr>
      <vt:lpstr>Total U.S. Greenhouse Gas Emissions by Economic Sector in 2018</vt:lpstr>
      <vt:lpstr>Indicative Solar Costs Over Time</vt:lpstr>
      <vt:lpstr>Wind Turbines Have 100 Times More Power  Generation Capabilities Than 30 Years Ago</vt:lpstr>
      <vt:lpstr>Climate Change Policy</vt:lpstr>
      <vt:lpstr>Policies That Reduce Emissions: Directly</vt:lpstr>
      <vt:lpstr>Policies That Reduce Emissions: INDirectly</vt:lpstr>
      <vt:lpstr>Climate Change Policy in Action</vt:lpstr>
      <vt:lpstr>Carbon Policies Across the World</vt:lpstr>
      <vt:lpstr>Change in California GDP, Population, and  GHG Emissions since 2000</vt:lpstr>
      <vt:lpstr> Summary</vt:lpstr>
      <vt:lpstr> Summary – continued</vt:lpstr>
      <vt:lpstr> Thank you!</vt:lpstr>
      <vt:lpstr> Available NEED Topics Include: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334</cp:revision>
  <cp:lastPrinted>2021-05-18T21:23:30Z</cp:lastPrinted>
  <dcterms:created xsi:type="dcterms:W3CDTF">2017-05-03T22:30:38Z</dcterms:created>
  <dcterms:modified xsi:type="dcterms:W3CDTF">2022-06-27T18:55:28Z</dcterms:modified>
</cp:coreProperties>
</file>