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7"/>
  </p:notesMasterIdLst>
  <p:sldIdLst>
    <p:sldId id="434" r:id="rId2"/>
    <p:sldId id="328" r:id="rId3"/>
    <p:sldId id="439" r:id="rId4"/>
    <p:sldId id="1092" r:id="rId5"/>
    <p:sldId id="327" r:id="rId6"/>
    <p:sldId id="415" r:id="rId7"/>
    <p:sldId id="430" r:id="rId8"/>
    <p:sldId id="380" r:id="rId9"/>
    <p:sldId id="382" r:id="rId10"/>
    <p:sldId id="1592" r:id="rId11"/>
    <p:sldId id="399" r:id="rId12"/>
    <p:sldId id="1108" r:id="rId13"/>
    <p:sldId id="381" r:id="rId14"/>
    <p:sldId id="418" r:id="rId15"/>
    <p:sldId id="436" r:id="rId16"/>
    <p:sldId id="321" r:id="rId17"/>
    <p:sldId id="323" r:id="rId18"/>
    <p:sldId id="337" r:id="rId19"/>
    <p:sldId id="383" r:id="rId20"/>
    <p:sldId id="437" r:id="rId21"/>
    <p:sldId id="1109" r:id="rId22"/>
    <p:sldId id="1110" r:id="rId23"/>
    <p:sldId id="421" r:id="rId24"/>
    <p:sldId id="390" r:id="rId25"/>
    <p:sldId id="1591" r:id="rId26"/>
    <p:sldId id="376" r:id="rId27"/>
    <p:sldId id="362" r:id="rId28"/>
    <p:sldId id="363" r:id="rId29"/>
    <p:sldId id="426" r:id="rId30"/>
    <p:sldId id="384" r:id="rId31"/>
    <p:sldId id="427" r:id="rId32"/>
    <p:sldId id="449" r:id="rId33"/>
    <p:sldId id="450" r:id="rId34"/>
    <p:sldId id="438" r:id="rId35"/>
    <p:sldId id="385" r:id="rId36"/>
    <p:sldId id="452" r:id="rId37"/>
    <p:sldId id="261" r:id="rId38"/>
    <p:sldId id="265" r:id="rId39"/>
    <p:sldId id="262" r:id="rId40"/>
    <p:sldId id="266" r:id="rId41"/>
    <p:sldId id="1090" r:id="rId42"/>
    <p:sldId id="368" r:id="rId43"/>
    <p:sldId id="425" r:id="rId44"/>
    <p:sldId id="414" r:id="rId45"/>
    <p:sldId id="110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Jon Havem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30942D"/>
    <a:srgbClr val="FFFFFF"/>
    <a:srgbClr val="000000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82" autoAdjust="0"/>
    <p:restoredTop sz="94674"/>
  </p:normalViewPr>
  <p:slideViewPr>
    <p:cSldViewPr snapToGrid="0" snapToObjects="1">
      <p:cViewPr varScale="1">
        <p:scale>
          <a:sx n="118" d="100"/>
          <a:sy n="118" d="100"/>
        </p:scale>
        <p:origin x="232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5" d="100"/>
        <a:sy n="185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2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3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https://www.epa.gov/ghgemissions/sources-greenhouse-gas-emissions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05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Energy Information Agency Annual Energy Outlook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2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New Climate Economy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7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favored policies.  Address a problem head on and let the market deal with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9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8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73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NEED want transition (section-starter)</a:t>
            </a:r>
            <a:r>
              <a:rPr lang="en-US" baseline="0" dirty="0"/>
              <a:t> </a:t>
            </a:r>
            <a:r>
              <a:rPr lang="en-US" dirty="0"/>
              <a:t>slides to maybe ALL look like this?</a:t>
            </a:r>
            <a:r>
              <a:rPr lang="en-US" baseline="0" dirty="0"/>
              <a:t> If not, maybe these slides should be plain text like the rest of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23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54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72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08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be nice animated. </a:t>
            </a:r>
          </a:p>
          <a:p>
            <a:endParaRPr lang="en-US" dirty="0"/>
          </a:p>
          <a:p>
            <a:r>
              <a:rPr lang="en-US" dirty="0"/>
              <a:t>Source: https://</a:t>
            </a:r>
            <a:r>
              <a:rPr lang="en-US" dirty="0" err="1"/>
              <a:t>www.arb.ca.gov</a:t>
            </a:r>
            <a:r>
              <a:rPr lang="en-US" dirty="0"/>
              <a:t>/</a:t>
            </a:r>
            <a:r>
              <a:rPr lang="en-US" dirty="0" err="1"/>
              <a:t>newsrel</a:t>
            </a:r>
            <a:r>
              <a:rPr lang="en-US" dirty="0"/>
              <a:t>/</a:t>
            </a:r>
            <a:r>
              <a:rPr lang="en-US" dirty="0" err="1"/>
              <a:t>newsrelease.php?id</a:t>
            </a:r>
            <a:r>
              <a:rPr lang="en-US" dirty="0"/>
              <a:t>=933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1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0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5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Supply and demand game.  </a:t>
            </a:r>
          </a:p>
          <a:p>
            <a:endParaRPr lang="en-US" dirty="0"/>
          </a:p>
          <a:p>
            <a:r>
              <a:rPr lang="en-US" dirty="0"/>
              <a:t>Ask who likes oranges and then ask how much a few students would pay for an orange right now.</a:t>
            </a:r>
          </a:p>
          <a:p>
            <a:endParaRPr lang="en-US" dirty="0"/>
          </a:p>
          <a:p>
            <a:r>
              <a:rPr lang="en-US" dirty="0"/>
              <a:t>If I supply them for some price in the middle – who gets them?</a:t>
            </a:r>
          </a:p>
          <a:p>
            <a:endParaRPr lang="en-US" dirty="0"/>
          </a:p>
          <a:p>
            <a:r>
              <a:rPr lang="en-US" dirty="0"/>
              <a:t>Not everybody who wants an orange.</a:t>
            </a:r>
          </a:p>
          <a:p>
            <a:endParaRPr lang="en-US" dirty="0"/>
          </a:p>
          <a:p>
            <a:r>
              <a:rPr lang="en-US" dirty="0"/>
              <a:t>- This also illustrates how value gets created with 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be a series of slides with pictures for each one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pictures or replace words with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0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0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3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ts val="52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Jon/NEED%20Dropbox/Presentations/ClimateChange/images/EmissionsbySector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Jon/NEED%20Dropbox/Presentations/ClimateChange/images/California.pn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E6E6B-9C4B-43FE-A679-3A6CF33BC5AB}"/>
              </a:ext>
            </a:extLst>
          </p:cNvPr>
          <p:cNvSpPr>
            <a:spLocks/>
          </p:cNvSpPr>
          <p:nvPr/>
        </p:nvSpPr>
        <p:spPr>
          <a:xfrm>
            <a:off x="2" y="984809"/>
            <a:ext cx="7828546" cy="3583676"/>
          </a:xfrm>
          <a:prstGeom prst="rect">
            <a:avLst/>
          </a:prstGeom>
          <a:solidFill>
            <a:srgbClr val="0C4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3004" y="1892246"/>
            <a:ext cx="7062537" cy="148606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Climate Change Economics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Jennifer Alix-Garcia, Ph.D.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6362D-3436-4248-B2DA-E30B55F9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48" y="1578950"/>
            <a:ext cx="4363452" cy="301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98AAD0-1FBD-44D7-BD6B-404DA3676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547" y="-281792"/>
            <a:ext cx="4363452" cy="2917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393848-B122-4854-87C8-B0B48BF5A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546" y="4581185"/>
            <a:ext cx="4363452" cy="2618071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8720C4B-64E6-401A-A92F-77EC0A3DC6A6}"/>
              </a:ext>
            </a:extLst>
          </p:cNvPr>
          <p:cNvSpPr>
            <a:spLocks noEditPoints="1"/>
          </p:cNvSpPr>
          <p:nvPr/>
        </p:nvSpPr>
        <p:spPr bwMode="auto">
          <a:xfrm>
            <a:off x="9435346" y="7199256"/>
            <a:ext cx="2306889" cy="2527456"/>
          </a:xfrm>
          <a:custGeom>
            <a:avLst/>
            <a:gdLst>
              <a:gd name="T0" fmla="*/ 8406 w 8591"/>
              <a:gd name="T1" fmla="*/ 2722 h 9395"/>
              <a:gd name="T2" fmla="*/ 7335 w 8591"/>
              <a:gd name="T3" fmla="*/ 6567 h 9395"/>
              <a:gd name="T4" fmla="*/ 5510 w 8591"/>
              <a:gd name="T5" fmla="*/ 6739 h 9395"/>
              <a:gd name="T6" fmla="*/ 4304 w 8591"/>
              <a:gd name="T7" fmla="*/ 2359 h 9395"/>
              <a:gd name="T8" fmla="*/ 6123 w 8591"/>
              <a:gd name="T9" fmla="*/ 57 h 9395"/>
              <a:gd name="T10" fmla="*/ 6378 w 8591"/>
              <a:gd name="T11" fmla="*/ 57 h 9395"/>
              <a:gd name="T12" fmla="*/ 8563 w 8591"/>
              <a:gd name="T13" fmla="*/ 2620 h 9395"/>
              <a:gd name="T14" fmla="*/ 185 w 8591"/>
              <a:gd name="T15" fmla="*/ 6673 h 9395"/>
              <a:gd name="T16" fmla="*/ 1255 w 8591"/>
              <a:gd name="T17" fmla="*/ 2828 h 9395"/>
              <a:gd name="T18" fmla="*/ 3080 w 8591"/>
              <a:gd name="T19" fmla="*/ 2656 h 9395"/>
              <a:gd name="T20" fmla="*/ 4287 w 8591"/>
              <a:gd name="T21" fmla="*/ 7036 h 9395"/>
              <a:gd name="T22" fmla="*/ 2467 w 8591"/>
              <a:gd name="T23" fmla="*/ 9339 h 9395"/>
              <a:gd name="T24" fmla="*/ 2212 w 8591"/>
              <a:gd name="T25" fmla="*/ 9339 h 9395"/>
              <a:gd name="T26" fmla="*/ 27 w 8591"/>
              <a:gd name="T27" fmla="*/ 6775 h 9395"/>
              <a:gd name="T28" fmla="*/ 4624 w 8591"/>
              <a:gd name="T29" fmla="*/ 5523 h 9395"/>
              <a:gd name="T30" fmla="*/ 4624 w 8591"/>
              <a:gd name="T31" fmla="*/ 4819 h 9395"/>
              <a:gd name="T32" fmla="*/ 4444 w 8591"/>
              <a:gd name="T33" fmla="*/ 5523 h 9395"/>
              <a:gd name="T34" fmla="*/ 3919 w 8591"/>
              <a:gd name="T35" fmla="*/ 4474 h 9395"/>
              <a:gd name="T36" fmla="*/ 4099 w 8591"/>
              <a:gd name="T37" fmla="*/ 3770 h 9395"/>
              <a:gd name="T38" fmla="*/ 3567 w 8591"/>
              <a:gd name="T39" fmla="*/ 4122 h 9395"/>
              <a:gd name="T40" fmla="*/ 4304 w 8591"/>
              <a:gd name="T41" fmla="*/ 6728 h 9395"/>
              <a:gd name="T42" fmla="*/ 4304 w 8591"/>
              <a:gd name="T43" fmla="*/ 2703 h 9395"/>
              <a:gd name="T44" fmla="*/ 4444 w 8591"/>
              <a:gd name="T45" fmla="*/ 4474 h 9395"/>
              <a:gd name="T46" fmla="*/ 5148 w 8591"/>
              <a:gd name="T47" fmla="*/ 3770 h 9395"/>
              <a:gd name="T48" fmla="*/ 5148 w 8591"/>
              <a:gd name="T49" fmla="*/ 3426 h 9395"/>
              <a:gd name="T50" fmla="*/ 4444 w 8591"/>
              <a:gd name="T51" fmla="*/ 3293 h 9395"/>
              <a:gd name="T52" fmla="*/ 4099 w 8591"/>
              <a:gd name="T53" fmla="*/ 3293 h 9395"/>
              <a:gd name="T54" fmla="*/ 3919 w 8591"/>
              <a:gd name="T55" fmla="*/ 3426 h 9395"/>
              <a:gd name="T56" fmla="*/ 3919 w 8591"/>
              <a:gd name="T57" fmla="*/ 4819 h 9395"/>
              <a:gd name="T58" fmla="*/ 4099 w 8591"/>
              <a:gd name="T59" fmla="*/ 5523 h 9395"/>
              <a:gd name="T60" fmla="*/ 3222 w 8591"/>
              <a:gd name="T61" fmla="*/ 5695 h 9395"/>
              <a:gd name="T62" fmla="*/ 4099 w 8591"/>
              <a:gd name="T63" fmla="*/ 5867 h 9395"/>
              <a:gd name="T64" fmla="*/ 4271 w 8591"/>
              <a:gd name="T65" fmla="*/ 6229 h 9395"/>
              <a:gd name="T66" fmla="*/ 4444 w 8591"/>
              <a:gd name="T67" fmla="*/ 5867 h 9395"/>
              <a:gd name="T68" fmla="*/ 5321 w 8591"/>
              <a:gd name="T69" fmla="*/ 5171 h 9395"/>
              <a:gd name="T70" fmla="*/ 4444 w 8591"/>
              <a:gd name="T71" fmla="*/ 4474 h 9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91" h="9395">
                <a:moveTo>
                  <a:pt x="8563" y="2620"/>
                </a:moveTo>
                <a:cubicBezTo>
                  <a:pt x="8535" y="2682"/>
                  <a:pt x="8474" y="2722"/>
                  <a:pt x="8406" y="2722"/>
                </a:cubicBezTo>
                <a:cubicBezTo>
                  <a:pt x="7335" y="2722"/>
                  <a:pt x="7335" y="2722"/>
                  <a:pt x="7335" y="2722"/>
                </a:cubicBezTo>
                <a:cubicBezTo>
                  <a:pt x="7335" y="6567"/>
                  <a:pt x="7335" y="6567"/>
                  <a:pt x="7335" y="6567"/>
                </a:cubicBezTo>
                <a:cubicBezTo>
                  <a:pt x="7335" y="6662"/>
                  <a:pt x="7258" y="6739"/>
                  <a:pt x="7163" y="6739"/>
                </a:cubicBezTo>
                <a:cubicBezTo>
                  <a:pt x="5510" y="6739"/>
                  <a:pt x="5510" y="6739"/>
                  <a:pt x="5510" y="6739"/>
                </a:cubicBezTo>
                <a:cubicBezTo>
                  <a:pt x="6199" y="6327"/>
                  <a:pt x="6661" y="5575"/>
                  <a:pt x="6661" y="4716"/>
                </a:cubicBezTo>
                <a:cubicBezTo>
                  <a:pt x="6661" y="3416"/>
                  <a:pt x="5603" y="2359"/>
                  <a:pt x="4304" y="2359"/>
                </a:cubicBezTo>
                <a:cubicBezTo>
                  <a:pt x="4208" y="2359"/>
                  <a:pt x="4113" y="2365"/>
                  <a:pt x="4020" y="2377"/>
                </a:cubicBezTo>
                <a:cubicBezTo>
                  <a:pt x="6123" y="57"/>
                  <a:pt x="6123" y="57"/>
                  <a:pt x="6123" y="57"/>
                </a:cubicBezTo>
                <a:cubicBezTo>
                  <a:pt x="6155" y="21"/>
                  <a:pt x="6202" y="0"/>
                  <a:pt x="6250" y="0"/>
                </a:cubicBezTo>
                <a:cubicBezTo>
                  <a:pt x="6299" y="0"/>
                  <a:pt x="6345" y="21"/>
                  <a:pt x="6378" y="57"/>
                </a:cubicBezTo>
                <a:cubicBezTo>
                  <a:pt x="8533" y="2434"/>
                  <a:pt x="8533" y="2434"/>
                  <a:pt x="8533" y="2434"/>
                </a:cubicBezTo>
                <a:cubicBezTo>
                  <a:pt x="8579" y="2485"/>
                  <a:pt x="8591" y="2558"/>
                  <a:pt x="8563" y="2620"/>
                </a:cubicBezTo>
                <a:close/>
                <a:moveTo>
                  <a:pt x="27" y="6775"/>
                </a:moveTo>
                <a:cubicBezTo>
                  <a:pt x="55" y="6713"/>
                  <a:pt x="117" y="6673"/>
                  <a:pt x="185" y="6673"/>
                </a:cubicBezTo>
                <a:cubicBezTo>
                  <a:pt x="1255" y="6673"/>
                  <a:pt x="1255" y="6673"/>
                  <a:pt x="1255" y="6673"/>
                </a:cubicBezTo>
                <a:cubicBezTo>
                  <a:pt x="1255" y="2828"/>
                  <a:pt x="1255" y="2828"/>
                  <a:pt x="1255" y="2828"/>
                </a:cubicBezTo>
                <a:cubicBezTo>
                  <a:pt x="1255" y="2733"/>
                  <a:pt x="1332" y="2656"/>
                  <a:pt x="1427" y="2656"/>
                </a:cubicBezTo>
                <a:cubicBezTo>
                  <a:pt x="3080" y="2656"/>
                  <a:pt x="3080" y="2656"/>
                  <a:pt x="3080" y="2656"/>
                </a:cubicBezTo>
                <a:cubicBezTo>
                  <a:pt x="2392" y="3068"/>
                  <a:pt x="1930" y="3821"/>
                  <a:pt x="1930" y="4679"/>
                </a:cubicBezTo>
                <a:cubicBezTo>
                  <a:pt x="1930" y="5979"/>
                  <a:pt x="2987" y="7036"/>
                  <a:pt x="4287" y="7036"/>
                </a:cubicBezTo>
                <a:cubicBezTo>
                  <a:pt x="4383" y="7036"/>
                  <a:pt x="4477" y="7030"/>
                  <a:pt x="4570" y="7019"/>
                </a:cubicBezTo>
                <a:cubicBezTo>
                  <a:pt x="2467" y="9339"/>
                  <a:pt x="2467" y="9339"/>
                  <a:pt x="2467" y="9339"/>
                </a:cubicBezTo>
                <a:cubicBezTo>
                  <a:pt x="2435" y="9375"/>
                  <a:pt x="2388" y="9395"/>
                  <a:pt x="2340" y="9395"/>
                </a:cubicBezTo>
                <a:cubicBezTo>
                  <a:pt x="2291" y="9395"/>
                  <a:pt x="2245" y="9375"/>
                  <a:pt x="2212" y="9339"/>
                </a:cubicBezTo>
                <a:cubicBezTo>
                  <a:pt x="57" y="6961"/>
                  <a:pt x="57" y="6961"/>
                  <a:pt x="57" y="6961"/>
                </a:cubicBezTo>
                <a:cubicBezTo>
                  <a:pt x="11" y="6910"/>
                  <a:pt x="0" y="6838"/>
                  <a:pt x="27" y="6775"/>
                </a:cubicBezTo>
                <a:close/>
                <a:moveTo>
                  <a:pt x="4444" y="5523"/>
                </a:moveTo>
                <a:cubicBezTo>
                  <a:pt x="4624" y="5523"/>
                  <a:pt x="4624" y="5523"/>
                  <a:pt x="4624" y="5523"/>
                </a:cubicBezTo>
                <a:cubicBezTo>
                  <a:pt x="4818" y="5523"/>
                  <a:pt x="4976" y="5365"/>
                  <a:pt x="4976" y="5171"/>
                </a:cubicBezTo>
                <a:cubicBezTo>
                  <a:pt x="4976" y="4977"/>
                  <a:pt x="4818" y="4819"/>
                  <a:pt x="4624" y="4819"/>
                </a:cubicBezTo>
                <a:cubicBezTo>
                  <a:pt x="4444" y="4819"/>
                  <a:pt x="4444" y="4819"/>
                  <a:pt x="4444" y="4819"/>
                </a:cubicBezTo>
                <a:lnTo>
                  <a:pt x="4444" y="5523"/>
                </a:lnTo>
                <a:close/>
                <a:moveTo>
                  <a:pt x="3567" y="4122"/>
                </a:moveTo>
                <a:cubicBezTo>
                  <a:pt x="3567" y="4316"/>
                  <a:pt x="3725" y="4474"/>
                  <a:pt x="3919" y="4474"/>
                </a:cubicBezTo>
                <a:cubicBezTo>
                  <a:pt x="4099" y="4474"/>
                  <a:pt x="4099" y="4474"/>
                  <a:pt x="4099" y="4474"/>
                </a:cubicBezTo>
                <a:cubicBezTo>
                  <a:pt x="4099" y="3770"/>
                  <a:pt x="4099" y="3770"/>
                  <a:pt x="4099" y="3770"/>
                </a:cubicBezTo>
                <a:cubicBezTo>
                  <a:pt x="3919" y="3770"/>
                  <a:pt x="3919" y="3770"/>
                  <a:pt x="3919" y="3770"/>
                </a:cubicBezTo>
                <a:cubicBezTo>
                  <a:pt x="3725" y="3770"/>
                  <a:pt x="3567" y="3928"/>
                  <a:pt x="3567" y="4122"/>
                </a:cubicBezTo>
                <a:close/>
                <a:moveTo>
                  <a:pt x="6316" y="4716"/>
                </a:moveTo>
                <a:cubicBezTo>
                  <a:pt x="6316" y="5825"/>
                  <a:pt x="5413" y="6728"/>
                  <a:pt x="4304" y="6728"/>
                </a:cubicBezTo>
                <a:cubicBezTo>
                  <a:pt x="3194" y="6728"/>
                  <a:pt x="2291" y="5825"/>
                  <a:pt x="2291" y="4716"/>
                </a:cubicBezTo>
                <a:cubicBezTo>
                  <a:pt x="2291" y="3606"/>
                  <a:pt x="3194" y="2703"/>
                  <a:pt x="4304" y="2703"/>
                </a:cubicBezTo>
                <a:cubicBezTo>
                  <a:pt x="5413" y="2703"/>
                  <a:pt x="6316" y="3606"/>
                  <a:pt x="6316" y="4716"/>
                </a:cubicBezTo>
                <a:close/>
                <a:moveTo>
                  <a:pt x="4444" y="4474"/>
                </a:moveTo>
                <a:cubicBezTo>
                  <a:pt x="4444" y="3770"/>
                  <a:pt x="4444" y="3770"/>
                  <a:pt x="4444" y="3770"/>
                </a:cubicBezTo>
                <a:cubicBezTo>
                  <a:pt x="5148" y="3770"/>
                  <a:pt x="5148" y="3770"/>
                  <a:pt x="5148" y="3770"/>
                </a:cubicBezTo>
                <a:cubicBezTo>
                  <a:pt x="5243" y="3770"/>
                  <a:pt x="5321" y="3693"/>
                  <a:pt x="5321" y="3598"/>
                </a:cubicBezTo>
                <a:cubicBezTo>
                  <a:pt x="5321" y="3503"/>
                  <a:pt x="5243" y="3426"/>
                  <a:pt x="5148" y="3426"/>
                </a:cubicBezTo>
                <a:cubicBezTo>
                  <a:pt x="4444" y="3426"/>
                  <a:pt x="4444" y="3426"/>
                  <a:pt x="4444" y="3426"/>
                </a:cubicBezTo>
                <a:cubicBezTo>
                  <a:pt x="4444" y="3293"/>
                  <a:pt x="4444" y="3293"/>
                  <a:pt x="4444" y="3293"/>
                </a:cubicBezTo>
                <a:cubicBezTo>
                  <a:pt x="4444" y="3198"/>
                  <a:pt x="4367" y="3121"/>
                  <a:pt x="4271" y="3121"/>
                </a:cubicBezTo>
                <a:cubicBezTo>
                  <a:pt x="4176" y="3121"/>
                  <a:pt x="4099" y="3198"/>
                  <a:pt x="4099" y="3293"/>
                </a:cubicBezTo>
                <a:cubicBezTo>
                  <a:pt x="4099" y="3426"/>
                  <a:pt x="4099" y="3426"/>
                  <a:pt x="4099" y="3426"/>
                </a:cubicBezTo>
                <a:cubicBezTo>
                  <a:pt x="3919" y="3426"/>
                  <a:pt x="3919" y="3426"/>
                  <a:pt x="3919" y="3426"/>
                </a:cubicBezTo>
                <a:cubicBezTo>
                  <a:pt x="3535" y="3426"/>
                  <a:pt x="3222" y="3738"/>
                  <a:pt x="3222" y="4122"/>
                </a:cubicBezTo>
                <a:cubicBezTo>
                  <a:pt x="3222" y="4506"/>
                  <a:pt x="3535" y="4819"/>
                  <a:pt x="3919" y="4819"/>
                </a:cubicBezTo>
                <a:cubicBezTo>
                  <a:pt x="4099" y="4819"/>
                  <a:pt x="4099" y="4819"/>
                  <a:pt x="4099" y="4819"/>
                </a:cubicBezTo>
                <a:cubicBezTo>
                  <a:pt x="4099" y="5523"/>
                  <a:pt x="4099" y="5523"/>
                  <a:pt x="4099" y="5523"/>
                </a:cubicBezTo>
                <a:cubicBezTo>
                  <a:pt x="3394" y="5523"/>
                  <a:pt x="3394" y="5523"/>
                  <a:pt x="3394" y="5523"/>
                </a:cubicBezTo>
                <a:cubicBezTo>
                  <a:pt x="3299" y="5523"/>
                  <a:pt x="3222" y="5600"/>
                  <a:pt x="3222" y="5695"/>
                </a:cubicBezTo>
                <a:cubicBezTo>
                  <a:pt x="3222" y="5790"/>
                  <a:pt x="3299" y="5867"/>
                  <a:pt x="3394" y="5867"/>
                </a:cubicBezTo>
                <a:cubicBezTo>
                  <a:pt x="4099" y="5867"/>
                  <a:pt x="4099" y="5867"/>
                  <a:pt x="4099" y="5867"/>
                </a:cubicBezTo>
                <a:cubicBezTo>
                  <a:pt x="4099" y="6056"/>
                  <a:pt x="4099" y="6056"/>
                  <a:pt x="4099" y="6056"/>
                </a:cubicBezTo>
                <a:cubicBezTo>
                  <a:pt x="4099" y="6152"/>
                  <a:pt x="4176" y="6229"/>
                  <a:pt x="4271" y="6229"/>
                </a:cubicBezTo>
                <a:cubicBezTo>
                  <a:pt x="4367" y="6229"/>
                  <a:pt x="4444" y="6152"/>
                  <a:pt x="4444" y="6056"/>
                </a:cubicBezTo>
                <a:cubicBezTo>
                  <a:pt x="4444" y="5867"/>
                  <a:pt x="4444" y="5867"/>
                  <a:pt x="4444" y="5867"/>
                </a:cubicBezTo>
                <a:cubicBezTo>
                  <a:pt x="4624" y="5867"/>
                  <a:pt x="4624" y="5867"/>
                  <a:pt x="4624" y="5867"/>
                </a:cubicBezTo>
                <a:cubicBezTo>
                  <a:pt x="5008" y="5867"/>
                  <a:pt x="5321" y="5555"/>
                  <a:pt x="5321" y="5171"/>
                </a:cubicBezTo>
                <a:cubicBezTo>
                  <a:pt x="5321" y="4787"/>
                  <a:pt x="5008" y="4474"/>
                  <a:pt x="4624" y="4474"/>
                </a:cubicBezTo>
                <a:cubicBezTo>
                  <a:pt x="4444" y="4474"/>
                  <a:pt x="4444" y="4474"/>
                  <a:pt x="4444" y="4474"/>
                </a:cubicBezTo>
                <a:close/>
              </a:path>
            </a:pathLst>
          </a:custGeom>
          <a:solidFill>
            <a:srgbClr val="FFFFFF">
              <a:alpha val="9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B17271-313F-4721-92A0-E42E438343C5}"/>
              </a:ext>
            </a:extLst>
          </p:cNvPr>
          <p:cNvGrpSpPr>
            <a:grpSpLocks/>
          </p:cNvGrpSpPr>
          <p:nvPr/>
        </p:nvGrpSpPr>
        <p:grpSpPr>
          <a:xfrm>
            <a:off x="8278311" y="1672215"/>
            <a:ext cx="3463924" cy="3460751"/>
            <a:chOff x="4004680" y="3397250"/>
            <a:chExt cx="3463924" cy="3460751"/>
          </a:xfrm>
          <a:solidFill>
            <a:srgbClr val="FFFFFF">
              <a:alpha val="50196"/>
            </a:srgbClr>
          </a:solidFill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DC81779-D66D-43DB-BA9D-48AE8CA577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1830" y="5762625"/>
              <a:ext cx="576262" cy="1095375"/>
            </a:xfrm>
            <a:custGeom>
              <a:avLst/>
              <a:gdLst>
                <a:gd name="T0" fmla="*/ 1011 w 1124"/>
                <a:gd name="T1" fmla="*/ 0 h 2134"/>
                <a:gd name="T2" fmla="*/ 1011 w 1124"/>
                <a:gd name="T3" fmla="*/ 0 h 2134"/>
                <a:gd name="T4" fmla="*/ 113 w 1124"/>
                <a:gd name="T5" fmla="*/ 0 h 2134"/>
                <a:gd name="T6" fmla="*/ 0 w 1124"/>
                <a:gd name="T7" fmla="*/ 112 h 2134"/>
                <a:gd name="T8" fmla="*/ 0 w 1124"/>
                <a:gd name="T9" fmla="*/ 112 h 2134"/>
                <a:gd name="T10" fmla="*/ 0 w 1124"/>
                <a:gd name="T11" fmla="*/ 2022 h 2134"/>
                <a:gd name="T12" fmla="*/ 113 w 1124"/>
                <a:gd name="T13" fmla="*/ 2134 h 2134"/>
                <a:gd name="T14" fmla="*/ 113 w 1124"/>
                <a:gd name="T15" fmla="*/ 2134 h 2134"/>
                <a:gd name="T16" fmla="*/ 1011 w 1124"/>
                <a:gd name="T17" fmla="*/ 2134 h 2134"/>
                <a:gd name="T18" fmla="*/ 1124 w 1124"/>
                <a:gd name="T19" fmla="*/ 2022 h 2134"/>
                <a:gd name="T20" fmla="*/ 1124 w 1124"/>
                <a:gd name="T21" fmla="*/ 2022 h 2134"/>
                <a:gd name="T22" fmla="*/ 1124 w 1124"/>
                <a:gd name="T23" fmla="*/ 112 h 2134"/>
                <a:gd name="T24" fmla="*/ 1011 w 1124"/>
                <a:gd name="T25" fmla="*/ 0 h 2134"/>
                <a:gd name="T26" fmla="*/ 899 w 1124"/>
                <a:gd name="T27" fmla="*/ 1910 h 2134"/>
                <a:gd name="T28" fmla="*/ 225 w 1124"/>
                <a:gd name="T29" fmla="*/ 1910 h 2134"/>
                <a:gd name="T30" fmla="*/ 225 w 1124"/>
                <a:gd name="T31" fmla="*/ 225 h 2134"/>
                <a:gd name="T32" fmla="*/ 899 w 1124"/>
                <a:gd name="T33" fmla="*/ 225 h 2134"/>
                <a:gd name="T34" fmla="*/ 899 w 1124"/>
                <a:gd name="T35" fmla="*/ 1910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4" h="2134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022"/>
                    <a:pt x="0" y="2022"/>
                    <a:pt x="0" y="2022"/>
                  </a:cubicBezTo>
                  <a:cubicBezTo>
                    <a:pt x="0" y="2084"/>
                    <a:pt x="51" y="2134"/>
                    <a:pt x="113" y="2134"/>
                  </a:cubicBezTo>
                  <a:cubicBezTo>
                    <a:pt x="113" y="2134"/>
                    <a:pt x="113" y="2134"/>
                    <a:pt x="113" y="2134"/>
                  </a:cubicBezTo>
                  <a:cubicBezTo>
                    <a:pt x="1011" y="2134"/>
                    <a:pt x="1011" y="2134"/>
                    <a:pt x="1011" y="2134"/>
                  </a:cubicBezTo>
                  <a:cubicBezTo>
                    <a:pt x="1073" y="2134"/>
                    <a:pt x="1124" y="2084"/>
                    <a:pt x="1124" y="2022"/>
                  </a:cubicBezTo>
                  <a:cubicBezTo>
                    <a:pt x="1124" y="2022"/>
                    <a:pt x="1124" y="2022"/>
                    <a:pt x="1124" y="2022"/>
                  </a:cubicBezTo>
                  <a:cubicBezTo>
                    <a:pt x="1124" y="112"/>
                    <a:pt x="1124" y="112"/>
                    <a:pt x="1124" y="112"/>
                  </a:cubicBezTo>
                  <a:cubicBezTo>
                    <a:pt x="1124" y="50"/>
                    <a:pt x="1073" y="0"/>
                    <a:pt x="1011" y="0"/>
                  </a:cubicBezTo>
                  <a:close/>
                  <a:moveTo>
                    <a:pt x="899" y="1910"/>
                  </a:moveTo>
                  <a:cubicBezTo>
                    <a:pt x="225" y="1910"/>
                    <a:pt x="225" y="1910"/>
                    <a:pt x="225" y="1910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A92E8174-E6D5-4220-9070-B49E6E5F8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6692" y="5300663"/>
              <a:ext cx="576262" cy="1557338"/>
            </a:xfrm>
            <a:custGeom>
              <a:avLst/>
              <a:gdLst>
                <a:gd name="T0" fmla="*/ 1011 w 1123"/>
                <a:gd name="T1" fmla="*/ 0 h 3032"/>
                <a:gd name="T2" fmla="*/ 1011 w 1123"/>
                <a:gd name="T3" fmla="*/ 0 h 3032"/>
                <a:gd name="T4" fmla="*/ 112 w 1123"/>
                <a:gd name="T5" fmla="*/ 0 h 3032"/>
                <a:gd name="T6" fmla="*/ 0 w 1123"/>
                <a:gd name="T7" fmla="*/ 112 h 3032"/>
                <a:gd name="T8" fmla="*/ 0 w 1123"/>
                <a:gd name="T9" fmla="*/ 112 h 3032"/>
                <a:gd name="T10" fmla="*/ 0 w 1123"/>
                <a:gd name="T11" fmla="*/ 2920 h 3032"/>
                <a:gd name="T12" fmla="*/ 112 w 1123"/>
                <a:gd name="T13" fmla="*/ 3032 h 3032"/>
                <a:gd name="T14" fmla="*/ 112 w 1123"/>
                <a:gd name="T15" fmla="*/ 3032 h 3032"/>
                <a:gd name="T16" fmla="*/ 1011 w 1123"/>
                <a:gd name="T17" fmla="*/ 3032 h 3032"/>
                <a:gd name="T18" fmla="*/ 1123 w 1123"/>
                <a:gd name="T19" fmla="*/ 2920 h 3032"/>
                <a:gd name="T20" fmla="*/ 1123 w 1123"/>
                <a:gd name="T21" fmla="*/ 2920 h 3032"/>
                <a:gd name="T22" fmla="*/ 1123 w 1123"/>
                <a:gd name="T23" fmla="*/ 112 h 3032"/>
                <a:gd name="T24" fmla="*/ 1011 w 1123"/>
                <a:gd name="T25" fmla="*/ 0 h 3032"/>
                <a:gd name="T26" fmla="*/ 898 w 1123"/>
                <a:gd name="T27" fmla="*/ 2808 h 3032"/>
                <a:gd name="T28" fmla="*/ 224 w 1123"/>
                <a:gd name="T29" fmla="*/ 2808 h 3032"/>
                <a:gd name="T30" fmla="*/ 224 w 1123"/>
                <a:gd name="T31" fmla="*/ 224 h 3032"/>
                <a:gd name="T32" fmla="*/ 898 w 1123"/>
                <a:gd name="T33" fmla="*/ 224 h 3032"/>
                <a:gd name="T34" fmla="*/ 898 w 1123"/>
                <a:gd name="T35" fmla="*/ 2808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3032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920"/>
                    <a:pt x="0" y="2920"/>
                    <a:pt x="0" y="2920"/>
                  </a:cubicBezTo>
                  <a:cubicBezTo>
                    <a:pt x="0" y="2982"/>
                    <a:pt x="50" y="3032"/>
                    <a:pt x="112" y="3032"/>
                  </a:cubicBezTo>
                  <a:cubicBezTo>
                    <a:pt x="112" y="3032"/>
                    <a:pt x="112" y="3032"/>
                    <a:pt x="112" y="3032"/>
                  </a:cubicBezTo>
                  <a:cubicBezTo>
                    <a:pt x="1011" y="3032"/>
                    <a:pt x="1011" y="3032"/>
                    <a:pt x="1011" y="3032"/>
                  </a:cubicBezTo>
                  <a:cubicBezTo>
                    <a:pt x="1073" y="3032"/>
                    <a:pt x="1123" y="2982"/>
                    <a:pt x="1123" y="2920"/>
                  </a:cubicBezTo>
                  <a:cubicBezTo>
                    <a:pt x="1123" y="2920"/>
                    <a:pt x="1123" y="2920"/>
                    <a:pt x="1123" y="2920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8" y="2808"/>
                  </a:moveTo>
                  <a:cubicBezTo>
                    <a:pt x="224" y="2808"/>
                    <a:pt x="224" y="2808"/>
                    <a:pt x="224" y="28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898" y="224"/>
                    <a:pt x="898" y="224"/>
                    <a:pt x="898" y="224"/>
                  </a:cubicBezTo>
                  <a:lnTo>
                    <a:pt x="898" y="28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8390D92-C6A8-4A2C-A64C-4BCC0A1BA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4542" y="5589588"/>
              <a:ext cx="576262" cy="1268413"/>
            </a:xfrm>
            <a:custGeom>
              <a:avLst/>
              <a:gdLst>
                <a:gd name="T0" fmla="*/ 1011 w 1123"/>
                <a:gd name="T1" fmla="*/ 0 h 2471"/>
                <a:gd name="T2" fmla="*/ 1011 w 1123"/>
                <a:gd name="T3" fmla="*/ 0 h 2471"/>
                <a:gd name="T4" fmla="*/ 112 w 1123"/>
                <a:gd name="T5" fmla="*/ 0 h 2471"/>
                <a:gd name="T6" fmla="*/ 0 w 1123"/>
                <a:gd name="T7" fmla="*/ 112 h 2471"/>
                <a:gd name="T8" fmla="*/ 0 w 1123"/>
                <a:gd name="T9" fmla="*/ 112 h 2471"/>
                <a:gd name="T10" fmla="*/ 0 w 1123"/>
                <a:gd name="T11" fmla="*/ 2359 h 2471"/>
                <a:gd name="T12" fmla="*/ 112 w 1123"/>
                <a:gd name="T13" fmla="*/ 2471 h 2471"/>
                <a:gd name="T14" fmla="*/ 112 w 1123"/>
                <a:gd name="T15" fmla="*/ 2471 h 2471"/>
                <a:gd name="T16" fmla="*/ 1011 w 1123"/>
                <a:gd name="T17" fmla="*/ 2471 h 2471"/>
                <a:gd name="T18" fmla="*/ 1123 w 1123"/>
                <a:gd name="T19" fmla="*/ 2359 h 2471"/>
                <a:gd name="T20" fmla="*/ 1123 w 1123"/>
                <a:gd name="T21" fmla="*/ 2359 h 2471"/>
                <a:gd name="T22" fmla="*/ 1123 w 1123"/>
                <a:gd name="T23" fmla="*/ 112 h 2471"/>
                <a:gd name="T24" fmla="*/ 1011 w 1123"/>
                <a:gd name="T25" fmla="*/ 0 h 2471"/>
                <a:gd name="T26" fmla="*/ 899 w 1123"/>
                <a:gd name="T27" fmla="*/ 2247 h 2471"/>
                <a:gd name="T28" fmla="*/ 225 w 1123"/>
                <a:gd name="T29" fmla="*/ 2247 h 2471"/>
                <a:gd name="T30" fmla="*/ 225 w 1123"/>
                <a:gd name="T31" fmla="*/ 225 h 2471"/>
                <a:gd name="T32" fmla="*/ 899 w 1123"/>
                <a:gd name="T33" fmla="*/ 225 h 2471"/>
                <a:gd name="T34" fmla="*/ 899 w 1123"/>
                <a:gd name="T35" fmla="*/ 2247 h 2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2471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359"/>
                    <a:pt x="0" y="2359"/>
                    <a:pt x="0" y="2359"/>
                  </a:cubicBezTo>
                  <a:cubicBezTo>
                    <a:pt x="0" y="2421"/>
                    <a:pt x="50" y="2471"/>
                    <a:pt x="112" y="2471"/>
                  </a:cubicBezTo>
                  <a:cubicBezTo>
                    <a:pt x="112" y="2471"/>
                    <a:pt x="112" y="2471"/>
                    <a:pt x="112" y="2471"/>
                  </a:cubicBezTo>
                  <a:cubicBezTo>
                    <a:pt x="1011" y="2471"/>
                    <a:pt x="1011" y="2471"/>
                    <a:pt x="1011" y="2471"/>
                  </a:cubicBezTo>
                  <a:cubicBezTo>
                    <a:pt x="1073" y="2471"/>
                    <a:pt x="1123" y="2421"/>
                    <a:pt x="1123" y="2359"/>
                  </a:cubicBezTo>
                  <a:cubicBezTo>
                    <a:pt x="1123" y="2359"/>
                    <a:pt x="1123" y="2359"/>
                    <a:pt x="1123" y="2359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9" y="2247"/>
                  </a:moveTo>
                  <a:cubicBezTo>
                    <a:pt x="225" y="2247"/>
                    <a:pt x="225" y="2247"/>
                    <a:pt x="225" y="2247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22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27C845-CBE7-4156-8521-ACB929FE56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980" y="4897438"/>
              <a:ext cx="576262" cy="1960563"/>
            </a:xfrm>
            <a:custGeom>
              <a:avLst/>
              <a:gdLst>
                <a:gd name="T0" fmla="*/ 1011 w 1123"/>
                <a:gd name="T1" fmla="*/ 0 h 3819"/>
                <a:gd name="T2" fmla="*/ 1011 w 1123"/>
                <a:gd name="T3" fmla="*/ 0 h 3819"/>
                <a:gd name="T4" fmla="*/ 113 w 1123"/>
                <a:gd name="T5" fmla="*/ 0 h 3819"/>
                <a:gd name="T6" fmla="*/ 0 w 1123"/>
                <a:gd name="T7" fmla="*/ 113 h 3819"/>
                <a:gd name="T8" fmla="*/ 0 w 1123"/>
                <a:gd name="T9" fmla="*/ 113 h 3819"/>
                <a:gd name="T10" fmla="*/ 0 w 1123"/>
                <a:gd name="T11" fmla="*/ 3707 h 3819"/>
                <a:gd name="T12" fmla="*/ 112 w 1123"/>
                <a:gd name="T13" fmla="*/ 3819 h 3819"/>
                <a:gd name="T14" fmla="*/ 113 w 1123"/>
                <a:gd name="T15" fmla="*/ 3819 h 3819"/>
                <a:gd name="T16" fmla="*/ 1011 w 1123"/>
                <a:gd name="T17" fmla="*/ 3819 h 3819"/>
                <a:gd name="T18" fmla="*/ 1123 w 1123"/>
                <a:gd name="T19" fmla="*/ 3707 h 3819"/>
                <a:gd name="T20" fmla="*/ 1123 w 1123"/>
                <a:gd name="T21" fmla="*/ 3707 h 3819"/>
                <a:gd name="T22" fmla="*/ 1123 w 1123"/>
                <a:gd name="T23" fmla="*/ 113 h 3819"/>
                <a:gd name="T24" fmla="*/ 1011 w 1123"/>
                <a:gd name="T25" fmla="*/ 0 h 3819"/>
                <a:gd name="T26" fmla="*/ 899 w 1123"/>
                <a:gd name="T27" fmla="*/ 3595 h 3819"/>
                <a:gd name="T28" fmla="*/ 225 w 1123"/>
                <a:gd name="T29" fmla="*/ 3595 h 3819"/>
                <a:gd name="T30" fmla="*/ 225 w 1123"/>
                <a:gd name="T31" fmla="*/ 225 h 3819"/>
                <a:gd name="T32" fmla="*/ 899 w 1123"/>
                <a:gd name="T33" fmla="*/ 225 h 3819"/>
                <a:gd name="T34" fmla="*/ 899 w 1123"/>
                <a:gd name="T35" fmla="*/ 3595 h 3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3819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3707"/>
                    <a:pt x="0" y="3707"/>
                    <a:pt x="0" y="3707"/>
                  </a:cubicBezTo>
                  <a:cubicBezTo>
                    <a:pt x="0" y="3769"/>
                    <a:pt x="50" y="3819"/>
                    <a:pt x="112" y="3819"/>
                  </a:cubicBezTo>
                  <a:cubicBezTo>
                    <a:pt x="112" y="3819"/>
                    <a:pt x="112" y="3819"/>
                    <a:pt x="113" y="3819"/>
                  </a:cubicBezTo>
                  <a:cubicBezTo>
                    <a:pt x="1011" y="3819"/>
                    <a:pt x="1011" y="3819"/>
                    <a:pt x="1011" y="3819"/>
                  </a:cubicBezTo>
                  <a:cubicBezTo>
                    <a:pt x="1073" y="3819"/>
                    <a:pt x="1123" y="3769"/>
                    <a:pt x="1123" y="3707"/>
                  </a:cubicBezTo>
                  <a:cubicBezTo>
                    <a:pt x="1123" y="3707"/>
                    <a:pt x="1123" y="3707"/>
                    <a:pt x="1123" y="3707"/>
                  </a:cubicBezTo>
                  <a:cubicBezTo>
                    <a:pt x="1123" y="113"/>
                    <a:pt x="1123" y="113"/>
                    <a:pt x="1123" y="113"/>
                  </a:cubicBezTo>
                  <a:cubicBezTo>
                    <a:pt x="1123" y="51"/>
                    <a:pt x="1073" y="0"/>
                    <a:pt x="1011" y="0"/>
                  </a:cubicBezTo>
                  <a:close/>
                  <a:moveTo>
                    <a:pt x="899" y="3595"/>
                  </a:moveTo>
                  <a:cubicBezTo>
                    <a:pt x="225" y="3595"/>
                    <a:pt x="225" y="3595"/>
                    <a:pt x="225" y="3595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35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8EDB3AB-D6EA-4EC3-96D3-08A9E47A2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7254" y="6051550"/>
              <a:ext cx="576262" cy="806450"/>
            </a:xfrm>
            <a:custGeom>
              <a:avLst/>
              <a:gdLst>
                <a:gd name="T0" fmla="*/ 1011 w 1123"/>
                <a:gd name="T1" fmla="*/ 0 h 1572"/>
                <a:gd name="T2" fmla="*/ 1011 w 1123"/>
                <a:gd name="T3" fmla="*/ 0 h 1572"/>
                <a:gd name="T4" fmla="*/ 112 w 1123"/>
                <a:gd name="T5" fmla="*/ 0 h 1572"/>
                <a:gd name="T6" fmla="*/ 0 w 1123"/>
                <a:gd name="T7" fmla="*/ 112 h 1572"/>
                <a:gd name="T8" fmla="*/ 0 w 1123"/>
                <a:gd name="T9" fmla="*/ 112 h 1572"/>
                <a:gd name="T10" fmla="*/ 0 w 1123"/>
                <a:gd name="T11" fmla="*/ 1460 h 1572"/>
                <a:gd name="T12" fmla="*/ 112 w 1123"/>
                <a:gd name="T13" fmla="*/ 1572 h 1572"/>
                <a:gd name="T14" fmla="*/ 112 w 1123"/>
                <a:gd name="T15" fmla="*/ 1572 h 1572"/>
                <a:gd name="T16" fmla="*/ 1011 w 1123"/>
                <a:gd name="T17" fmla="*/ 1572 h 1572"/>
                <a:gd name="T18" fmla="*/ 1123 w 1123"/>
                <a:gd name="T19" fmla="*/ 1460 h 1572"/>
                <a:gd name="T20" fmla="*/ 1123 w 1123"/>
                <a:gd name="T21" fmla="*/ 1460 h 1572"/>
                <a:gd name="T22" fmla="*/ 1123 w 1123"/>
                <a:gd name="T23" fmla="*/ 112 h 1572"/>
                <a:gd name="T24" fmla="*/ 1011 w 1123"/>
                <a:gd name="T25" fmla="*/ 0 h 1572"/>
                <a:gd name="T26" fmla="*/ 898 w 1123"/>
                <a:gd name="T27" fmla="*/ 1348 h 1572"/>
                <a:gd name="T28" fmla="*/ 224 w 1123"/>
                <a:gd name="T29" fmla="*/ 1348 h 1572"/>
                <a:gd name="T30" fmla="*/ 224 w 1123"/>
                <a:gd name="T31" fmla="*/ 224 h 1572"/>
                <a:gd name="T32" fmla="*/ 898 w 1123"/>
                <a:gd name="T33" fmla="*/ 224 h 1572"/>
                <a:gd name="T34" fmla="*/ 898 w 1123"/>
                <a:gd name="T35" fmla="*/ 1348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1572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522"/>
                    <a:pt x="50" y="1572"/>
                    <a:pt x="112" y="1572"/>
                  </a:cubicBezTo>
                  <a:cubicBezTo>
                    <a:pt x="112" y="1572"/>
                    <a:pt x="112" y="1572"/>
                    <a:pt x="112" y="1572"/>
                  </a:cubicBezTo>
                  <a:cubicBezTo>
                    <a:pt x="1011" y="1572"/>
                    <a:pt x="1011" y="1572"/>
                    <a:pt x="1011" y="1572"/>
                  </a:cubicBezTo>
                  <a:cubicBezTo>
                    <a:pt x="1073" y="1572"/>
                    <a:pt x="1123" y="1522"/>
                    <a:pt x="1123" y="1460"/>
                  </a:cubicBezTo>
                  <a:cubicBezTo>
                    <a:pt x="1123" y="1460"/>
                    <a:pt x="1123" y="1460"/>
                    <a:pt x="1123" y="1460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8" y="1348"/>
                  </a:moveTo>
                  <a:cubicBezTo>
                    <a:pt x="224" y="1348"/>
                    <a:pt x="224" y="1348"/>
                    <a:pt x="224" y="134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898" y="224"/>
                    <a:pt x="898" y="224"/>
                    <a:pt x="898" y="224"/>
                  </a:cubicBezTo>
                  <a:lnTo>
                    <a:pt x="898" y="13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ABC796B7-5579-44E6-BD6D-71B901B64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4680" y="3397250"/>
              <a:ext cx="3463924" cy="2019300"/>
            </a:xfrm>
            <a:custGeom>
              <a:avLst/>
              <a:gdLst>
                <a:gd name="T0" fmla="*/ 6712 w 6753"/>
                <a:gd name="T1" fmla="*/ 2463 h 3932"/>
                <a:gd name="T2" fmla="*/ 6688 w 6753"/>
                <a:gd name="T3" fmla="*/ 2442 h 3932"/>
                <a:gd name="T4" fmla="*/ 6238 w 6753"/>
                <a:gd name="T5" fmla="*/ 2153 h 3932"/>
                <a:gd name="T6" fmla="*/ 6083 w 6753"/>
                <a:gd name="T7" fmla="*/ 2187 h 3932"/>
                <a:gd name="T8" fmla="*/ 6065 w 6753"/>
                <a:gd name="T9" fmla="*/ 2247 h 3932"/>
                <a:gd name="T10" fmla="*/ 6065 w 6753"/>
                <a:gd name="T11" fmla="*/ 2472 h 3932"/>
                <a:gd name="T12" fmla="*/ 5676 w 6753"/>
                <a:gd name="T13" fmla="*/ 2472 h 3932"/>
                <a:gd name="T14" fmla="*/ 4811 w 6753"/>
                <a:gd name="T15" fmla="*/ 1174 h 3932"/>
                <a:gd name="T16" fmla="*/ 4648 w 6753"/>
                <a:gd name="T17" fmla="*/ 1150 h 3932"/>
                <a:gd name="T18" fmla="*/ 4624 w 6753"/>
                <a:gd name="T19" fmla="*/ 1174 h 3932"/>
                <a:gd name="T20" fmla="*/ 3391 w 6753"/>
                <a:gd name="T21" fmla="*/ 3023 h 3932"/>
                <a:gd name="T22" fmla="*/ 2125 w 6753"/>
                <a:gd name="T23" fmla="*/ 69 h 3932"/>
                <a:gd name="T24" fmla="*/ 2020 w 6753"/>
                <a:gd name="T25" fmla="*/ 1 h 3932"/>
                <a:gd name="T26" fmla="*/ 1917 w 6753"/>
                <a:gd name="T27" fmla="*/ 72 h 3932"/>
                <a:gd name="T28" fmla="*/ 485 w 6753"/>
                <a:gd name="T29" fmla="*/ 3708 h 3932"/>
                <a:gd name="T30" fmla="*/ 0 w 6753"/>
                <a:gd name="T31" fmla="*/ 3708 h 3932"/>
                <a:gd name="T32" fmla="*/ 0 w 6753"/>
                <a:gd name="T33" fmla="*/ 3932 h 3932"/>
                <a:gd name="T34" fmla="*/ 562 w 6753"/>
                <a:gd name="T35" fmla="*/ 3932 h 3932"/>
                <a:gd name="T36" fmla="*/ 666 w 6753"/>
                <a:gd name="T37" fmla="*/ 3861 h 3932"/>
                <a:gd name="T38" fmla="*/ 2026 w 6753"/>
                <a:gd name="T39" fmla="*/ 409 h 3932"/>
                <a:gd name="T40" fmla="*/ 3266 w 6753"/>
                <a:gd name="T41" fmla="*/ 3302 h 3932"/>
                <a:gd name="T42" fmla="*/ 3414 w 6753"/>
                <a:gd name="T43" fmla="*/ 3362 h 3932"/>
                <a:gd name="T44" fmla="*/ 3463 w 6753"/>
                <a:gd name="T45" fmla="*/ 3321 h 3932"/>
                <a:gd name="T46" fmla="*/ 4717 w 6753"/>
                <a:gd name="T47" fmla="*/ 1439 h 3932"/>
                <a:gd name="T48" fmla="*/ 5523 w 6753"/>
                <a:gd name="T49" fmla="*/ 2647 h 3932"/>
                <a:gd name="T50" fmla="*/ 5616 w 6753"/>
                <a:gd name="T51" fmla="*/ 2697 h 3932"/>
                <a:gd name="T52" fmla="*/ 6065 w 6753"/>
                <a:gd name="T53" fmla="*/ 2697 h 3932"/>
                <a:gd name="T54" fmla="*/ 6065 w 6753"/>
                <a:gd name="T55" fmla="*/ 2921 h 3932"/>
                <a:gd name="T56" fmla="*/ 6178 w 6753"/>
                <a:gd name="T57" fmla="*/ 3034 h 3932"/>
                <a:gd name="T58" fmla="*/ 6251 w 6753"/>
                <a:gd name="T59" fmla="*/ 3007 h 3932"/>
                <a:gd name="T60" fmla="*/ 6700 w 6753"/>
                <a:gd name="T61" fmla="*/ 2621 h 3932"/>
                <a:gd name="T62" fmla="*/ 6712 w 6753"/>
                <a:gd name="T63" fmla="*/ 2463 h 3932"/>
                <a:gd name="T64" fmla="*/ 6290 w 6753"/>
                <a:gd name="T65" fmla="*/ 2677 h 3932"/>
                <a:gd name="T66" fmla="*/ 6290 w 6753"/>
                <a:gd name="T67" fmla="*/ 2453 h 3932"/>
                <a:gd name="T68" fmla="*/ 6439 w 6753"/>
                <a:gd name="T69" fmla="*/ 2549 h 3932"/>
                <a:gd name="T70" fmla="*/ 6290 w 6753"/>
                <a:gd name="T71" fmla="*/ 2677 h 3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53" h="3932">
                  <a:moveTo>
                    <a:pt x="6712" y="2463"/>
                  </a:moveTo>
                  <a:cubicBezTo>
                    <a:pt x="6705" y="2455"/>
                    <a:pt x="6697" y="2448"/>
                    <a:pt x="6688" y="2442"/>
                  </a:cubicBezTo>
                  <a:cubicBezTo>
                    <a:pt x="6238" y="2153"/>
                    <a:pt x="6238" y="2153"/>
                    <a:pt x="6238" y="2153"/>
                  </a:cubicBezTo>
                  <a:cubicBezTo>
                    <a:pt x="6186" y="2119"/>
                    <a:pt x="6117" y="2134"/>
                    <a:pt x="6083" y="2187"/>
                  </a:cubicBezTo>
                  <a:cubicBezTo>
                    <a:pt x="6071" y="2205"/>
                    <a:pt x="6065" y="2226"/>
                    <a:pt x="6065" y="2247"/>
                  </a:cubicBezTo>
                  <a:cubicBezTo>
                    <a:pt x="6065" y="2472"/>
                    <a:pt x="6065" y="2472"/>
                    <a:pt x="6065" y="2472"/>
                  </a:cubicBezTo>
                  <a:cubicBezTo>
                    <a:pt x="5676" y="2472"/>
                    <a:pt x="5676" y="2472"/>
                    <a:pt x="5676" y="2472"/>
                  </a:cubicBezTo>
                  <a:cubicBezTo>
                    <a:pt x="4811" y="1174"/>
                    <a:pt x="4811" y="1174"/>
                    <a:pt x="4811" y="1174"/>
                  </a:cubicBezTo>
                  <a:cubicBezTo>
                    <a:pt x="4772" y="1123"/>
                    <a:pt x="4699" y="1112"/>
                    <a:pt x="4648" y="1150"/>
                  </a:cubicBezTo>
                  <a:cubicBezTo>
                    <a:pt x="4639" y="1157"/>
                    <a:pt x="4631" y="1165"/>
                    <a:pt x="4624" y="1174"/>
                  </a:cubicBezTo>
                  <a:cubicBezTo>
                    <a:pt x="3391" y="3023"/>
                    <a:pt x="3391" y="3023"/>
                    <a:pt x="3391" y="3023"/>
                  </a:cubicBezTo>
                  <a:cubicBezTo>
                    <a:pt x="2125" y="69"/>
                    <a:pt x="2125" y="69"/>
                    <a:pt x="2125" y="69"/>
                  </a:cubicBezTo>
                  <a:cubicBezTo>
                    <a:pt x="2107" y="27"/>
                    <a:pt x="2066" y="0"/>
                    <a:pt x="2020" y="1"/>
                  </a:cubicBezTo>
                  <a:cubicBezTo>
                    <a:pt x="1975" y="2"/>
                    <a:pt x="1934" y="30"/>
                    <a:pt x="1917" y="72"/>
                  </a:cubicBezTo>
                  <a:cubicBezTo>
                    <a:pt x="485" y="3708"/>
                    <a:pt x="485" y="3708"/>
                    <a:pt x="485" y="3708"/>
                  </a:cubicBezTo>
                  <a:cubicBezTo>
                    <a:pt x="0" y="3708"/>
                    <a:pt x="0" y="3708"/>
                    <a:pt x="0" y="3708"/>
                  </a:cubicBezTo>
                  <a:cubicBezTo>
                    <a:pt x="0" y="3932"/>
                    <a:pt x="0" y="3932"/>
                    <a:pt x="0" y="3932"/>
                  </a:cubicBezTo>
                  <a:cubicBezTo>
                    <a:pt x="562" y="3932"/>
                    <a:pt x="562" y="3932"/>
                    <a:pt x="562" y="3932"/>
                  </a:cubicBezTo>
                  <a:cubicBezTo>
                    <a:pt x="608" y="3932"/>
                    <a:pt x="649" y="3904"/>
                    <a:pt x="666" y="3861"/>
                  </a:cubicBezTo>
                  <a:cubicBezTo>
                    <a:pt x="2026" y="409"/>
                    <a:pt x="2026" y="409"/>
                    <a:pt x="2026" y="409"/>
                  </a:cubicBezTo>
                  <a:cubicBezTo>
                    <a:pt x="3266" y="3302"/>
                    <a:pt x="3266" y="3302"/>
                    <a:pt x="3266" y="3302"/>
                  </a:cubicBezTo>
                  <a:cubicBezTo>
                    <a:pt x="3291" y="3360"/>
                    <a:pt x="3357" y="3386"/>
                    <a:pt x="3414" y="3362"/>
                  </a:cubicBezTo>
                  <a:cubicBezTo>
                    <a:pt x="3434" y="3353"/>
                    <a:pt x="3451" y="3339"/>
                    <a:pt x="3463" y="3321"/>
                  </a:cubicBezTo>
                  <a:cubicBezTo>
                    <a:pt x="4717" y="1439"/>
                    <a:pt x="4717" y="1439"/>
                    <a:pt x="4717" y="1439"/>
                  </a:cubicBezTo>
                  <a:cubicBezTo>
                    <a:pt x="5523" y="2647"/>
                    <a:pt x="5523" y="2647"/>
                    <a:pt x="5523" y="2647"/>
                  </a:cubicBezTo>
                  <a:cubicBezTo>
                    <a:pt x="5543" y="2678"/>
                    <a:pt x="5578" y="2697"/>
                    <a:pt x="5616" y="2697"/>
                  </a:cubicBezTo>
                  <a:cubicBezTo>
                    <a:pt x="6065" y="2697"/>
                    <a:pt x="6065" y="2697"/>
                    <a:pt x="6065" y="2697"/>
                  </a:cubicBezTo>
                  <a:cubicBezTo>
                    <a:pt x="6065" y="2921"/>
                    <a:pt x="6065" y="2921"/>
                    <a:pt x="6065" y="2921"/>
                  </a:cubicBezTo>
                  <a:cubicBezTo>
                    <a:pt x="6065" y="2983"/>
                    <a:pt x="6116" y="3034"/>
                    <a:pt x="6178" y="3034"/>
                  </a:cubicBezTo>
                  <a:cubicBezTo>
                    <a:pt x="6204" y="3034"/>
                    <a:pt x="6230" y="3024"/>
                    <a:pt x="6251" y="3007"/>
                  </a:cubicBezTo>
                  <a:cubicBezTo>
                    <a:pt x="6700" y="2621"/>
                    <a:pt x="6700" y="2621"/>
                    <a:pt x="6700" y="2621"/>
                  </a:cubicBezTo>
                  <a:cubicBezTo>
                    <a:pt x="6747" y="2581"/>
                    <a:pt x="6753" y="2510"/>
                    <a:pt x="6712" y="2463"/>
                  </a:cubicBezTo>
                  <a:close/>
                  <a:moveTo>
                    <a:pt x="6290" y="2677"/>
                  </a:moveTo>
                  <a:cubicBezTo>
                    <a:pt x="6290" y="2453"/>
                    <a:pt x="6290" y="2453"/>
                    <a:pt x="6290" y="2453"/>
                  </a:cubicBezTo>
                  <a:cubicBezTo>
                    <a:pt x="6439" y="2549"/>
                    <a:pt x="6439" y="2549"/>
                    <a:pt x="6439" y="2549"/>
                  </a:cubicBezTo>
                  <a:lnTo>
                    <a:pt x="6290" y="26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CC7751E-2D69-4202-BD56-BF4C077B2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955" y="283768"/>
            <a:ext cx="2834640" cy="472441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323E9BC-E4D2-B545-9600-E5185F1BA047}"/>
              </a:ext>
            </a:extLst>
          </p:cNvPr>
          <p:cNvSpPr txBox="1">
            <a:spLocks/>
          </p:cNvSpPr>
          <p:nvPr/>
        </p:nvSpPr>
        <p:spPr>
          <a:xfrm>
            <a:off x="464253" y="5397601"/>
            <a:ext cx="6900038" cy="874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Capital City Kiwanis Club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April 6, 2021</a:t>
            </a:r>
          </a:p>
        </p:txBody>
      </p:sp>
    </p:spTree>
    <p:extLst>
      <p:ext uri="{BB962C8B-B14F-4D97-AF65-F5344CB8AC3E}">
        <p14:creationId xmlns:p14="http://schemas.microsoft.com/office/powerpoint/2010/main" val="53268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n-US" dirty="0"/>
              <a:t>countries emit over 60% of GHG emissions**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211" y="1570038"/>
            <a:ext cx="6771577" cy="43513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5459" y="5163671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**This slide was not reviewed by NEED.</a:t>
            </a:r>
          </a:p>
        </p:txBody>
      </p:sp>
    </p:spTree>
    <p:extLst>
      <p:ext uri="{BB962C8B-B14F-4D97-AF65-F5344CB8AC3E}">
        <p14:creationId xmlns:p14="http://schemas.microsoft.com/office/powerpoint/2010/main" val="66291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 Ho</a:t>
            </a:r>
            <a:r>
              <a:rPr lang="en-US"/>
              <a:t>w </a:t>
            </a:r>
            <a:r>
              <a:rPr lang="en-US" dirty="0"/>
              <a:t>Much Pollution Does Society Want?</a:t>
            </a:r>
            <a:br>
              <a:rPr lang="en-US" dirty="0"/>
            </a:br>
            <a:r>
              <a:rPr lang="en-US" dirty="0"/>
              <a:t>Analogy: How Many Oranges Does Society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318"/>
            <a:ext cx="7193692" cy="435133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2B414D"/>
                </a:solidFill>
              </a:rPr>
              <a:t>People grow and sell oranges for a price that at least covers costs (</a:t>
            </a:r>
            <a:r>
              <a:rPr lang="en-US" sz="2400" i="1" dirty="0">
                <a:solidFill>
                  <a:srgbClr val="2B414D"/>
                </a:solidFill>
              </a:rPr>
              <a:t>supply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People will not pay more for them than what they consider to be their value (</a:t>
            </a:r>
            <a:r>
              <a:rPr lang="en-US" sz="2400" i="1" dirty="0">
                <a:solidFill>
                  <a:srgbClr val="2B414D"/>
                </a:solidFill>
              </a:rPr>
              <a:t>demand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u="sng" dirty="0">
                <a:solidFill>
                  <a:srgbClr val="2B414D"/>
                </a:solidFill>
                <a:sym typeface="Wingdings" panose="05000000000000000000" pitchFamily="2" charset="2"/>
              </a:rPr>
              <a:t>Prices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let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supply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and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demand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balance out. The price settles where:</a:t>
            </a:r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r>
              <a:rPr lang="en-US" sz="2400" b="0" dirty="0">
                <a:solidFill>
                  <a:srgbClr val="2B414D"/>
                </a:solidFill>
              </a:rPr>
              <a:t>This is the “right” number of oranges for society.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Prices reflect scarcity and the social value of the resource.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09DDC-BD52-4F15-AE97-B3B2D685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48" y="1718687"/>
            <a:ext cx="2828743" cy="230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EBE5E-670C-4261-A6C1-7A9E2D20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690" y="3865517"/>
            <a:ext cx="2828743" cy="2275144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2CD41D8-658C-4894-B6FE-EC03A99B7103}"/>
              </a:ext>
            </a:extLst>
          </p:cNvPr>
          <p:cNvSpPr/>
          <p:nvPr/>
        </p:nvSpPr>
        <p:spPr>
          <a:xfrm>
            <a:off x="1058778" y="3989497"/>
            <a:ext cx="7732296" cy="98203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ym typeface="Wingdings" panose="05000000000000000000" pitchFamily="2" charset="2"/>
              </a:rPr>
              <a:t># of oranges people want to sell  =  # of oranges people want to buy</a:t>
            </a:r>
          </a:p>
        </p:txBody>
      </p:sp>
    </p:spTree>
    <p:extLst>
      <p:ext uri="{BB962C8B-B14F-4D97-AF65-F5344CB8AC3E}">
        <p14:creationId xmlns:p14="http://schemas.microsoft.com/office/powerpoint/2010/main" val="19950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</a:t>
            </a:r>
            <a:r>
              <a:rPr lang="en-US" dirty="0"/>
              <a:t>ctricity Is Different From Oranges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0F12F-47C3-4E1A-8FA1-F5E0B0A3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94" y="1989223"/>
            <a:ext cx="5865122" cy="2921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58" y="1353372"/>
            <a:ext cx="6027821" cy="5227782"/>
          </a:xfrm>
        </p:spPr>
        <p:txBody>
          <a:bodyPr>
            <a:noAutofit/>
          </a:bodyPr>
          <a:lstStyle/>
          <a:p>
            <a:r>
              <a:rPr lang="en-US" sz="2300" dirty="0"/>
              <a:t>Many sources of electricity generate pollution.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Pollution is an EXTERNALITY: </a:t>
            </a:r>
          </a:p>
          <a:p>
            <a:pPr lvl="1"/>
            <a:r>
              <a:rPr lang="en-US" sz="1900" dirty="0"/>
              <a:t>a side effect (cost or benefit) that affects someone </a:t>
            </a:r>
            <a:br>
              <a:rPr lang="en-US" sz="1900" dirty="0"/>
            </a:br>
            <a:r>
              <a:rPr lang="en-US" sz="1900" dirty="0"/>
              <a:t>else when something is bought or sold.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This is a </a:t>
            </a:r>
            <a:r>
              <a:rPr lang="en-US" sz="1900" b="1" i="1" dirty="0">
                <a:sym typeface="Wingdings" panose="05000000000000000000" pitchFamily="2" charset="2"/>
              </a:rPr>
              <a:t>market failure.</a:t>
            </a:r>
          </a:p>
          <a:p>
            <a:pPr marL="457200" lvl="1" indent="0">
              <a:buNone/>
            </a:pPr>
            <a:endParaRPr lang="en-US" sz="1900" b="1" i="1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The price of electricity does not reflect all of the costs.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Electricity is too cheap. 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There is too much pollution.</a:t>
            </a:r>
          </a:p>
          <a:p>
            <a:pPr lvl="1"/>
            <a:endParaRPr lang="en-US" sz="1900" dirty="0">
              <a:sym typeface="Wingdings" panose="05000000000000000000" pitchFamily="2" charset="2"/>
            </a:endParaRP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0597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Impacts of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25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6E6-CFF7-4842-B9BF-53ADC731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 Warming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569AB-AE33-934B-B54F-D08FE018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1DAA8-D1F3-9645-A6EA-7734956EC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575" y="1293058"/>
            <a:ext cx="8658849" cy="49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These Impacts Affect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Agriculture</a:t>
            </a:r>
          </a:p>
          <a:p>
            <a:r>
              <a:rPr lang="en-US" dirty="0"/>
              <a:t>Fisheries</a:t>
            </a:r>
          </a:p>
          <a:p>
            <a:r>
              <a:rPr lang="en-US" dirty="0"/>
              <a:t>Coastal damages</a:t>
            </a:r>
          </a:p>
          <a:p>
            <a:r>
              <a:rPr lang="en-US" dirty="0"/>
              <a:t>Direct health effects, including sickness and death (temperature &amp; drought; also pollution)</a:t>
            </a:r>
          </a:p>
          <a:p>
            <a:r>
              <a:rPr lang="en-US" dirty="0"/>
              <a:t>Indirect health effects (vector-borne disease)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C34D45D-8E63-4910-B121-6FE12CACC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fresh water availability</a:t>
            </a:r>
          </a:p>
          <a:p>
            <a:r>
              <a:rPr lang="en-US" dirty="0"/>
              <a:t>Wildfires</a:t>
            </a:r>
          </a:p>
          <a:p>
            <a:r>
              <a:rPr lang="en-US" dirty="0"/>
              <a:t>Shifting zones for important ecosystems, and desertification </a:t>
            </a:r>
          </a:p>
          <a:p>
            <a:r>
              <a:rPr lang="en-US" dirty="0"/>
              <a:t>Reduced worker productivity</a:t>
            </a:r>
          </a:p>
          <a:p>
            <a:r>
              <a:rPr lang="en-US" dirty="0"/>
              <a:t>Increased violence</a:t>
            </a:r>
          </a:p>
          <a:p>
            <a:r>
              <a:rPr lang="en-US" dirty="0"/>
              <a:t>Some of these may cause human migration and/or conflict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F663D-B55C-3F41-9118-16BF674986A8}"/>
              </a:ext>
            </a:extLst>
          </p:cNvPr>
          <p:cNvSpPr/>
          <p:nvPr/>
        </p:nvSpPr>
        <p:spPr>
          <a:xfrm>
            <a:off x="838200" y="1665980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0AD58-A785-4245-A6B6-24643F70A708}"/>
              </a:ext>
            </a:extLst>
          </p:cNvPr>
          <p:cNvSpPr/>
          <p:nvPr/>
        </p:nvSpPr>
        <p:spPr>
          <a:xfrm>
            <a:off x="838200" y="220027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D252C-39B9-9D47-9511-A73D2BBEC727}"/>
              </a:ext>
            </a:extLst>
          </p:cNvPr>
          <p:cNvSpPr/>
          <p:nvPr/>
        </p:nvSpPr>
        <p:spPr>
          <a:xfrm>
            <a:off x="838200" y="2734570"/>
            <a:ext cx="2990850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56C7C-5051-9845-829C-114AFDCF9BE1}"/>
              </a:ext>
            </a:extLst>
          </p:cNvPr>
          <p:cNvSpPr/>
          <p:nvPr/>
        </p:nvSpPr>
        <p:spPr>
          <a:xfrm>
            <a:off x="6148552" y="207555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0C8AE-C61C-5047-A3B3-7234EAA70BA7}"/>
              </a:ext>
            </a:extLst>
          </p:cNvPr>
          <p:cNvSpPr/>
          <p:nvPr/>
        </p:nvSpPr>
        <p:spPr>
          <a:xfrm>
            <a:off x="6172200" y="4614862"/>
            <a:ext cx="4186238" cy="12402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Vulnerable People and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3980935" cy="1703811"/>
          </a:xfrm>
        </p:spPr>
        <p:txBody>
          <a:bodyPr/>
          <a:lstStyle/>
          <a:p>
            <a:r>
              <a:rPr lang="en-US" dirty="0"/>
              <a:t>Tropical areas</a:t>
            </a:r>
          </a:p>
          <a:p>
            <a:r>
              <a:rPr lang="en-US" dirty="0"/>
              <a:t>Low-lying coastal areas</a:t>
            </a:r>
          </a:p>
          <a:p>
            <a:r>
              <a:rPr lang="en-US" dirty="0"/>
              <a:t>Low-income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33F9B-53C7-4C22-8ABF-E709B860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47" y="1325563"/>
            <a:ext cx="3677653" cy="2451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Image result for map of climate change impacts us">
            <a:extLst>
              <a:ext uri="{FF2B5EF4-FFF2-40B4-BE49-F238E27FC236}">
                <a16:creationId xmlns:a16="http://schemas.microsoft.com/office/drawing/2014/main" id="{D4BF36D2-9063-4D8C-8FFD-75A9114D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24" y="3191287"/>
            <a:ext cx="5185952" cy="313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1989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Pro</a:t>
            </a:r>
            <a:r>
              <a:rPr lang="en-US" dirty="0"/>
              <a:t>jected Effects Vary Across the U.S. but Are Estimated at 1.2% of GDP per 1C Increase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5" y="1884330"/>
            <a:ext cx="6325582" cy="39870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822CE4E-48BA-446B-8870-5E9E2794BEF3}"/>
              </a:ext>
            </a:extLst>
          </p:cNvPr>
          <p:cNvGrpSpPr>
            <a:grpSpLocks/>
          </p:cNvGrpSpPr>
          <p:nvPr/>
        </p:nvGrpSpPr>
        <p:grpSpPr>
          <a:xfrm>
            <a:off x="6745007" y="1884330"/>
            <a:ext cx="5136303" cy="4178292"/>
            <a:chOff x="6825219" y="2418349"/>
            <a:chExt cx="4119376" cy="29540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220" y="2418349"/>
              <a:ext cx="4119375" cy="14529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5219" y="3855285"/>
              <a:ext cx="4119375" cy="151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24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C6519-D075-E242-AAE9-A309737E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34" y="360976"/>
            <a:ext cx="4241132" cy="57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74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Responding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88649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768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752E-1CF3-BD48-970D-E7ED0729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</a:t>
            </a:r>
            <a:r>
              <a:rPr lang="en-US" sz="4000" dirty="0"/>
              <a:t>ernational Climate Policy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7290-C3B7-F34A-831D-5FA2009A5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793"/>
            <a:ext cx="10515600" cy="4866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Intergovernmental Panel on Climate Change (IPCC)</a:t>
            </a:r>
          </a:p>
          <a:p>
            <a:pPr lvl="1"/>
            <a:r>
              <a:rPr lang="en-US" dirty="0"/>
              <a:t>Global effort to fight climate change</a:t>
            </a:r>
          </a:p>
          <a:p>
            <a:pPr lvl="1"/>
            <a:r>
              <a:rPr lang="en-US" dirty="0"/>
              <a:t>Reports on consensus of climate science, including economics</a:t>
            </a:r>
          </a:p>
          <a:p>
            <a:r>
              <a:rPr lang="en-US" dirty="0"/>
              <a:t>IPCC report in 2007:</a:t>
            </a:r>
          </a:p>
          <a:p>
            <a:pPr lvl="1"/>
            <a:r>
              <a:rPr lang="en-US" dirty="0"/>
              <a:t>Recommended goal: &lt; 2 degrees C (3.6 degrees F)</a:t>
            </a:r>
          </a:p>
          <a:p>
            <a:pPr lvl="1"/>
            <a:r>
              <a:rPr lang="en-US" dirty="0"/>
              <a:t>Industrialized countries should reduce GHG emissions between 25% and 40% below 1990 levels by 2020. </a:t>
            </a:r>
          </a:p>
          <a:p>
            <a:r>
              <a:rPr lang="en-US" dirty="0"/>
              <a:t>2016 Paris Agreement:</a:t>
            </a:r>
          </a:p>
          <a:p>
            <a:pPr lvl="1"/>
            <a:r>
              <a:rPr lang="en-US" dirty="0"/>
              <a:t>Basic goal of 2 degrees C: requires 40-70% GHG reduction 2010 </a:t>
            </a:r>
            <a:r>
              <a:rPr lang="en-US" dirty="0">
                <a:sym typeface="Wingdings" panose="05000000000000000000" pitchFamily="2" charset="2"/>
              </a:rPr>
              <a:t> 2050</a:t>
            </a:r>
            <a:endParaRPr lang="en-US" dirty="0"/>
          </a:p>
          <a:p>
            <a:pPr lvl="1"/>
            <a:r>
              <a:rPr lang="en-US" dirty="0"/>
              <a:t>Reach goal of 1.5 degrees C: requires 70-95% GHG reduction 2010 </a:t>
            </a:r>
            <a:r>
              <a:rPr lang="en-US" dirty="0">
                <a:sym typeface="Wingdings" panose="05000000000000000000" pitchFamily="2" charset="2"/>
              </a:rPr>
              <a:t> 2050</a:t>
            </a:r>
          </a:p>
          <a:p>
            <a:r>
              <a:rPr lang="en-US" dirty="0"/>
              <a:t>IPCC report in 2018:</a:t>
            </a:r>
          </a:p>
          <a:p>
            <a:pPr lvl="1"/>
            <a:r>
              <a:rPr lang="en-US" dirty="0"/>
              <a:t>Temperature has already increased by 1.0 degrees C - Recommended: &lt; 1.5 C</a:t>
            </a:r>
          </a:p>
        </p:txBody>
      </p:sp>
    </p:spTree>
    <p:extLst>
      <p:ext uri="{BB962C8B-B14F-4D97-AF65-F5344CB8AC3E}">
        <p14:creationId xmlns:p14="http://schemas.microsoft.com/office/powerpoint/2010/main" val="5343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0D7-77CD-E841-B140-0D37228A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Economists Decide How Much to Fight </a:t>
            </a:r>
            <a:br>
              <a:rPr lang="en-US" dirty="0"/>
            </a:br>
            <a:r>
              <a:rPr lang="en-US" dirty="0"/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2CC4-E270-3C4A-948E-4CD48D95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082"/>
            <a:ext cx="6396789" cy="946919"/>
          </a:xfrm>
        </p:spPr>
        <p:txBody>
          <a:bodyPr/>
          <a:lstStyle/>
          <a:p>
            <a:r>
              <a:rPr lang="en-US" dirty="0"/>
              <a:t>Cost Benefit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C5734-1366-4356-81D6-B5211BCD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90" y="878788"/>
            <a:ext cx="6668455" cy="50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6197C-CEC5-4C84-A597-72F941587593}"/>
              </a:ext>
            </a:extLst>
          </p:cNvPr>
          <p:cNvSpPr txBox="1"/>
          <p:nvPr/>
        </p:nvSpPr>
        <p:spPr>
          <a:xfrm>
            <a:off x="4745516" y="2836719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costs of reducing emissions </a:t>
            </a:r>
            <a:endParaRPr lang="en-GB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9E848-526D-41B3-A776-71ACF7D1B1F5}"/>
              </a:ext>
            </a:extLst>
          </p:cNvPr>
          <p:cNvSpPr txBox="1"/>
          <p:nvPr/>
        </p:nvSpPr>
        <p:spPr>
          <a:xfrm>
            <a:off x="8512475" y="3425177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damages from allowing climate change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A6A63B-6CB9-9C46-B61F-48DB71442E4D}"/>
              </a:ext>
            </a:extLst>
          </p:cNvPr>
          <p:cNvSpPr txBox="1">
            <a:spLocks/>
          </p:cNvSpPr>
          <p:nvPr/>
        </p:nvSpPr>
        <p:spPr>
          <a:xfrm>
            <a:off x="838200" y="3132701"/>
            <a:ext cx="6396789" cy="9469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Weigh:</a:t>
            </a:r>
          </a:p>
        </p:txBody>
      </p:sp>
    </p:spTree>
    <p:extLst>
      <p:ext uri="{BB962C8B-B14F-4D97-AF65-F5344CB8AC3E}">
        <p14:creationId xmlns:p14="http://schemas.microsoft.com/office/powerpoint/2010/main" val="23551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Cos</a:t>
            </a:r>
            <a:r>
              <a:rPr lang="en-US" dirty="0"/>
              <a:t>t-Benefit Analysis of Fighting Climate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economic models suggest the costs of keeping warming below 2°C are relatively small.</a:t>
            </a:r>
          </a:p>
          <a:p>
            <a:pPr lvl="1"/>
            <a:r>
              <a:rPr lang="en-US" dirty="0"/>
              <a:t>Costs amount to </a:t>
            </a:r>
            <a:r>
              <a:rPr lang="en-US" b="1" dirty="0">
                <a:solidFill>
                  <a:srgbClr val="C00000"/>
                </a:solidFill>
              </a:rPr>
              <a:t>1-4% of GDP by 2030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/>
              <a:t>Costs of acting to keep warming below 2°C are almost certainly less than future economic damages they would avoid.</a:t>
            </a:r>
          </a:p>
          <a:p>
            <a:pPr lvl="1"/>
            <a:r>
              <a:rPr lang="en-US" dirty="0"/>
              <a:t>Damages estimated to be between: </a:t>
            </a:r>
            <a:r>
              <a:rPr lang="en-US" b="1" dirty="0">
                <a:solidFill>
                  <a:srgbClr val="C00000"/>
                </a:solidFill>
              </a:rPr>
              <a:t>7 - 20% of worldwide GDP</a:t>
            </a:r>
            <a:r>
              <a:rPr lang="en-US" dirty="0"/>
              <a:t>.</a:t>
            </a:r>
          </a:p>
          <a:p>
            <a:r>
              <a:rPr lang="en-US" dirty="0"/>
              <a:t>Caveats: </a:t>
            </a:r>
          </a:p>
          <a:p>
            <a:pPr lvl="1"/>
            <a:r>
              <a:rPr lang="en-US" dirty="0"/>
              <a:t>Putting a monetary value on priceless things</a:t>
            </a:r>
          </a:p>
          <a:p>
            <a:pPr lvl="1"/>
            <a:r>
              <a:rPr lang="en-US" dirty="0"/>
              <a:t>Inequality</a:t>
            </a:r>
          </a:p>
          <a:p>
            <a:pPr lvl="1"/>
            <a:r>
              <a:rPr lang="en-US" dirty="0"/>
              <a:t>Uncertainty and risk </a:t>
            </a:r>
          </a:p>
        </p:txBody>
      </p:sp>
    </p:spTree>
    <p:extLst>
      <p:ext uri="{BB962C8B-B14F-4D97-AF65-F5344CB8AC3E}">
        <p14:creationId xmlns:p14="http://schemas.microsoft.com/office/powerpoint/2010/main" val="5337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9279-7E80-0248-91C3-AAAD9E6C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Growth and Climate Change Action </a:t>
            </a:r>
            <a:br>
              <a:rPr lang="en-US" dirty="0"/>
            </a:br>
            <a:r>
              <a:rPr lang="en-US" dirty="0"/>
              <a:t>Are Compatible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A537-3AF2-E344-8EC8-B1D226C2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351338"/>
          </a:xfrm>
        </p:spPr>
        <p:txBody>
          <a:bodyPr/>
          <a:lstStyle/>
          <a:p>
            <a:r>
              <a:rPr lang="en-US" dirty="0"/>
              <a:t>Abating greenhouse gas emissions is costly…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	… but climate change damages are even more costly.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growth comes with consequences that we have to deal with, including climate consequences. 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Economies with environmental regulations can still be dynamic.</a:t>
            </a:r>
          </a:p>
          <a:p>
            <a:pPr>
              <a:spcAft>
                <a:spcPts val="1000"/>
              </a:spcAft>
            </a:pPr>
            <a:r>
              <a:rPr lang="en-US" dirty="0"/>
              <a:t>Goal: design policies that reach climate goals at the least possible cost.</a:t>
            </a:r>
          </a:p>
        </p:txBody>
      </p:sp>
    </p:spTree>
    <p:extLst>
      <p:ext uri="{BB962C8B-B14F-4D97-AF65-F5344CB8AC3E}">
        <p14:creationId xmlns:p14="http://schemas.microsoft.com/office/powerpoint/2010/main" val="24292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Sources of Our Emissions</a:t>
            </a:r>
          </a:p>
        </p:txBody>
      </p:sp>
    </p:spTree>
    <p:extLst>
      <p:ext uri="{BB962C8B-B14F-4D97-AF65-F5344CB8AC3E}">
        <p14:creationId xmlns:p14="http://schemas.microsoft.com/office/powerpoint/2010/main" val="236632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839629" y="993126"/>
            <a:ext cx="5398876" cy="5398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B94257-A473-43EA-8F01-4718D4E4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Tot</a:t>
            </a:r>
            <a:r>
              <a:rPr lang="en-GB" dirty="0"/>
              <a:t>al U.S. Greenhouse Gas Emissions by</a:t>
            </a:r>
            <a:br>
              <a:rPr lang="en-GB" dirty="0"/>
            </a:br>
            <a:r>
              <a:rPr lang="en-GB" dirty="0"/>
              <a:t>Economic Sector in 2018</a:t>
            </a:r>
          </a:p>
        </p:txBody>
      </p:sp>
    </p:spTree>
    <p:extLst>
      <p:ext uri="{BB962C8B-B14F-4D97-AF65-F5344CB8AC3E}">
        <p14:creationId xmlns:p14="http://schemas.microsoft.com/office/powerpoint/2010/main" val="1033646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502"/>
          <a:stretch/>
        </p:blipFill>
        <p:spPr>
          <a:xfrm>
            <a:off x="1504950" y="1369528"/>
            <a:ext cx="9182100" cy="4806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AE17E-56C3-4BFB-8E70-2DD47A62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Fos</a:t>
            </a:r>
            <a:r>
              <a:rPr lang="en-GB" dirty="0"/>
              <a:t>sil Fuels Dominate U.S. Energy Production</a:t>
            </a:r>
          </a:p>
        </p:txBody>
      </p:sp>
    </p:spTree>
    <p:extLst>
      <p:ext uri="{BB962C8B-B14F-4D97-AF65-F5344CB8AC3E}">
        <p14:creationId xmlns:p14="http://schemas.microsoft.com/office/powerpoint/2010/main" val="188323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b="3488"/>
          <a:stretch/>
        </p:blipFill>
        <p:spPr bwMode="auto">
          <a:xfrm>
            <a:off x="1384664" y="1098615"/>
            <a:ext cx="9009540" cy="494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AF82B-4160-4829-B8C9-70DABF7A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Ind</a:t>
            </a:r>
            <a:r>
              <a:rPr lang="en-GB" dirty="0"/>
              <a:t>icative Solar Costs Over Time</a:t>
            </a:r>
          </a:p>
        </p:txBody>
      </p:sp>
    </p:spTree>
    <p:extLst>
      <p:ext uri="{BB962C8B-B14F-4D97-AF65-F5344CB8AC3E}">
        <p14:creationId xmlns:p14="http://schemas.microsoft.com/office/powerpoint/2010/main" val="419483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/>
          <a:stretch/>
        </p:blipFill>
        <p:spPr>
          <a:xfrm>
            <a:off x="2651760" y="1705056"/>
            <a:ext cx="6742488" cy="4514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00AC6-1442-44FA-9EF0-D7489B18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Win</a:t>
            </a:r>
            <a:r>
              <a:rPr lang="en-GB" dirty="0"/>
              <a:t>d Turbines Have 100 Times More Power </a:t>
            </a:r>
            <a:br>
              <a:rPr lang="en-GB" dirty="0"/>
            </a:br>
            <a:r>
              <a:rPr lang="en-GB" dirty="0"/>
              <a:t>Generation Capabilities Than 30 Years Ago</a:t>
            </a:r>
          </a:p>
        </p:txBody>
      </p:sp>
    </p:spTree>
    <p:extLst>
      <p:ext uri="{BB962C8B-B14F-4D97-AF65-F5344CB8AC3E}">
        <p14:creationId xmlns:p14="http://schemas.microsoft.com/office/powerpoint/2010/main" val="1813278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llenges with Renewable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53467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It’s intermittent - only produced if there is sun or wind.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is needed all day and night, with peak times.</a:t>
            </a:r>
          </a:p>
          <a:p>
            <a:pPr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Limited w/o storage.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Creative storage options are under development.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48C83-A89A-41D6-869A-8CF351DA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900" y="3429000"/>
            <a:ext cx="4572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20117-B3A8-4C00-A98F-901E7EA9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900" y="46730"/>
            <a:ext cx="4572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CE33-3A80-40C6-8C6C-5867FD5A9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00"/>
          <a:stretch/>
        </p:blipFill>
        <p:spPr>
          <a:xfrm>
            <a:off x="6184900" y="2266950"/>
            <a:ext cx="51689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29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</a:t>
            </a:r>
            <a:r>
              <a:rPr lang="en-US"/>
              <a:t>: 48 </a:t>
            </a:r>
            <a:r>
              <a:rPr lang="en-US" dirty="0"/>
              <a:t>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500+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45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96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</a:t>
            </a:r>
          </a:p>
        </p:txBody>
      </p:sp>
    </p:spTree>
    <p:extLst>
      <p:ext uri="{BB962C8B-B14F-4D97-AF65-F5344CB8AC3E}">
        <p14:creationId xmlns:p14="http://schemas.microsoft.com/office/powerpoint/2010/main" val="2367006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B69D-BB8C-9842-806E-C276333F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icies That Reduce Emissions: Directly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C6A-8C02-3A43-B2D2-E273EB2A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8016DE-318D-D444-A1D2-E8F15E8D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Regulation</a:t>
            </a:r>
          </a:p>
          <a:p>
            <a:pPr lvl="1"/>
            <a:r>
              <a:rPr lang="en-US" dirty="0"/>
              <a:t>Emissions standards or limits</a:t>
            </a:r>
          </a:p>
          <a:p>
            <a:pPr lvl="2"/>
            <a:r>
              <a:rPr lang="en-US" dirty="0"/>
              <a:t>E.g., CAFE standards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Market-oriented policies</a:t>
            </a:r>
          </a:p>
          <a:p>
            <a:pPr lvl="1"/>
            <a:r>
              <a:rPr lang="en-US" dirty="0"/>
              <a:t>Putting a price on emissions</a:t>
            </a:r>
          </a:p>
          <a:p>
            <a:pPr lvl="2"/>
            <a:r>
              <a:rPr lang="en-US" dirty="0"/>
              <a:t>Subsidizing green energy (</a:t>
            </a:r>
            <a:r>
              <a:rPr lang="en-US" i="1" dirty="0"/>
              <a:t>e.g</a:t>
            </a:r>
            <a:r>
              <a:rPr lang="en-US" dirty="0"/>
              <a:t>., feed-in tariffs)</a:t>
            </a:r>
          </a:p>
          <a:p>
            <a:pPr lvl="2"/>
            <a:r>
              <a:rPr lang="en-US" dirty="0"/>
              <a:t>Tax or cap &amp; trade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2B2-314D-FE45-AEA5-3E82EFB8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Cap and Trade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29F3-1B27-9343-BDFE-8E54B78E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377"/>
            <a:ext cx="10515600" cy="49588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Activities to be covered are determined.</a:t>
            </a:r>
          </a:p>
          <a:p>
            <a:r>
              <a:rPr lang="en-US" dirty="0"/>
              <a:t>Acceptable emissions levels are indicated.</a:t>
            </a:r>
          </a:p>
          <a:p>
            <a:r>
              <a:rPr lang="en-US" dirty="0"/>
              <a:t>“Permits” that allow acceptable emissions levels are issued.</a:t>
            </a:r>
          </a:p>
          <a:p>
            <a:pPr lvl="1"/>
            <a:r>
              <a:rPr lang="en-US" dirty="0"/>
              <a:t>How?</a:t>
            </a:r>
          </a:p>
          <a:p>
            <a:pPr lvl="2"/>
            <a:r>
              <a:rPr lang="en-US" dirty="0"/>
              <a:t>According to historical emissions?  </a:t>
            </a:r>
          </a:p>
          <a:p>
            <a:pPr lvl="2"/>
            <a:r>
              <a:rPr lang="en-US" dirty="0"/>
              <a:t>Evenly across emitters?</a:t>
            </a:r>
          </a:p>
          <a:p>
            <a:pPr lvl="2"/>
            <a:r>
              <a:rPr lang="en-US" dirty="0"/>
              <a:t>Sold at some price?</a:t>
            </a:r>
          </a:p>
          <a:p>
            <a:r>
              <a:rPr lang="en-US" dirty="0"/>
              <a:t>A “market” is developed.</a:t>
            </a:r>
          </a:p>
          <a:p>
            <a:r>
              <a:rPr lang="en-US" dirty="0"/>
              <a:t>Those desiring to emit will have to buy sufficient permits to accommodate their emissions.</a:t>
            </a:r>
          </a:p>
          <a:p>
            <a:r>
              <a:rPr lang="en-US" dirty="0"/>
              <a:t>Those wishing to abate will offer their permits on the “market”.</a:t>
            </a:r>
          </a:p>
          <a:p>
            <a:pPr lvl="1"/>
            <a:r>
              <a:rPr lang="en-US" dirty="0"/>
              <a:t>The price of a permit indicates: </a:t>
            </a:r>
          </a:p>
          <a:p>
            <a:pPr lvl="2"/>
            <a:r>
              <a:rPr lang="en-US" dirty="0"/>
              <a:t>The benefit of eliminating further emissions.</a:t>
            </a:r>
          </a:p>
          <a:p>
            <a:pPr lvl="2"/>
            <a:r>
              <a:rPr lang="en-US" dirty="0"/>
              <a:t>The cost of emitting. </a:t>
            </a:r>
          </a:p>
          <a:p>
            <a:r>
              <a:rPr lang="en-US" dirty="0"/>
              <a:t>Gov’t agency determines equality of permits in possession and emissions.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46E0-C982-B743-9EED-93496E77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2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2B2-314D-FE45-AEA5-3E82EFB8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a Carbon Tax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29F3-1B27-9343-BDFE-8E54B78E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377"/>
            <a:ext cx="10515600" cy="495886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Activities to be covered are determined.</a:t>
            </a:r>
          </a:p>
          <a:p>
            <a:pPr>
              <a:spcAft>
                <a:spcPts val="1000"/>
              </a:spcAft>
            </a:pPr>
            <a:r>
              <a:rPr lang="en-US" dirty="0"/>
              <a:t>The price of emissions is determined.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Presumably some relation to the social cost of polluting.</a:t>
            </a:r>
          </a:p>
          <a:p>
            <a:pPr>
              <a:spcAft>
                <a:spcPts val="1000"/>
              </a:spcAft>
            </a:pPr>
            <a:r>
              <a:rPr lang="en-US" dirty="0"/>
              <a:t>Emissions are measured.</a:t>
            </a:r>
          </a:p>
          <a:p>
            <a:pPr>
              <a:spcAft>
                <a:spcPts val="1000"/>
              </a:spcAft>
            </a:pPr>
            <a:r>
              <a:rPr lang="en-US" dirty="0"/>
              <a:t>Taxes are determined.</a:t>
            </a:r>
          </a:p>
          <a:p>
            <a:pPr>
              <a:spcAft>
                <a:spcPts val="1000"/>
              </a:spcAft>
            </a:pPr>
            <a:r>
              <a:rPr lang="en-US" dirty="0"/>
              <a:t>Q: What to do with the tax revenue?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46E0-C982-B743-9EED-93496E77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3194-55B4-334C-971E-64960461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icies That Reduce Emissions: </a:t>
            </a:r>
            <a:r>
              <a:rPr lang="en-US" dirty="0" err="1"/>
              <a:t>INDirectly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305E-3692-584D-B3A2-CF6F571F6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Subsidizing R&amp;D</a:t>
            </a:r>
          </a:p>
          <a:p>
            <a:pPr>
              <a:spcAft>
                <a:spcPts val="1000"/>
              </a:spcAft>
            </a:pPr>
            <a:r>
              <a:rPr lang="en-US" dirty="0"/>
              <a:t>Grid / infrastructure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efficiency mandates and subsidies</a:t>
            </a:r>
          </a:p>
          <a:p>
            <a:r>
              <a:rPr lang="en-US" dirty="0"/>
              <a:t>Mandating renewable energy (</a:t>
            </a:r>
            <a:r>
              <a:rPr lang="en-US" i="1" dirty="0"/>
              <a:t>e.g</a:t>
            </a:r>
            <a:r>
              <a:rPr lang="en-US" dirty="0"/>
              <a:t>., renewable portfolio standards)</a:t>
            </a:r>
          </a:p>
          <a:p>
            <a:r>
              <a:rPr lang="en-US" dirty="0"/>
              <a:t>Land use policies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09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4013689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0EB2383-D6A7-3942-8DBF-49DFFB182FF9}"/>
              </a:ext>
            </a:extLst>
          </p:cNvPr>
          <p:cNvSpPr txBox="1"/>
          <p:nvPr/>
        </p:nvSpPr>
        <p:spPr>
          <a:xfrm>
            <a:off x="3290888" y="6447651"/>
            <a:ext cx="4214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B414D"/>
                </a:solidFill>
              </a:rPr>
              <a:t>Source: World Bank Carbon - Pricing Dashboard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9B0F5-4827-43CB-A5BE-4C2C724D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Car</a:t>
            </a:r>
            <a:r>
              <a:rPr lang="en-GB" dirty="0"/>
              <a:t>bon Policies Across the World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4F24E2-AA91-5C48-9F35-6C5696583F9A}"/>
              </a:ext>
            </a:extLst>
          </p:cNvPr>
          <p:cNvGrpSpPr/>
          <p:nvPr/>
        </p:nvGrpSpPr>
        <p:grpSpPr>
          <a:xfrm>
            <a:off x="1595966" y="891822"/>
            <a:ext cx="9241367" cy="5336426"/>
            <a:chOff x="1595966" y="891822"/>
            <a:chExt cx="9241367" cy="53364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183354-0F93-A44F-B371-8F58E764DAB5}"/>
                </a:ext>
              </a:extLst>
            </p:cNvPr>
            <p:cNvGrpSpPr/>
            <p:nvPr/>
          </p:nvGrpSpPr>
          <p:grpSpPr>
            <a:xfrm>
              <a:off x="1595966" y="891822"/>
              <a:ext cx="9241367" cy="5336426"/>
              <a:chOff x="1595966" y="891822"/>
              <a:chExt cx="9241367" cy="53364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C31F3D-F3C5-6441-AA09-7DD6B7961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5966" y="891822"/>
                <a:ext cx="9241367" cy="5336426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E872DD-A91B-2542-A005-A4E38F0518C2}"/>
                  </a:ext>
                </a:extLst>
              </p:cNvPr>
              <p:cNvSpPr txBox="1"/>
              <p:nvPr/>
            </p:nvSpPr>
            <p:spPr>
              <a:xfrm>
                <a:off x="3063135" y="5171214"/>
                <a:ext cx="4245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ETS = Emissions Trading System = Cap and Trade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49241C-31DE-D147-A012-7DB20AE5CA95}"/>
                  </a:ext>
                </a:extLst>
              </p:cNvPr>
              <p:cNvSpPr/>
              <p:nvPr/>
            </p:nvSpPr>
            <p:spPr>
              <a:xfrm>
                <a:off x="1778000" y="1325563"/>
                <a:ext cx="406400" cy="681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E2BFFA-35F4-6D45-B9F0-0518C54ECF34}"/>
                </a:ext>
              </a:extLst>
            </p:cNvPr>
            <p:cNvSpPr/>
            <p:nvPr/>
          </p:nvSpPr>
          <p:spPr>
            <a:xfrm>
              <a:off x="1885244" y="5723467"/>
              <a:ext cx="3352800" cy="29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38F346-FDCF-F84C-8BF3-12096D1C83D6}"/>
                </a:ext>
              </a:extLst>
            </p:cNvPr>
            <p:cNvSpPr/>
            <p:nvPr/>
          </p:nvSpPr>
          <p:spPr>
            <a:xfrm>
              <a:off x="5631870" y="5870222"/>
              <a:ext cx="3692751" cy="29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4884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7ED3FB1-5B5F-4C3F-A1C6-393014FA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>
                <a:solidFill>
                  <a:srgbClr val="FFFFFF"/>
                </a:solidFill>
              </a:rPr>
              <a:t>Ca</a:t>
            </a:r>
            <a:r>
              <a:rPr lang="en-GB" dirty="0"/>
              <a:t>p and Trade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E1703-7C23-4D2F-9118-B978C56E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1743599"/>
            <a:ext cx="9944101" cy="337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11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bon Pricing Dashboard | Up-to-date overview of carbon pricing initiative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11924" r="3893" b="4572"/>
          <a:stretch/>
        </p:blipFill>
        <p:spPr>
          <a:xfrm>
            <a:off x="1975268" y="1004711"/>
            <a:ext cx="8241463" cy="5304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9333" y="1242862"/>
            <a:ext cx="1104405" cy="1246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B2383-D6A7-3942-8DBF-49DFFB182FF9}"/>
              </a:ext>
            </a:extLst>
          </p:cNvPr>
          <p:cNvSpPr txBox="1"/>
          <p:nvPr/>
        </p:nvSpPr>
        <p:spPr>
          <a:xfrm>
            <a:off x="3233738" y="6438901"/>
            <a:ext cx="497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B414D"/>
                </a:solidFill>
              </a:rPr>
              <a:t>Source: World Bank  - Carbon Pricing Dashboard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612BEB-204F-49E6-8F81-436C740F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>
                <a:solidFill>
                  <a:srgbClr val="FFFFFF"/>
                </a:solidFill>
              </a:rPr>
              <a:t>Ca</a:t>
            </a:r>
            <a:r>
              <a:rPr lang="en-GB" dirty="0"/>
              <a:t>p and Trade Policies Around the World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F2C6A8-14F0-B347-B458-E7DE60DD43D1}"/>
              </a:ext>
            </a:extLst>
          </p:cNvPr>
          <p:cNvSpPr/>
          <p:nvPr/>
        </p:nvSpPr>
        <p:spPr>
          <a:xfrm>
            <a:off x="5541558" y="5700889"/>
            <a:ext cx="3692751" cy="445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B4BD0-0509-F049-86C1-0D00432C1808}"/>
              </a:ext>
            </a:extLst>
          </p:cNvPr>
          <p:cNvSpPr/>
          <p:nvPr/>
        </p:nvSpPr>
        <p:spPr>
          <a:xfrm>
            <a:off x="2129333" y="6002889"/>
            <a:ext cx="3692751" cy="1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EBC67-DE60-314E-BC0F-1847BCE473BA}"/>
              </a:ext>
            </a:extLst>
          </p:cNvPr>
          <p:cNvSpPr txBox="1"/>
          <p:nvPr/>
        </p:nvSpPr>
        <p:spPr>
          <a:xfrm>
            <a:off x="5265365" y="5696802"/>
            <a:ext cx="4245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ETS = Emissions Trading System = Cap and Trade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94583-4E9C-E543-9D3C-252B6878F3F4}"/>
              </a:ext>
            </a:extLst>
          </p:cNvPr>
          <p:cNvSpPr/>
          <p:nvPr/>
        </p:nvSpPr>
        <p:spPr>
          <a:xfrm>
            <a:off x="1751156" y="1137580"/>
            <a:ext cx="777556" cy="713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02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E6BBF-B3C8-4D38-A933-EA6A39C2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F2601-D29A-4380-B3E8-35B029F93891}"/>
              </a:ext>
            </a:extLst>
          </p:cNvPr>
          <p:cNvSpPr txBox="1">
            <a:spLocks/>
          </p:cNvSpPr>
          <p:nvPr/>
        </p:nvSpPr>
        <p:spPr>
          <a:xfrm>
            <a:off x="6422231" y="1985749"/>
            <a:ext cx="3543300" cy="3712964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0.7%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of global greenhouse gas emissions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FA8B-02A6-423D-8D34-E0CA1191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/>
              <a:t>ifornia’s Cap and Trade System: 2012+</a:t>
            </a:r>
          </a:p>
        </p:txBody>
      </p:sp>
    </p:spTree>
    <p:extLst>
      <p:ext uri="{BB962C8B-B14F-4D97-AF65-F5344CB8AC3E}">
        <p14:creationId xmlns:p14="http://schemas.microsoft.com/office/powerpoint/2010/main" val="186312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10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3C68F-EDD4-1641-A3B0-AD1612CA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C29FB6AB-CED6-4966-95B7-18870AFF3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/>
              <a:t>ifornia’s System Is Flexible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004941A-59DA-4C46-9598-FBF632E0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50" y="1325563"/>
            <a:ext cx="5829300" cy="5094287"/>
          </a:xfrm>
        </p:spPr>
        <p:txBody>
          <a:bodyPr>
            <a:normAutofit/>
          </a:bodyPr>
          <a:lstStyle/>
          <a:p>
            <a:r>
              <a:rPr lang="en-US" dirty="0"/>
              <a:t>California’s goals:</a:t>
            </a:r>
          </a:p>
          <a:p>
            <a:pPr lvl="1"/>
            <a:r>
              <a:rPr lang="en-US" dirty="0"/>
              <a:t>Reduce emissions to 1990 levels by 2020</a:t>
            </a:r>
          </a:p>
          <a:p>
            <a:pPr lvl="1"/>
            <a:r>
              <a:rPr lang="en-US" dirty="0"/>
              <a:t>An 80% reduction in emissions from 1990 levels by 2030</a:t>
            </a:r>
          </a:p>
          <a:p>
            <a:r>
              <a:rPr lang="en-US" dirty="0"/>
              <a:t>California’s Tools:</a:t>
            </a:r>
          </a:p>
          <a:p>
            <a:pPr lvl="1"/>
            <a:r>
              <a:rPr lang="en-US" dirty="0"/>
              <a:t>Cap and Trade</a:t>
            </a:r>
          </a:p>
          <a:p>
            <a:pPr lvl="1"/>
            <a:r>
              <a:rPr lang="en-US" dirty="0"/>
              <a:t>Renewable Portfolio Standard</a:t>
            </a:r>
          </a:p>
          <a:p>
            <a:pPr lvl="1"/>
            <a:r>
              <a:rPr lang="en-US" dirty="0"/>
              <a:t>Clean Cars Program</a:t>
            </a:r>
          </a:p>
          <a:p>
            <a:pPr lvl="1"/>
            <a:r>
              <a:rPr lang="en-US" dirty="0"/>
              <a:t>Low Carbon Fuel Standard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695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5F21FFA-6DFC-9449-8A4D-1D63A588DC8C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2090056" y="1596698"/>
            <a:ext cx="8688977" cy="4677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4A93C-331F-46E9-9DC7-94FB2BF1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Cha</a:t>
            </a:r>
            <a:r>
              <a:rPr lang="en-GB" dirty="0"/>
              <a:t>nge in California GDP, Population, and </a:t>
            </a:r>
            <a:br>
              <a:rPr lang="en-GB" dirty="0"/>
            </a:br>
            <a:r>
              <a:rPr lang="en-GB" dirty="0"/>
              <a:t>GHG Emissions since 2000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625046-250D-9D42-9326-708D1424DDE7}"/>
              </a:ext>
            </a:extLst>
          </p:cNvPr>
          <p:cNvCxnSpPr/>
          <p:nvPr/>
        </p:nvCxnSpPr>
        <p:spPr>
          <a:xfrm flipV="1">
            <a:off x="6815586" y="1938625"/>
            <a:ext cx="0" cy="37253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C389B-A3DC-5F47-A23F-6846620B9C20}"/>
              </a:ext>
            </a:extLst>
          </p:cNvPr>
          <p:cNvSpPr txBox="1"/>
          <p:nvPr/>
        </p:nvSpPr>
        <p:spPr>
          <a:xfrm>
            <a:off x="6138368" y="1412032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 &amp; Trade -&gt;</a:t>
            </a:r>
          </a:p>
        </p:txBody>
      </p:sp>
    </p:spTree>
    <p:extLst>
      <p:ext uri="{BB962C8B-B14F-4D97-AF65-F5344CB8AC3E}">
        <p14:creationId xmlns:p14="http://schemas.microsoft.com/office/powerpoint/2010/main" val="50211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Climate change is real, is caused by human actions, and has impacts we’re already feeling.</a:t>
            </a:r>
          </a:p>
          <a:p>
            <a:pPr>
              <a:spcAft>
                <a:spcPts val="1000"/>
              </a:spcAft>
            </a:pPr>
            <a:r>
              <a:rPr lang="en-US" dirty="0"/>
              <a:t>We need to reduce emissions to balance the costs of action against the costs of inaction.</a:t>
            </a:r>
          </a:p>
          <a:p>
            <a:pPr>
              <a:spcAft>
                <a:spcPts val="1000"/>
              </a:spcAft>
            </a:pPr>
            <a:r>
              <a:rPr lang="en-US" dirty="0"/>
              <a:t>Scientists and the IPCC recommend that we work to keep warming below 1.5 degrees </a:t>
            </a:r>
            <a:r>
              <a:rPr lang="en-US"/>
              <a:t>celcius</a:t>
            </a:r>
            <a:r>
              <a:rPr lang="en-US" dirty="0"/>
              <a:t>.</a:t>
            </a:r>
          </a:p>
          <a:p>
            <a:pPr lvl="1">
              <a:spcAft>
                <a:spcPts val="1000"/>
              </a:spcAft>
            </a:pPr>
            <a:r>
              <a:rPr lang="en-US" b="1" i="1" dirty="0"/>
              <a:t>Economists believe that this goal is well worth the costs!</a:t>
            </a:r>
          </a:p>
        </p:txBody>
      </p:sp>
    </p:spTree>
    <p:extLst>
      <p:ext uri="{BB962C8B-B14F-4D97-AF65-F5344CB8AC3E}">
        <p14:creationId xmlns:p14="http://schemas.microsoft.com/office/powerpoint/2010/main" val="22464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 – </a:t>
            </a:r>
            <a:r>
              <a:rPr lang="en-US" i="1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/>
              <a:t>There are many ways to reduce emissions.</a:t>
            </a:r>
          </a:p>
          <a:p>
            <a:pPr>
              <a:spcAft>
                <a:spcPts val="2000"/>
              </a:spcAft>
            </a:pPr>
            <a:r>
              <a:rPr lang="en-US" dirty="0"/>
              <a:t>Economics-inspired policies can help us do this at the lowest cost.</a:t>
            </a:r>
          </a:p>
          <a:p>
            <a:pPr>
              <a:spcAft>
                <a:spcPts val="2000"/>
              </a:spcAft>
            </a:pPr>
            <a:r>
              <a:rPr lang="en-US" dirty="0"/>
              <a:t>Taxes and cap and trade are proven effective tools to fight climate change!</a:t>
            </a:r>
          </a:p>
          <a:p>
            <a:pPr>
              <a:spcAft>
                <a:spcPts val="2000"/>
              </a:spcAft>
            </a:pPr>
            <a:r>
              <a:rPr lang="en-US" dirty="0"/>
              <a:t>Other tools may also be necessary.</a:t>
            </a:r>
          </a:p>
        </p:txBody>
      </p:sp>
    </p:spTree>
    <p:extLst>
      <p:ext uri="{BB962C8B-B14F-4D97-AF65-F5344CB8AC3E}">
        <p14:creationId xmlns:p14="http://schemas.microsoft.com/office/powerpoint/2010/main" val="23175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&lt;presenter name&gt;</a:t>
            </a:r>
          </a:p>
          <a:p>
            <a:pPr marL="0" indent="0" algn="ctr">
              <a:buNone/>
            </a:pPr>
            <a:r>
              <a:rPr lang="en-US" dirty="0"/>
              <a:t>&lt;presenter email&gt;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/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87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</a:t>
            </a:r>
            <a:r>
              <a:rPr lang="en-US" dirty="0"/>
              <a:t>ailable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Trade Wars</a:t>
            </a:r>
          </a:p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2017 Tax Law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17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Shana </a:t>
            </a:r>
            <a:r>
              <a:rPr lang="en-US" dirty="0" err="1"/>
              <a:t>Mcdermott</a:t>
            </a:r>
            <a:r>
              <a:rPr lang="en-US" dirty="0"/>
              <a:t>, Trinity University</a:t>
            </a:r>
          </a:p>
          <a:p>
            <a:pPr lvl="1"/>
            <a:r>
              <a:rPr lang="en-US" dirty="0"/>
              <a:t>Sarah Jacobson, Williams College</a:t>
            </a:r>
          </a:p>
          <a:p>
            <a:pPr lvl="1"/>
            <a:r>
              <a:rPr lang="en-US" dirty="0"/>
              <a:t>Sharon </a:t>
            </a:r>
            <a:r>
              <a:rPr lang="en-US" dirty="0" err="1"/>
              <a:t>Shewmake</a:t>
            </a:r>
            <a:r>
              <a:rPr lang="en-US" dirty="0"/>
              <a:t>, Western Washington University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Jason </a:t>
            </a:r>
            <a:r>
              <a:rPr lang="en-US" dirty="0" err="1"/>
              <a:t>Shogren</a:t>
            </a:r>
            <a:r>
              <a:rPr lang="en-US" dirty="0"/>
              <a:t>, University of Wyoming</a:t>
            </a:r>
          </a:p>
          <a:p>
            <a:pPr lvl="1"/>
            <a:r>
              <a:rPr lang="en-US" dirty="0"/>
              <a:t>Walter Thurman, North Carolina State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28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Climate change science</a:t>
            </a:r>
          </a:p>
          <a:p>
            <a:r>
              <a:rPr lang="en-US" dirty="0"/>
              <a:t>Impacts of climate change</a:t>
            </a:r>
          </a:p>
          <a:p>
            <a:r>
              <a:rPr lang="en-US" dirty="0"/>
              <a:t>Economics of responding to climate change</a:t>
            </a:r>
          </a:p>
          <a:p>
            <a:r>
              <a:rPr lang="en-US" dirty="0"/>
              <a:t>Addressing the sources of our emissions</a:t>
            </a:r>
          </a:p>
          <a:p>
            <a:r>
              <a:rPr lang="en-US" dirty="0"/>
              <a:t>Climate change policy</a:t>
            </a:r>
          </a:p>
          <a:p>
            <a:r>
              <a:rPr lang="en-US" dirty="0"/>
              <a:t>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372877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Can Economists Contribute to </a:t>
            </a:r>
            <a:br>
              <a:rPr lang="en-US" dirty="0"/>
            </a:br>
            <a:r>
              <a:rPr lang="en-US" dirty="0"/>
              <a:t>Thinking about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A826-7BC4-C049-BD3C-FBC1D3B3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By assessing behavioral reactions to climate change.</a:t>
            </a:r>
          </a:p>
          <a:p>
            <a:pPr>
              <a:spcAft>
                <a:spcPts val="1000"/>
              </a:spcAft>
            </a:pPr>
            <a:r>
              <a:rPr lang="en-US" dirty="0"/>
              <a:t>By measuring the damage and estimating the economic costs of fighting climate change.</a:t>
            </a:r>
          </a:p>
          <a:p>
            <a:r>
              <a:rPr lang="en-US" dirty="0"/>
              <a:t>By designing smart policies that minimize costs.</a:t>
            </a:r>
          </a:p>
          <a:p>
            <a:pPr lvl="1"/>
            <a:r>
              <a:rPr lang="en-US" dirty="0"/>
              <a:t>Balance economic growth with GHG emission mitigation.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Science</a:t>
            </a:r>
          </a:p>
        </p:txBody>
      </p:sp>
    </p:spTree>
    <p:extLst>
      <p:ext uri="{BB962C8B-B14F-4D97-AF65-F5344CB8AC3E}">
        <p14:creationId xmlns:p14="http://schemas.microsoft.com/office/powerpoint/2010/main" val="404464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 data distribution center and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</a:rPr>
              <a:t>climate.gov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At</a:t>
            </a:r>
            <a:r>
              <a:rPr lang="en-GB" dirty="0"/>
              <a:t>mospheric CO</a:t>
            </a:r>
            <a:r>
              <a:rPr lang="en-GB" baseline="-25000" dirty="0"/>
              <a:t>2</a:t>
            </a:r>
            <a:r>
              <a:rPr lang="en-GB" dirty="0"/>
              <a:t> Concentrations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DDC76-452B-3B4A-963F-97410EEA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73" y="1184646"/>
            <a:ext cx="9022757" cy="44887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26186" y="1033551"/>
            <a:ext cx="5151649" cy="5340908"/>
            <a:chOff x="3526186" y="1033551"/>
            <a:chExt cx="5151649" cy="5340908"/>
          </a:xfrm>
        </p:grpSpPr>
        <p:pic>
          <p:nvPicPr>
            <p:cNvPr id="2050" name="Picture 2" descr="http://www.epa.gov/climatechange/images/science/ScenarioCO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"/>
            <a:stretch/>
          </p:blipFill>
          <p:spPr bwMode="auto">
            <a:xfrm>
              <a:off x="3526186" y="1033551"/>
              <a:ext cx="5151649" cy="53409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64925" y="1892704"/>
              <a:ext cx="1515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Projections </a:t>
              </a:r>
              <a:r>
                <a:rPr lang="en-US" dirty="0">
                  <a:sym typeface="Wingdings"/>
                </a:rPr>
                <a:t>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664925" y="1184646"/>
              <a:ext cx="0" cy="251528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46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19044</TotalTime>
  <Words>1836</Words>
  <Application>Microsoft Macintosh PowerPoint</Application>
  <PresentationFormat>Widescreen</PresentationFormat>
  <Paragraphs>294</Paragraphs>
  <Slides>45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Courier New</vt:lpstr>
      <vt:lpstr>Custom Design</vt:lpstr>
      <vt:lpstr>Climate Change Economics Jennifer Alix-Garcia, Ph.D.</vt:lpstr>
      <vt:lpstr> National Economic Education Delegation</vt:lpstr>
      <vt:lpstr>Who Are We?</vt:lpstr>
      <vt:lpstr>Where Are We?</vt:lpstr>
      <vt:lpstr>Credits and Disclaimer</vt:lpstr>
      <vt:lpstr>Outline</vt:lpstr>
      <vt:lpstr> How Can Economists Contribute to  Thinking about Climate Change?</vt:lpstr>
      <vt:lpstr>Climate Change Science</vt:lpstr>
      <vt:lpstr> Atmospheric CO2 Concentrations</vt:lpstr>
      <vt:lpstr>10 countries emit over 60% of GHG emissions**</vt:lpstr>
      <vt:lpstr> How Much Pollution Does Society Want? Analogy: How Many Oranges Does Society Want?</vt:lpstr>
      <vt:lpstr>Electricity Is Different From Oranges</vt:lpstr>
      <vt:lpstr>Impacts of Climate Change</vt:lpstr>
      <vt:lpstr>Global Warming Indicators</vt:lpstr>
      <vt:lpstr>How These Impacts Affect Humans</vt:lpstr>
      <vt:lpstr>Most Vulnerable People and Places</vt:lpstr>
      <vt:lpstr>Projected Effects Vary Across the U.S. but Are Estimated at 1.2% of GDP per 1C Increase</vt:lpstr>
      <vt:lpstr>PowerPoint Presentation</vt:lpstr>
      <vt:lpstr>Economics of Responding to Climate Change</vt:lpstr>
      <vt:lpstr>International Climate Policy Goals</vt:lpstr>
      <vt:lpstr> How Economists Decide How Much to Fight  Climate Change</vt:lpstr>
      <vt:lpstr>Cost-Benefit Analysis of Fighting Climate  Change</vt:lpstr>
      <vt:lpstr>Economic Growth and Climate Change Action  Are Compatible   </vt:lpstr>
      <vt:lpstr>Addressing the Sources of Our Emissions</vt:lpstr>
      <vt:lpstr>Total U.S. Greenhouse Gas Emissions by Economic Sector in 2018</vt:lpstr>
      <vt:lpstr>Fossil Fuels Dominate U.S. Energy Production</vt:lpstr>
      <vt:lpstr>Indicative Solar Costs Over Time</vt:lpstr>
      <vt:lpstr>Wind Turbines Have 100 Times More Power  Generation Capabilities Than 30 Years Ago</vt:lpstr>
      <vt:lpstr>Challenges with Renewable Energy</vt:lpstr>
      <vt:lpstr>Climate Change Policy</vt:lpstr>
      <vt:lpstr>Policies That Reduce Emissions: Directly</vt:lpstr>
      <vt:lpstr>How Does Cap and Trade Work?</vt:lpstr>
      <vt:lpstr>How Does a Carbon Tax Work?</vt:lpstr>
      <vt:lpstr>Policies That Reduce Emissions: INDirectly</vt:lpstr>
      <vt:lpstr>Climate Change Policy in Action</vt:lpstr>
      <vt:lpstr>Carbon Policies Across the World</vt:lpstr>
      <vt:lpstr> Cap and Trade</vt:lpstr>
      <vt:lpstr> Cap and Trade Policies Around the World</vt:lpstr>
      <vt:lpstr>California’s Cap and Trade System: 2012+</vt:lpstr>
      <vt:lpstr>California’s System Is Flexible</vt:lpstr>
      <vt:lpstr>Change in California GDP, Population, and  GHG Emissions since 2000</vt:lpstr>
      <vt:lpstr> Summary</vt:lpstr>
      <vt:lpstr> Summary – continued</vt:lpstr>
      <vt:lpstr> Thank you!</vt:lpstr>
      <vt:lpstr> Available NEED Topics Include: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278</cp:revision>
  <cp:lastPrinted>2021-04-08T16:07:42Z</cp:lastPrinted>
  <dcterms:created xsi:type="dcterms:W3CDTF">2017-05-03T22:30:38Z</dcterms:created>
  <dcterms:modified xsi:type="dcterms:W3CDTF">2021-04-08T16:07:50Z</dcterms:modified>
</cp:coreProperties>
</file>