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8"/>
  </p:notesMasterIdLst>
  <p:sldIdLst>
    <p:sldId id="434" r:id="rId2"/>
    <p:sldId id="328" r:id="rId3"/>
    <p:sldId id="439" r:id="rId4"/>
    <p:sldId id="327" r:id="rId5"/>
    <p:sldId id="415" r:id="rId6"/>
    <p:sldId id="430" r:id="rId7"/>
    <p:sldId id="380" r:id="rId8"/>
    <p:sldId id="382" r:id="rId9"/>
    <p:sldId id="413" r:id="rId10"/>
    <p:sldId id="431" r:id="rId11"/>
    <p:sldId id="399" r:id="rId12"/>
    <p:sldId id="1108" r:id="rId13"/>
    <p:sldId id="381" r:id="rId14"/>
    <p:sldId id="436" r:id="rId15"/>
    <p:sldId id="1592" r:id="rId16"/>
    <p:sldId id="323" r:id="rId17"/>
    <p:sldId id="337" r:id="rId18"/>
    <p:sldId id="383" r:id="rId19"/>
    <p:sldId id="437" r:id="rId20"/>
    <p:sldId id="1109" r:id="rId21"/>
    <p:sldId id="421" r:id="rId22"/>
    <p:sldId id="390" r:id="rId23"/>
    <p:sldId id="1591" r:id="rId24"/>
    <p:sldId id="376" r:id="rId25"/>
    <p:sldId id="362" r:id="rId26"/>
    <p:sldId id="363" r:id="rId27"/>
    <p:sldId id="384" r:id="rId28"/>
    <p:sldId id="427" r:id="rId29"/>
    <p:sldId id="1076" r:id="rId30"/>
    <p:sldId id="385" r:id="rId31"/>
    <p:sldId id="262" r:id="rId32"/>
    <p:sldId id="266" r:id="rId33"/>
    <p:sldId id="1090" r:id="rId34"/>
    <p:sldId id="368" r:id="rId35"/>
    <p:sldId id="425" r:id="rId36"/>
    <p:sldId id="4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9" autoAdjust="0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58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Energy Information Agency Annual Energy Outlook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6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New Climate Economy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favored policies.  Address a problem head on and let the market deal with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would be nice animated. </a:t>
            </a:r>
          </a:p>
          <a:p>
            <a:endParaRPr lang="en-US" dirty="0"/>
          </a:p>
          <a:p>
            <a:r>
              <a:rPr lang="en-US" dirty="0"/>
              <a:t>Source: https://</a:t>
            </a:r>
            <a:r>
              <a:rPr lang="en-US" dirty="0" err="1"/>
              <a:t>www.arb.ca.gov</a:t>
            </a:r>
            <a:r>
              <a:rPr lang="en-US" dirty="0"/>
              <a:t>/</a:t>
            </a:r>
            <a:r>
              <a:rPr lang="en-US" dirty="0" err="1"/>
              <a:t>newsrel</a:t>
            </a:r>
            <a:r>
              <a:rPr lang="en-US" dirty="0"/>
              <a:t>/</a:t>
            </a:r>
            <a:r>
              <a:rPr lang="en-US" dirty="0" err="1"/>
              <a:t>newsrelease.php?id</a:t>
            </a:r>
            <a:r>
              <a:rPr lang="en-US" dirty="0"/>
              <a:t>=933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Supply and demand game.  </a:t>
            </a:r>
          </a:p>
          <a:p>
            <a:endParaRPr lang="en-US" dirty="0"/>
          </a:p>
          <a:p>
            <a:r>
              <a:rPr lang="en-US" dirty="0"/>
              <a:t>Ask who likes oranges and then ask how much a few students would pay for an orange right now.</a:t>
            </a:r>
          </a:p>
          <a:p>
            <a:endParaRPr lang="en-US" dirty="0"/>
          </a:p>
          <a:p>
            <a:r>
              <a:rPr lang="en-US" dirty="0"/>
              <a:t>If I supply them for some price in the middle – who gets them?</a:t>
            </a:r>
          </a:p>
          <a:p>
            <a:endParaRPr lang="en-US" dirty="0"/>
          </a:p>
          <a:p>
            <a:r>
              <a:rPr lang="en-US" dirty="0"/>
              <a:t>Not everybody who wants an orange.</a:t>
            </a:r>
          </a:p>
          <a:p>
            <a:endParaRPr lang="en-US" dirty="0"/>
          </a:p>
          <a:p>
            <a:r>
              <a:rPr lang="en-US" dirty="0"/>
              <a:t>- This also illustrates how value gets created with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a series of slides with pictures for each one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pictures or replace words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Tidal_flood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EmissionsbySector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California.pn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6"/>
            <a:ext cx="7062537" cy="148606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E. West,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Macalester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680 CIX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August 18, 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5413E-CBCB-47CF-8A40-91DCB9664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0" y="1925056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Un</a:t>
            </a:r>
            <a:r>
              <a:rPr lang="en-US" b="1" dirty="0"/>
              <a:t>certainty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A45FE-9901-4BDA-A1DA-0461AE297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1" r="8202"/>
          <a:stretch/>
        </p:blipFill>
        <p:spPr>
          <a:xfrm>
            <a:off x="6192254" y="1925056"/>
            <a:ext cx="360947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004F37-6703-435D-A170-E0FE03DC3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0" y="1925056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A7CC5F4-ACBC-4A7B-AACD-1200E3C3563B}"/>
              </a:ext>
            </a:extLst>
          </p:cNvPr>
          <p:cNvSpPr/>
          <p:nvPr/>
        </p:nvSpPr>
        <p:spPr>
          <a:xfrm>
            <a:off x="2871536" y="3196556"/>
            <a:ext cx="962526" cy="7700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?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4ED9030-1753-477B-9BA3-36FE0E3C8070}"/>
              </a:ext>
            </a:extLst>
          </p:cNvPr>
          <p:cNvSpPr/>
          <p:nvPr/>
        </p:nvSpPr>
        <p:spPr>
          <a:xfrm>
            <a:off x="5694949" y="3196556"/>
            <a:ext cx="962526" cy="7700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0A4785-2FCA-4251-BEE5-FAB452EF8F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58"/>
          <a:stretch/>
        </p:blipFill>
        <p:spPr>
          <a:xfrm>
            <a:off x="9143999" y="1925056"/>
            <a:ext cx="3048000" cy="287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A69A9DFE-4D8D-48C5-92E6-F08FCE1F7FBE}"/>
              </a:ext>
            </a:extLst>
          </p:cNvPr>
          <p:cNvSpPr/>
          <p:nvPr/>
        </p:nvSpPr>
        <p:spPr>
          <a:xfrm>
            <a:off x="9015665" y="3196556"/>
            <a:ext cx="962526" cy="7700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11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 Ho</a:t>
            </a:r>
            <a:r>
              <a:rPr lang="en-US"/>
              <a:t>w </a:t>
            </a:r>
            <a:r>
              <a:rPr lang="en-US" dirty="0"/>
              <a:t>Much Pollution Does Society Want?</a:t>
            </a:r>
            <a:br>
              <a:rPr lang="en-US" dirty="0"/>
            </a:br>
            <a:r>
              <a:rPr lang="en-US" dirty="0"/>
              <a:t>Analogy: How Many Oranges Does Society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318"/>
            <a:ext cx="7193692" cy="4351338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rgbClr val="2B414D"/>
                </a:solidFill>
              </a:rPr>
              <a:t>People grow and sell oranges for a price that at least covers costs (</a:t>
            </a:r>
            <a:r>
              <a:rPr lang="en-US" sz="2400" i="1" dirty="0">
                <a:solidFill>
                  <a:srgbClr val="2B414D"/>
                </a:solidFill>
              </a:rPr>
              <a:t>supply</a:t>
            </a:r>
            <a:r>
              <a:rPr lang="en-US" sz="2400" b="0" dirty="0">
                <a:solidFill>
                  <a:srgbClr val="2B414D"/>
                </a:solidFill>
              </a:rPr>
              <a:t>).</a:t>
            </a:r>
          </a:p>
          <a:p>
            <a:r>
              <a:rPr lang="en-US" sz="2400" b="0" dirty="0">
                <a:solidFill>
                  <a:srgbClr val="2B414D"/>
                </a:solidFill>
              </a:rPr>
              <a:t>People will not pay more for them than what they consider to be their value (</a:t>
            </a:r>
            <a:r>
              <a:rPr lang="en-US" sz="2400" i="1" dirty="0">
                <a:solidFill>
                  <a:srgbClr val="2B414D"/>
                </a:solidFill>
              </a:rPr>
              <a:t>demand</a:t>
            </a:r>
            <a:r>
              <a:rPr lang="en-US" sz="2400" b="0" dirty="0">
                <a:solidFill>
                  <a:srgbClr val="2B414D"/>
                </a:solidFill>
              </a:rPr>
              <a:t>).</a:t>
            </a:r>
          </a:p>
          <a:p>
            <a:r>
              <a:rPr lang="en-US" sz="2400" b="0" u="sng" dirty="0">
                <a:solidFill>
                  <a:srgbClr val="2B414D"/>
                </a:solidFill>
                <a:sym typeface="Wingdings" panose="05000000000000000000" pitchFamily="2" charset="2"/>
              </a:rPr>
              <a:t>Prices</a:t>
            </a:r>
            <a:r>
              <a:rPr lang="en-US" sz="2400" b="0" dirty="0">
                <a:solidFill>
                  <a:srgbClr val="2B414D"/>
                </a:solidFill>
                <a:sym typeface="Wingdings" panose="05000000000000000000" pitchFamily="2" charset="2"/>
              </a:rPr>
              <a:t> let </a:t>
            </a:r>
            <a:r>
              <a:rPr lang="en-US" sz="2400" i="1" dirty="0">
                <a:solidFill>
                  <a:srgbClr val="2B414D"/>
                </a:solidFill>
                <a:sym typeface="Wingdings" panose="05000000000000000000" pitchFamily="2" charset="2"/>
              </a:rPr>
              <a:t>supply</a:t>
            </a:r>
            <a:r>
              <a:rPr lang="en-US" sz="2400" b="0" dirty="0">
                <a:solidFill>
                  <a:srgbClr val="2B414D"/>
                </a:solidFill>
                <a:sym typeface="Wingdings" panose="05000000000000000000" pitchFamily="2" charset="2"/>
              </a:rPr>
              <a:t> and </a:t>
            </a:r>
            <a:r>
              <a:rPr lang="en-US" sz="2400" i="1" dirty="0">
                <a:solidFill>
                  <a:srgbClr val="2B414D"/>
                </a:solidFill>
                <a:sym typeface="Wingdings" panose="05000000000000000000" pitchFamily="2" charset="2"/>
              </a:rPr>
              <a:t>demand</a:t>
            </a:r>
            <a:r>
              <a:rPr lang="en-US" sz="2400" b="0" dirty="0">
                <a:solidFill>
                  <a:srgbClr val="2B414D"/>
                </a:solidFill>
                <a:sym typeface="Wingdings" panose="05000000000000000000" pitchFamily="2" charset="2"/>
              </a:rPr>
              <a:t> balance out. The price settles where:</a:t>
            </a:r>
            <a:endParaRPr lang="en-US" sz="2400" b="0" dirty="0">
              <a:solidFill>
                <a:srgbClr val="2B414D"/>
              </a:solidFill>
            </a:endParaRPr>
          </a:p>
          <a:p>
            <a:endParaRPr lang="en-US" sz="2400" b="0" dirty="0">
              <a:solidFill>
                <a:srgbClr val="2B414D"/>
              </a:solidFill>
            </a:endParaRPr>
          </a:p>
          <a:p>
            <a:endParaRPr lang="en-US" sz="2400" b="0" dirty="0">
              <a:solidFill>
                <a:srgbClr val="2B414D"/>
              </a:solidFill>
            </a:endParaRPr>
          </a:p>
          <a:p>
            <a:r>
              <a:rPr lang="en-US" sz="2400" b="0" dirty="0">
                <a:solidFill>
                  <a:srgbClr val="2B414D"/>
                </a:solidFill>
              </a:rPr>
              <a:t>This is the “right” number of oranges for society.</a:t>
            </a:r>
          </a:p>
          <a:p>
            <a:r>
              <a:rPr lang="en-US" sz="2400" b="0" dirty="0">
                <a:solidFill>
                  <a:srgbClr val="2B414D"/>
                </a:solidFill>
              </a:rPr>
              <a:t>Prices reflect scarcity and the social value of the resource.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09DDC-BD52-4F15-AE97-B3B2D685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448" y="1718687"/>
            <a:ext cx="2828743" cy="2303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EBE5E-670C-4261-A6C1-7A9E2D20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690" y="3865517"/>
            <a:ext cx="2828743" cy="2275144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2CD41D8-658C-4894-B6FE-EC03A99B7103}"/>
              </a:ext>
            </a:extLst>
          </p:cNvPr>
          <p:cNvSpPr/>
          <p:nvPr/>
        </p:nvSpPr>
        <p:spPr>
          <a:xfrm>
            <a:off x="1058778" y="3989497"/>
            <a:ext cx="7732296" cy="98203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# of oranges people want to sell  =  # of oranges people want to buy</a:t>
            </a:r>
          </a:p>
        </p:txBody>
      </p:sp>
    </p:spTree>
    <p:extLst>
      <p:ext uri="{BB962C8B-B14F-4D97-AF65-F5344CB8AC3E}">
        <p14:creationId xmlns:p14="http://schemas.microsoft.com/office/powerpoint/2010/main" val="19950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</a:t>
            </a:r>
            <a:r>
              <a:rPr lang="en-US" dirty="0"/>
              <a:t>ctricity Is Different From Oranges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158" y="1353372"/>
            <a:ext cx="6027821" cy="5227782"/>
          </a:xfrm>
        </p:spPr>
        <p:txBody>
          <a:bodyPr>
            <a:noAutofit/>
          </a:bodyPr>
          <a:lstStyle/>
          <a:p>
            <a:r>
              <a:rPr lang="en-US" sz="2300" dirty="0"/>
              <a:t>Many sources of electricity generate pollution.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Pollution is an EXTERNALITY: </a:t>
            </a:r>
          </a:p>
          <a:p>
            <a:pPr lvl="1"/>
            <a:r>
              <a:rPr lang="en-US" sz="1900" dirty="0"/>
              <a:t>a side effect (cost or benefit) that affects someone </a:t>
            </a:r>
            <a:br>
              <a:rPr lang="en-US" sz="1900" dirty="0"/>
            </a:br>
            <a:r>
              <a:rPr lang="en-US" sz="1900" dirty="0"/>
              <a:t>else when something is bought or sold.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This is a </a:t>
            </a:r>
            <a:r>
              <a:rPr lang="en-US" sz="1900" b="1" i="1" dirty="0">
                <a:sym typeface="Wingdings" panose="05000000000000000000" pitchFamily="2" charset="2"/>
              </a:rPr>
              <a:t>market failure.</a:t>
            </a:r>
          </a:p>
          <a:p>
            <a:pPr marL="457200" lvl="1" indent="0">
              <a:buNone/>
            </a:pPr>
            <a:endParaRPr lang="en-US" sz="1900" b="1" i="1" dirty="0">
              <a:sym typeface="Wingdings" panose="05000000000000000000" pitchFamily="2" charset="2"/>
            </a:endParaRPr>
          </a:p>
          <a:p>
            <a:r>
              <a:rPr lang="en-US" sz="2300" dirty="0">
                <a:sym typeface="Wingdings" panose="05000000000000000000" pitchFamily="2" charset="2"/>
              </a:rPr>
              <a:t>The price of electricity does not reflect all of the costs.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Electricity is too cheap.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There is too much pollution.</a:t>
            </a:r>
          </a:p>
          <a:p>
            <a:pPr lvl="1"/>
            <a:endParaRPr lang="en-US" sz="1900" dirty="0">
              <a:sym typeface="Wingdings" panose="05000000000000000000" pitchFamily="2" charset="2"/>
            </a:endParaRP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597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Impacts of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2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F663D-B55C-3F41-9118-16BF674986A8}"/>
              </a:ext>
            </a:extLst>
          </p:cNvPr>
          <p:cNvSpPr/>
          <p:nvPr/>
        </p:nvSpPr>
        <p:spPr>
          <a:xfrm>
            <a:off x="838200" y="1665980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0AD58-A785-4245-A6B6-24643F70A708}"/>
              </a:ext>
            </a:extLst>
          </p:cNvPr>
          <p:cNvSpPr/>
          <p:nvPr/>
        </p:nvSpPr>
        <p:spPr>
          <a:xfrm>
            <a:off x="838200" y="220027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D252C-39B9-9D47-9511-A73D2BBEC727}"/>
              </a:ext>
            </a:extLst>
          </p:cNvPr>
          <p:cNvSpPr/>
          <p:nvPr/>
        </p:nvSpPr>
        <p:spPr>
          <a:xfrm>
            <a:off x="838200" y="2734570"/>
            <a:ext cx="2990850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56C7C-5051-9845-829C-114AFDCF9BE1}"/>
              </a:ext>
            </a:extLst>
          </p:cNvPr>
          <p:cNvSpPr/>
          <p:nvPr/>
        </p:nvSpPr>
        <p:spPr>
          <a:xfrm>
            <a:off x="6148552" y="207555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0C8AE-C61C-5047-A3B3-7234EAA70BA7}"/>
              </a:ext>
            </a:extLst>
          </p:cNvPr>
          <p:cNvSpPr/>
          <p:nvPr/>
        </p:nvSpPr>
        <p:spPr>
          <a:xfrm>
            <a:off x="6172200" y="4614862"/>
            <a:ext cx="4186238" cy="12402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al Estate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4933950" cy="45151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 level rise</a:t>
            </a:r>
          </a:p>
          <a:p>
            <a:r>
              <a:rPr lang="en-US" dirty="0"/>
              <a:t>Wildfire risk</a:t>
            </a:r>
          </a:p>
          <a:p>
            <a:r>
              <a:rPr lang="en-US" dirty="0"/>
              <a:t>Extreme weather events</a:t>
            </a:r>
          </a:p>
          <a:p>
            <a:pPr lvl="1"/>
            <a:r>
              <a:rPr lang="en-US" dirty="0"/>
              <a:t>Hurricanes</a:t>
            </a:r>
          </a:p>
          <a:p>
            <a:pPr lvl="1"/>
            <a:r>
              <a:rPr lang="en-US" dirty="0"/>
              <a:t>Extreme rainfall</a:t>
            </a:r>
          </a:p>
          <a:p>
            <a:pPr lvl="1"/>
            <a:r>
              <a:rPr lang="en-US" dirty="0"/>
              <a:t>Drought</a:t>
            </a:r>
          </a:p>
          <a:p>
            <a:r>
              <a:rPr lang="en-US" dirty="0"/>
              <a:t>Water supplies, electricity reliability</a:t>
            </a:r>
          </a:p>
          <a:p>
            <a:r>
              <a:rPr lang="en-US" dirty="0"/>
              <a:t>Residential markets affected</a:t>
            </a:r>
          </a:p>
          <a:p>
            <a:r>
              <a:rPr lang="en-US" dirty="0"/>
              <a:t>Turnover leading indicator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B7BAC-FB25-4E51-A092-672F96854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086" r="14381" b="-1"/>
          <a:stretch/>
        </p:blipFill>
        <p:spPr>
          <a:xfrm>
            <a:off x="6846570" y="11"/>
            <a:ext cx="5349562" cy="517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7F9F1-6AB3-40F0-AE6B-B46BAEDCF84B}"/>
              </a:ext>
            </a:extLst>
          </p:cNvPr>
          <p:cNvSpPr txBox="1"/>
          <p:nvPr/>
        </p:nvSpPr>
        <p:spPr>
          <a:xfrm>
            <a:off x="10456488" y="6657945"/>
            <a:ext cx="1739644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Tidal_floo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jected Effects Vary Across the U.S. but Are Estimated at 1.2% of GDP per 1C Increase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05" y="1884330"/>
            <a:ext cx="6325582" cy="39870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22CE4E-48BA-446B-8870-5E9E2794BEF3}"/>
              </a:ext>
            </a:extLst>
          </p:cNvPr>
          <p:cNvGrpSpPr>
            <a:grpSpLocks/>
          </p:cNvGrpSpPr>
          <p:nvPr/>
        </p:nvGrpSpPr>
        <p:grpSpPr>
          <a:xfrm>
            <a:off x="6745007" y="1884330"/>
            <a:ext cx="5136303" cy="4178292"/>
            <a:chOff x="6825219" y="2418349"/>
            <a:chExt cx="4119376" cy="29540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5220" y="2418349"/>
              <a:ext cx="4119375" cy="14529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5219" y="3855285"/>
              <a:ext cx="4119375" cy="1517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24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C6519-D075-E242-AAE9-A309737E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434" y="360976"/>
            <a:ext cx="4241132" cy="57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Responding to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752E-1CF3-BD48-970D-E7ED0729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Int</a:t>
            </a:r>
            <a:r>
              <a:rPr lang="en-US" sz="4000" dirty="0"/>
              <a:t>ernational Climate Policy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7290-C3B7-F34A-831D-5FA2009A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793"/>
            <a:ext cx="10515600" cy="4866376"/>
          </a:xfrm>
        </p:spPr>
        <p:txBody>
          <a:bodyPr>
            <a:normAutofit/>
          </a:bodyPr>
          <a:lstStyle/>
          <a:p>
            <a:r>
              <a:rPr lang="en-US" dirty="0"/>
              <a:t>Intergovernmental Panel on Climate Change (IPCC)</a:t>
            </a:r>
          </a:p>
          <a:p>
            <a:pPr lvl="1"/>
            <a:r>
              <a:rPr lang="en-US" dirty="0"/>
              <a:t>Global effort to fight climate change</a:t>
            </a:r>
          </a:p>
          <a:p>
            <a:pPr lvl="1"/>
            <a:r>
              <a:rPr lang="en-US" dirty="0"/>
              <a:t>Reports on consensus of climate science, including economics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IPCC report in 2018:</a:t>
            </a:r>
          </a:p>
          <a:p>
            <a:pPr lvl="1"/>
            <a:r>
              <a:rPr lang="en-US" dirty="0"/>
              <a:t>Temperature has already increased by 1.0 degrees C - Recommended: &lt; 1.5 C</a:t>
            </a:r>
            <a:br>
              <a:rPr lang="en-US" dirty="0"/>
            </a:br>
            <a:endParaRPr lang="en-US" dirty="0"/>
          </a:p>
          <a:p>
            <a:r>
              <a:rPr lang="en-US" dirty="0"/>
              <a:t>2016 Paris Agreement:</a:t>
            </a:r>
          </a:p>
          <a:p>
            <a:pPr lvl="1"/>
            <a:r>
              <a:rPr lang="en-US" dirty="0"/>
              <a:t>Reach goal of 1.5 degrees C: requires 70-95% GHG reduction 2010 </a:t>
            </a:r>
            <a:r>
              <a:rPr lang="en-US" dirty="0">
                <a:sym typeface="Wingdings" panose="05000000000000000000" pitchFamily="2" charset="2"/>
              </a:rPr>
              <a:t> 2050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6396789" cy="946919"/>
          </a:xfrm>
        </p:spPr>
        <p:txBody>
          <a:bodyPr/>
          <a:lstStyle/>
          <a:p>
            <a:r>
              <a:rPr lang="en-US" dirty="0"/>
              <a:t>Cost Benefit 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90" y="878788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4745516" y="2836719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8512475" y="3425177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A6A63B-6CB9-9C46-B61F-48DB71442E4D}"/>
              </a:ext>
            </a:extLst>
          </p:cNvPr>
          <p:cNvSpPr txBox="1">
            <a:spLocks/>
          </p:cNvSpPr>
          <p:nvPr/>
        </p:nvSpPr>
        <p:spPr>
          <a:xfrm>
            <a:off x="838200" y="3132701"/>
            <a:ext cx="6396789" cy="9469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Weigh:</a:t>
            </a:r>
          </a:p>
        </p:txBody>
      </p:sp>
    </p:spTree>
    <p:extLst>
      <p:ext uri="{BB962C8B-B14F-4D97-AF65-F5344CB8AC3E}">
        <p14:creationId xmlns:p14="http://schemas.microsoft.com/office/powerpoint/2010/main" val="23551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9279-7E80-0248-91C3-AAAD9E6C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Climate Change Action </a:t>
            </a:r>
            <a:br>
              <a:rPr lang="en-US" dirty="0"/>
            </a:br>
            <a:r>
              <a:rPr lang="en-US" dirty="0"/>
              <a:t>Are Compatible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A537-3AF2-E344-8EC8-B1D226C2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351338"/>
          </a:xfrm>
        </p:spPr>
        <p:txBody>
          <a:bodyPr/>
          <a:lstStyle/>
          <a:p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	… but climate change damages are even more costly.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growth comes with consequences that we have to deal with, including climate consequences. 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Economies with environmental regulations can still be dynamic.</a:t>
            </a:r>
          </a:p>
          <a:p>
            <a:pPr>
              <a:spcAft>
                <a:spcPts val="1000"/>
              </a:spcAft>
            </a:pPr>
            <a:r>
              <a:rPr lang="en-US" dirty="0"/>
              <a:t>Goal: design policies that reach climate goals at the least possible cost.</a:t>
            </a:r>
          </a:p>
        </p:txBody>
      </p:sp>
    </p:spTree>
    <p:extLst>
      <p:ext uri="{BB962C8B-B14F-4D97-AF65-F5344CB8AC3E}">
        <p14:creationId xmlns:p14="http://schemas.microsoft.com/office/powerpoint/2010/main" val="24292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Sources of Our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839629" y="993126"/>
            <a:ext cx="5398876" cy="5398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by</a:t>
            </a:r>
            <a:br>
              <a:rPr lang="en-GB" dirty="0"/>
            </a:br>
            <a:r>
              <a:rPr lang="en-GB" dirty="0"/>
              <a:t>Economic Sector in 2018</a:t>
            </a:r>
          </a:p>
        </p:txBody>
      </p:sp>
    </p:spTree>
    <p:extLst>
      <p:ext uri="{BB962C8B-B14F-4D97-AF65-F5344CB8AC3E}">
        <p14:creationId xmlns:p14="http://schemas.microsoft.com/office/powerpoint/2010/main" val="103364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502"/>
          <a:stretch/>
        </p:blipFill>
        <p:spPr>
          <a:xfrm>
            <a:off x="1504950" y="1369528"/>
            <a:ext cx="9182100" cy="4806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0AE17E-56C3-4BFB-8E70-2DD47A62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Fos</a:t>
            </a:r>
            <a:r>
              <a:rPr lang="en-GB" dirty="0"/>
              <a:t>sil Fuels Dominate U.S.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18832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3488"/>
          <a:stretch/>
        </p:blipFill>
        <p:spPr bwMode="auto">
          <a:xfrm>
            <a:off x="1384664" y="1098615"/>
            <a:ext cx="9009540" cy="49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AF82B-4160-4829-B8C9-70DABF7A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Ind</a:t>
            </a:r>
            <a:r>
              <a:rPr lang="en-GB" dirty="0"/>
              <a:t>icative Solar Costs Over Time</a:t>
            </a:r>
          </a:p>
        </p:txBody>
      </p:sp>
    </p:spTree>
    <p:extLst>
      <p:ext uri="{BB962C8B-B14F-4D97-AF65-F5344CB8AC3E}">
        <p14:creationId xmlns:p14="http://schemas.microsoft.com/office/powerpoint/2010/main" val="41948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694"/>
          <a:stretch/>
        </p:blipFill>
        <p:spPr>
          <a:xfrm>
            <a:off x="2651760" y="1705056"/>
            <a:ext cx="6742488" cy="4514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00AC6-1442-44FA-9EF0-D7489B18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Win</a:t>
            </a:r>
            <a:r>
              <a:rPr lang="en-GB" dirty="0"/>
              <a:t>d Turbines Have 100 Times More Power </a:t>
            </a:r>
            <a:br>
              <a:rPr lang="en-GB" dirty="0"/>
            </a:br>
            <a:r>
              <a:rPr lang="en-GB" dirty="0"/>
              <a:t>Generation Capabilities Than 30 Years Ago</a:t>
            </a:r>
          </a:p>
        </p:txBody>
      </p:sp>
    </p:spTree>
    <p:extLst>
      <p:ext uri="{BB962C8B-B14F-4D97-AF65-F5344CB8AC3E}">
        <p14:creationId xmlns:p14="http://schemas.microsoft.com/office/powerpoint/2010/main" val="181327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Emissions: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/>
          <a:lstStyle/>
          <a:p>
            <a:r>
              <a:rPr lang="en-US" dirty="0"/>
              <a:t>Regulation</a:t>
            </a:r>
          </a:p>
          <a:p>
            <a:pPr lvl="1"/>
            <a:r>
              <a:rPr lang="en-US" dirty="0"/>
              <a:t>Emissions standards or limits</a:t>
            </a:r>
          </a:p>
          <a:p>
            <a:pPr lvl="2"/>
            <a:r>
              <a:rPr lang="en-US" dirty="0"/>
              <a:t>E.g., CAFE standards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Market-oriented policies</a:t>
            </a:r>
          </a:p>
          <a:p>
            <a:pPr lvl="1"/>
            <a:r>
              <a:rPr lang="en-US" dirty="0"/>
              <a:t>Putting a price on emissions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  <a:p>
            <a:pPr lvl="2"/>
            <a:r>
              <a:rPr lang="en-US" dirty="0"/>
              <a:t>Tax or cap &amp; trade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Tho</a:t>
            </a:r>
            <a:r>
              <a:rPr lang="en-US" dirty="0"/>
              <a:t>ughts on Regulation vs Market-Oriented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Equity.</a:t>
            </a:r>
          </a:p>
          <a:p>
            <a:pPr lvl="1"/>
            <a:r>
              <a:rPr lang="en-US" dirty="0"/>
              <a:t>Both types of policies are regressive.</a:t>
            </a:r>
          </a:p>
          <a:p>
            <a:pPr lvl="2"/>
            <a:r>
              <a:rPr lang="en-US" dirty="0"/>
              <a:t>Cap and Trade and a Carbon Tax can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Regulations do not.</a:t>
            </a:r>
          </a:p>
          <a:p>
            <a:r>
              <a:rPr lang="en-US" dirty="0"/>
              <a:t>Efficiency.</a:t>
            </a:r>
          </a:p>
          <a:p>
            <a:pPr lvl="1"/>
            <a:r>
              <a:rPr lang="en-US" dirty="0"/>
              <a:t>Market-oriented policies tend to achieve emissions reduction at much lower cost.</a:t>
            </a:r>
          </a:p>
          <a:p>
            <a:pPr lvl="2"/>
            <a:r>
              <a:rPr lang="en-US" dirty="0"/>
              <a:t>Example: CAFÉ Standards vs Carbon Tax</a:t>
            </a:r>
          </a:p>
          <a:p>
            <a:pPr lvl="3"/>
            <a:r>
              <a:rPr lang="en-US" dirty="0"/>
              <a:t>Tax is significantly more efficient.</a:t>
            </a:r>
          </a:p>
          <a:p>
            <a:pPr lvl="3"/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53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System Is Flexible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0" y="1325563"/>
            <a:ext cx="5829300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F21FFA-6DFC-9449-8A4D-1D63A588DC8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90056" y="1596698"/>
            <a:ext cx="8688977" cy="467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/>
          <p:nvPr/>
        </p:nvCxnSpPr>
        <p:spPr>
          <a:xfrm flipV="1">
            <a:off x="6815586" y="1938625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6138368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We need to reduce emissions to balance the costs of action against the costs of inaction.</a:t>
            </a:r>
          </a:p>
          <a:p>
            <a:pPr>
              <a:spcAft>
                <a:spcPts val="1000"/>
              </a:spcAft>
            </a:pPr>
            <a:r>
              <a:rPr lang="en-US" dirty="0"/>
              <a:t>Scientists and the IPCC recommend that we work to keep warming below 1.5 degrees </a:t>
            </a:r>
            <a:r>
              <a:rPr lang="en-US"/>
              <a:t>celsius</a:t>
            </a:r>
            <a:r>
              <a:rPr lang="en-US" dirty="0"/>
              <a:t>.</a:t>
            </a:r>
          </a:p>
          <a:p>
            <a:pPr lvl="1">
              <a:spcAft>
                <a:spcPts val="1000"/>
              </a:spcAft>
            </a:pPr>
            <a:r>
              <a:rPr lang="en-US" b="1" i="1" dirty="0"/>
              <a:t>Economists believe that this goal is well worth the costs!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 – </a:t>
            </a:r>
            <a:r>
              <a:rPr lang="en-US" i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There are many ways to reduce emissions.</a:t>
            </a:r>
          </a:p>
          <a:p>
            <a:pPr>
              <a:spcAft>
                <a:spcPts val="2000"/>
              </a:spcAft>
            </a:pPr>
            <a:r>
              <a:rPr lang="en-US" dirty="0"/>
              <a:t>Economics-inspired policies can help us do this at the lowest cost.</a:t>
            </a:r>
          </a:p>
          <a:p>
            <a:pPr>
              <a:spcAft>
                <a:spcPts val="2000"/>
              </a:spcAft>
            </a:pPr>
            <a:r>
              <a:rPr lang="en-US" dirty="0"/>
              <a:t>Taxes and cap and trade are proven effective tools to fight climate change!</a:t>
            </a:r>
          </a:p>
          <a:p>
            <a:pPr>
              <a:spcAft>
                <a:spcPts val="2000"/>
              </a:spcAft>
            </a:pPr>
            <a:r>
              <a:rPr lang="en-US" dirty="0"/>
              <a:t>Other tools may also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3175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E. West</a:t>
            </a:r>
          </a:p>
          <a:p>
            <a:pPr marL="0" indent="0" algn="ctr">
              <a:buNone/>
            </a:pPr>
            <a:r>
              <a:rPr lang="en-US" dirty="0"/>
              <a:t>wests@macalester.edu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Info@NEEDelegation.org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</a:t>
            </a:r>
            <a:r>
              <a:rPr lang="en-US" dirty="0" err="1"/>
              <a:t>Mcdermott</a:t>
            </a:r>
            <a:r>
              <a:rPr lang="en-US" dirty="0"/>
              <a:t>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Climate change science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Economics of responding to climate change</a:t>
            </a:r>
          </a:p>
          <a:p>
            <a:r>
              <a:rPr lang="en-US" dirty="0"/>
              <a:t>Addressing the sources of our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Contribute to </a:t>
            </a:r>
            <a:br>
              <a:rPr lang="en-US" dirty="0"/>
            </a:br>
            <a:r>
              <a:rPr lang="en-US" dirty="0"/>
              <a:t>Thinking about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the damage and estimating the economic costs of fighting climate change.</a:t>
            </a:r>
          </a:p>
          <a:p>
            <a:r>
              <a:rPr lang="en-US" dirty="0"/>
              <a:t>By designing smart policies that minimize costs.</a:t>
            </a:r>
          </a:p>
          <a:p>
            <a:pPr lvl="1"/>
            <a:r>
              <a:rPr lang="en-US" dirty="0"/>
              <a:t>Balance economic growth with GHG emission mitigation.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Science</a:t>
            </a:r>
          </a:p>
        </p:txBody>
      </p:sp>
    </p:spTree>
    <p:extLst>
      <p:ext uri="{BB962C8B-B14F-4D97-AF65-F5344CB8AC3E}">
        <p14:creationId xmlns:p14="http://schemas.microsoft.com/office/powerpoint/2010/main" val="404464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data distribution center and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climate.gov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DDC76-452B-3B4A-963F-97410EEA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73" y="1184646"/>
            <a:ext cx="9022757" cy="44887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26186" y="1033551"/>
            <a:ext cx="5151649" cy="5340908"/>
            <a:chOff x="3526186" y="1033551"/>
            <a:chExt cx="5151649" cy="5340908"/>
          </a:xfrm>
        </p:grpSpPr>
        <p:pic>
          <p:nvPicPr>
            <p:cNvPr id="2050" name="Picture 2" descr="http://www.epa.gov/climatechange/images/science/ScenarioCO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/>
            <a:stretch/>
          </p:blipFill>
          <p:spPr bwMode="auto">
            <a:xfrm>
              <a:off x="3526186" y="1033551"/>
              <a:ext cx="5151649" cy="53409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4925" y="1892704"/>
              <a:ext cx="151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Projections </a:t>
              </a:r>
              <a:r>
                <a:rPr lang="en-US" dirty="0">
                  <a:sym typeface="Wingdings"/>
                </a:rPr>
                <a:t>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64925" y="1184646"/>
              <a:ext cx="0" cy="251528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112434" y="4921343"/>
            <a:ext cx="1611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Light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148371" y="3288202"/>
            <a:ext cx="1611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Light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19169</TotalTime>
  <Words>1425</Words>
  <Application>Microsoft Office PowerPoint</Application>
  <PresentationFormat>Widescreen</PresentationFormat>
  <Paragraphs>241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Custom Design</vt:lpstr>
      <vt:lpstr>Climate Change Economics Sarah E. West, Ph.D. Macalester College</vt:lpstr>
      <vt:lpstr> National Economic Education Delegation</vt:lpstr>
      <vt:lpstr>Who Are We?</vt:lpstr>
      <vt:lpstr>Credits and Disclaimer</vt:lpstr>
      <vt:lpstr>Outline</vt:lpstr>
      <vt:lpstr> How Can Economists Contribute to  Thinking about Climate Change?</vt:lpstr>
      <vt:lpstr>Climate Change Science</vt:lpstr>
      <vt:lpstr> Atmospheric CO2 Concentrations</vt:lpstr>
      <vt:lpstr>The Atmospheric Greenhouse Effect</vt:lpstr>
      <vt:lpstr>Uncertainty</vt:lpstr>
      <vt:lpstr> How Much Pollution Does Society Want? Analogy: How Many Oranges Does Society Want?</vt:lpstr>
      <vt:lpstr>Electricity Is Different From Oranges</vt:lpstr>
      <vt:lpstr>Impacts of Climate Change</vt:lpstr>
      <vt:lpstr>How These Impacts Affect Humans</vt:lpstr>
      <vt:lpstr> Real Estate Markets</vt:lpstr>
      <vt:lpstr>Projected Effects Vary Across the U.S. but Are Estimated at 1.2% of GDP per 1C Increase</vt:lpstr>
      <vt:lpstr>PowerPoint Presentation</vt:lpstr>
      <vt:lpstr>Economics of Responding to Climate Change</vt:lpstr>
      <vt:lpstr>International Climate Policy Goals</vt:lpstr>
      <vt:lpstr> How Economists Decide How Much to Fight  Climate Change</vt:lpstr>
      <vt:lpstr>Economic Growth and Climate Change Action  Are Compatible   </vt:lpstr>
      <vt:lpstr>Addressing the Sources of Our Emissions</vt:lpstr>
      <vt:lpstr>Total U.S. Greenhouse Gas Emissions by Economic Sector in 2018</vt:lpstr>
      <vt:lpstr>Fossil Fuels Dominate U.S. Energy Production</vt:lpstr>
      <vt:lpstr>Indicative Solar Costs Over Time</vt:lpstr>
      <vt:lpstr>Wind Turbines Have 100 Times More Power  Generation Capabilities Than 30 Years Ago</vt:lpstr>
      <vt:lpstr>Climate Change Policy</vt:lpstr>
      <vt:lpstr>Policies That Reduce Emissions: Directly</vt:lpstr>
      <vt:lpstr>Thoughts on Regulation vs Market-Oriented</vt:lpstr>
      <vt:lpstr>Climate Change Policy in Action</vt:lpstr>
      <vt:lpstr>California’s Cap and Trade System: 2012+</vt:lpstr>
      <vt:lpstr>California’s System Is Flexible</vt:lpstr>
      <vt:lpstr>Change in California GDP, Population, and  GHG Emissions since 2000</vt:lpstr>
      <vt:lpstr> Summary</vt:lpstr>
      <vt:lpstr> Summary – continued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West</cp:lastModifiedBy>
  <cp:revision>270</cp:revision>
  <dcterms:created xsi:type="dcterms:W3CDTF">2017-05-03T22:30:38Z</dcterms:created>
  <dcterms:modified xsi:type="dcterms:W3CDTF">2021-08-17T20:07:09Z</dcterms:modified>
</cp:coreProperties>
</file>