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00"/>
  </p:notesMasterIdLst>
  <p:sldIdLst>
    <p:sldId id="434" r:id="rId2"/>
    <p:sldId id="328" r:id="rId3"/>
    <p:sldId id="439" r:id="rId4"/>
    <p:sldId id="1092" r:id="rId5"/>
    <p:sldId id="327" r:id="rId6"/>
    <p:sldId id="415" r:id="rId7"/>
    <p:sldId id="1593" r:id="rId8"/>
    <p:sldId id="1592" r:id="rId9"/>
    <p:sldId id="259" r:id="rId10"/>
    <p:sldId id="260" r:id="rId11"/>
    <p:sldId id="1594" r:id="rId12"/>
    <p:sldId id="306" r:id="rId13"/>
    <p:sldId id="435" r:id="rId14"/>
    <p:sldId id="430" r:id="rId15"/>
    <p:sldId id="380" r:id="rId16"/>
    <p:sldId id="382" r:id="rId17"/>
    <p:sldId id="413" r:id="rId18"/>
    <p:sldId id="431" r:id="rId19"/>
    <p:sldId id="325" r:id="rId20"/>
    <p:sldId id="326" r:id="rId21"/>
    <p:sldId id="399" r:id="rId22"/>
    <p:sldId id="1108" r:id="rId23"/>
    <p:sldId id="433" r:id="rId24"/>
    <p:sldId id="1081" r:id="rId25"/>
    <p:sldId id="1082" r:id="rId26"/>
    <p:sldId id="381" r:id="rId27"/>
    <p:sldId id="418" r:id="rId28"/>
    <p:sldId id="436" r:id="rId29"/>
    <p:sldId id="420" r:id="rId30"/>
    <p:sldId id="402" r:id="rId31"/>
    <p:sldId id="432" r:id="rId32"/>
    <p:sldId id="429" r:id="rId33"/>
    <p:sldId id="321" r:id="rId34"/>
    <p:sldId id="323" r:id="rId35"/>
    <p:sldId id="1595" r:id="rId36"/>
    <p:sldId id="336" r:id="rId37"/>
    <p:sldId id="1596" r:id="rId38"/>
    <p:sldId id="337" r:id="rId39"/>
    <p:sldId id="383" r:id="rId40"/>
    <p:sldId id="437" r:id="rId41"/>
    <p:sldId id="388" r:id="rId42"/>
    <p:sldId id="1109" r:id="rId43"/>
    <p:sldId id="1110" r:id="rId44"/>
    <p:sldId id="297" r:id="rId45"/>
    <p:sldId id="1590" r:id="rId46"/>
    <p:sldId id="421" r:id="rId47"/>
    <p:sldId id="390" r:id="rId48"/>
    <p:sldId id="1591" r:id="rId49"/>
    <p:sldId id="376" r:id="rId50"/>
    <p:sldId id="422" r:id="rId51"/>
    <p:sldId id="362" r:id="rId52"/>
    <p:sldId id="363" r:id="rId53"/>
    <p:sldId id="426" r:id="rId54"/>
    <p:sldId id="423" r:id="rId55"/>
    <p:sldId id="384" r:id="rId56"/>
    <p:sldId id="427" r:id="rId57"/>
    <p:sldId id="449" r:id="rId58"/>
    <p:sldId id="450" r:id="rId59"/>
    <p:sldId id="443" r:id="rId60"/>
    <p:sldId id="448" r:id="rId61"/>
    <p:sldId id="1093" r:id="rId62"/>
    <p:sldId id="455" r:id="rId63"/>
    <p:sldId id="442" r:id="rId64"/>
    <p:sldId id="1106" r:id="rId65"/>
    <p:sldId id="1088" r:id="rId66"/>
    <p:sldId id="1076" r:id="rId67"/>
    <p:sldId id="1077" r:id="rId68"/>
    <p:sldId id="438" r:id="rId69"/>
    <p:sldId id="359" r:id="rId70"/>
    <p:sldId id="360" r:id="rId71"/>
    <p:sldId id="361" r:id="rId72"/>
    <p:sldId id="385" r:id="rId73"/>
    <p:sldId id="452" r:id="rId74"/>
    <p:sldId id="261" r:id="rId75"/>
    <p:sldId id="265" r:id="rId76"/>
    <p:sldId id="453" r:id="rId77"/>
    <p:sldId id="258" r:id="rId78"/>
    <p:sldId id="1078" r:id="rId79"/>
    <p:sldId id="262" r:id="rId80"/>
    <p:sldId id="266" r:id="rId81"/>
    <p:sldId id="1090" r:id="rId82"/>
    <p:sldId id="396" r:id="rId83"/>
    <p:sldId id="407" r:id="rId84"/>
    <p:sldId id="410" r:id="rId85"/>
    <p:sldId id="1091" r:id="rId86"/>
    <p:sldId id="329" r:id="rId87"/>
    <p:sldId id="330" r:id="rId88"/>
    <p:sldId id="331" r:id="rId89"/>
    <p:sldId id="1089" r:id="rId90"/>
    <p:sldId id="333" r:id="rId91"/>
    <p:sldId id="334" r:id="rId92"/>
    <p:sldId id="335" r:id="rId93"/>
    <p:sldId id="395" r:id="rId94"/>
    <p:sldId id="308" r:id="rId95"/>
    <p:sldId id="368" r:id="rId96"/>
    <p:sldId id="425" r:id="rId97"/>
    <p:sldId id="414" r:id="rId98"/>
    <p:sldId id="1107"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Jon Havema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30942D"/>
    <a:srgbClr val="FFFFFF"/>
    <a:srgbClr val="000000"/>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18" autoAdjust="0"/>
    <p:restoredTop sz="94674"/>
  </p:normalViewPr>
  <p:slideViewPr>
    <p:cSldViewPr snapToGrid="0" snapToObjects="1">
      <p:cViewPr varScale="1">
        <p:scale>
          <a:sx n="93" d="100"/>
          <a:sy n="93" d="100"/>
        </p:scale>
        <p:origin x="248" y="352"/>
      </p:cViewPr>
      <p:guideLst>
        <p:guide orient="horz" pos="2160"/>
        <p:guide pos="3840"/>
      </p:guideLst>
    </p:cSldViewPr>
  </p:slideViewPr>
  <p:notesTextViewPr>
    <p:cViewPr>
      <p:scale>
        <a:sx n="1" d="1"/>
        <a:sy n="1" d="1"/>
      </p:scale>
      <p:origin x="0" y="0"/>
    </p:cViewPr>
  </p:notesTextViewPr>
  <p:sorterViewPr>
    <p:cViewPr>
      <p:scale>
        <a:sx n="185" d="100"/>
        <a:sy n="185"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xVal>
          <c:yVal>
            <c:numRef>
              <c:f>Sheet1!$B$2:$B$17</c:f>
              <c:numCache>
                <c:formatCode>General</c:formatCode>
                <c:ptCount val="16"/>
                <c:pt idx="0">
                  <c:v>5</c:v>
                </c:pt>
                <c:pt idx="1">
                  <c:v>10</c:v>
                </c:pt>
                <c:pt idx="2">
                  <c:v>15</c:v>
                </c:pt>
                <c:pt idx="3">
                  <c:v>20</c:v>
                </c:pt>
                <c:pt idx="4">
                  <c:v>25</c:v>
                </c:pt>
                <c:pt idx="5">
                  <c:v>30</c:v>
                </c:pt>
                <c:pt idx="6">
                  <c:v>30</c:v>
                </c:pt>
                <c:pt idx="7">
                  <c:v>30</c:v>
                </c:pt>
                <c:pt idx="8">
                  <c:v>30</c:v>
                </c:pt>
                <c:pt idx="9">
                  <c:v>30</c:v>
                </c:pt>
                <c:pt idx="10">
                  <c:v>35</c:v>
                </c:pt>
                <c:pt idx="11">
                  <c:v>40</c:v>
                </c:pt>
                <c:pt idx="12">
                  <c:v>45</c:v>
                </c:pt>
                <c:pt idx="13">
                  <c:v>50</c:v>
                </c:pt>
                <c:pt idx="14">
                  <c:v>50</c:v>
                </c:pt>
                <c:pt idx="15">
                  <c:v>50</c:v>
                </c:pt>
              </c:numCache>
            </c:numRef>
          </c:yVal>
          <c:smooth val="1"/>
          <c:extLst>
            <c:ext xmlns:c16="http://schemas.microsoft.com/office/drawing/2014/chart" uri="{C3380CC4-5D6E-409C-BE32-E72D297353CC}">
              <c16:uniqueId val="{00000000-89D8-CD45-A317-59513D81E0F8}"/>
            </c:ext>
          </c:extLst>
        </c:ser>
        <c:dLbls>
          <c:showLegendKey val="0"/>
          <c:showVal val="0"/>
          <c:showCatName val="0"/>
          <c:showSerName val="0"/>
          <c:showPercent val="0"/>
          <c:showBubbleSize val="0"/>
        </c:dLbls>
        <c:axId val="-2144364440"/>
        <c:axId val="-2144360808"/>
      </c:scatterChart>
      <c:valAx>
        <c:axId val="-2144364440"/>
        <c:scaling>
          <c:orientation val="minMax"/>
          <c:max val="2023"/>
          <c:min val="2008"/>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0808"/>
        <c:crosses val="autoZero"/>
        <c:crossBetween val="midCat"/>
      </c:valAx>
      <c:valAx>
        <c:axId val="-2144360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r>
                  <a:rPr lang="en-US" sz="2100">
                    <a:solidFill>
                      <a:schemeClr val="tx1"/>
                    </a:solidFill>
                  </a:rPr>
                  <a:t>CAD per tonne of carbon</a:t>
                </a:r>
                <a:r>
                  <a:rPr lang="en-US" sz="2100" baseline="0">
                    <a:solidFill>
                      <a:schemeClr val="tx1"/>
                    </a:solidFill>
                  </a:rPr>
                  <a:t> dioxide equivalent</a:t>
                </a:r>
                <a:endParaRPr lang="en-US" sz="2100">
                  <a:solidFill>
                    <a:schemeClr val="tx1"/>
                  </a:solidFill>
                </a:endParaRPr>
              </a:p>
            </c:rich>
          </c:tx>
          <c:layout>
            <c:manualLayout>
              <c:xMode val="edge"/>
              <c:yMode val="edge"/>
              <c:x val="0"/>
              <c:y val="0.121113988676396"/>
            </c:manualLayout>
          </c:layout>
          <c:overlay val="0"/>
          <c:spPr>
            <a:noFill/>
            <a:ln>
              <a:noFill/>
            </a:ln>
            <a:effectLst/>
          </c:spPr>
          <c:txPr>
            <a:bodyPr rot="-5400000" spcFirstLastPara="1" vertOverflow="ellipsis" vert="horz" wrap="square" anchor="ctr" anchorCtr="1"/>
            <a:lstStyle/>
            <a:p>
              <a:pPr>
                <a:defRPr sz="21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144364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4/15/21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770F9-99EF-7E4F-A4BC-F83FC0BA0E36}" type="slidenum">
              <a:rPr lang="en-US" smtClean="0"/>
              <a:t>1</a:t>
            </a:fld>
            <a:endParaRPr lang="en-US"/>
          </a:p>
        </p:txBody>
      </p:sp>
    </p:spTree>
    <p:extLst>
      <p:ext uri="{BB962C8B-B14F-4D97-AF65-F5344CB8AC3E}">
        <p14:creationId xmlns:p14="http://schemas.microsoft.com/office/powerpoint/2010/main" val="142982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Coasta</a:t>
            </a:r>
            <a:r>
              <a:rPr lang="en-US" baseline="0" dirty="0"/>
              <a:t>l areas like Santa Monica and Long Beach are likely to warm an average of 3 or 4 degrees, with other areas experiencing more warming. The study predicts a likely tripling in the number of extremely hot days in the downtown area and quadrupling in the valleys and a high elevations. This change will mean that adaptation is necessary. </a:t>
            </a:r>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2428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Supply and demand game.  </a:t>
            </a:r>
          </a:p>
          <a:p>
            <a:endParaRPr lang="en-US" dirty="0"/>
          </a:p>
          <a:p>
            <a:r>
              <a:rPr lang="en-US" dirty="0"/>
              <a:t>Ask who likes oranges and then ask how much a few students would pay for an orange right now.</a:t>
            </a:r>
          </a:p>
          <a:p>
            <a:endParaRPr lang="en-US" dirty="0"/>
          </a:p>
          <a:p>
            <a:r>
              <a:rPr lang="en-US" dirty="0"/>
              <a:t>If I supply them for some price in the middle – who gets them?</a:t>
            </a:r>
          </a:p>
          <a:p>
            <a:endParaRPr lang="en-US" dirty="0"/>
          </a:p>
          <a:p>
            <a:r>
              <a:rPr lang="en-US" dirty="0"/>
              <a:t>Not everybody who wants an orange.</a:t>
            </a:r>
          </a:p>
          <a:p>
            <a:endParaRPr lang="en-US" dirty="0"/>
          </a:p>
          <a:p>
            <a:r>
              <a:rPr lang="en-US" dirty="0"/>
              <a:t>- This also illustrates how value gets created with trade</a:t>
            </a:r>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57611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18.07 </a:t>
            </a:r>
            <a:r>
              <a:rPr lang="en-US" dirty="0" err="1"/>
              <a:t>lbs</a:t>
            </a:r>
            <a:r>
              <a:rPr lang="en-US" dirty="0"/>
              <a:t>/mile</a:t>
            </a:r>
          </a:p>
          <a:p>
            <a:r>
              <a:rPr lang="en-US" dirty="0"/>
              <a:t>2204.62 </a:t>
            </a:r>
            <a:r>
              <a:rPr lang="en-US" dirty="0" err="1"/>
              <a:t>lbs</a:t>
            </a:r>
            <a:r>
              <a:rPr lang="en-US" dirty="0"/>
              <a:t>/metric ton</a:t>
            </a:r>
          </a:p>
          <a:p>
            <a:r>
              <a:rPr lang="en-US" dirty="0"/>
              <a:t>1.8 cents/mile</a:t>
            </a:r>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173659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a:t>
            </a:r>
            <a:r>
              <a:rPr lang="en-US" sz="1100" kern="1200" baseline="0" dirty="0">
                <a:solidFill>
                  <a:schemeClr val="tx1"/>
                </a:solidFill>
                <a:effectLst/>
                <a:latin typeface="+mn-lt"/>
                <a:ea typeface="+mn-ea"/>
                <a:cs typeface="+mn-cs"/>
              </a:rPr>
              <a:t> could be a series of slides with pictures for each one</a:t>
            </a:r>
            <a:endParaRPr lang="en-US" sz="1100" dirty="0"/>
          </a:p>
        </p:txBody>
      </p:sp>
      <p:sp>
        <p:nvSpPr>
          <p:cNvPr id="4" name="Slide Number Placeholder 3"/>
          <p:cNvSpPr>
            <a:spLocks noGrp="1"/>
          </p:cNvSpPr>
          <p:nvPr>
            <p:ph type="sldNum" sz="quarter" idx="10"/>
          </p:nvPr>
        </p:nvSpPr>
        <p:spPr/>
        <p:txBody>
          <a:bodyPr/>
          <a:lstStyle/>
          <a:p>
            <a:fld id="{A73770F9-99EF-7E4F-A4BC-F83FC0BA0E36}" type="slidenum">
              <a:rPr lang="en-US" smtClean="0"/>
              <a:t>28</a:t>
            </a:fld>
            <a:endParaRPr lang="en-US"/>
          </a:p>
        </p:txBody>
      </p:sp>
    </p:spTree>
    <p:extLst>
      <p:ext uri="{BB962C8B-B14F-4D97-AF65-F5344CB8AC3E}">
        <p14:creationId xmlns:p14="http://schemas.microsoft.com/office/powerpoint/2010/main" val="65131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be one</a:t>
            </a:r>
            <a:r>
              <a:rPr lang="en-US" baseline="0" dirty="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30</a:t>
            </a:fld>
            <a:endParaRPr lang="en-US"/>
          </a:p>
        </p:txBody>
      </p:sp>
    </p:spTree>
    <p:extLst>
      <p:ext uri="{BB962C8B-B14F-4D97-AF65-F5344CB8AC3E}">
        <p14:creationId xmlns:p14="http://schemas.microsoft.com/office/powerpoint/2010/main" val="232146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be one</a:t>
            </a:r>
            <a:r>
              <a:rPr lang="en-US" baseline="0" dirty="0"/>
              <a:t> or several slides with images to represent</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31</a:t>
            </a:fld>
            <a:endParaRPr lang="en-US"/>
          </a:p>
        </p:txBody>
      </p:sp>
    </p:spTree>
    <p:extLst>
      <p:ext uri="{BB962C8B-B14F-4D97-AF65-F5344CB8AC3E}">
        <p14:creationId xmlns:p14="http://schemas.microsoft.com/office/powerpoint/2010/main" val="235877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pictures or replace words with pictures</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33</a:t>
            </a:fld>
            <a:endParaRPr lang="en-US"/>
          </a:p>
        </p:txBody>
      </p:sp>
    </p:spTree>
    <p:extLst>
      <p:ext uri="{BB962C8B-B14F-4D97-AF65-F5344CB8AC3E}">
        <p14:creationId xmlns:p14="http://schemas.microsoft.com/office/powerpoint/2010/main" val="231940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34</a:t>
            </a:fld>
            <a:endParaRPr lang="en-US"/>
          </a:p>
        </p:txBody>
      </p:sp>
    </p:spTree>
    <p:extLst>
      <p:ext uri="{BB962C8B-B14F-4D97-AF65-F5344CB8AC3E}">
        <p14:creationId xmlns:p14="http://schemas.microsoft.com/office/powerpoint/2010/main" val="13314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tLang="en-US"/>
          </a:p>
        </p:txBody>
      </p:sp>
      <p:sp>
        <p:nvSpPr>
          <p:cNvPr id="5018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a:solidFill>
                  <a:schemeClr val="tx1"/>
                </a:solidFill>
                <a:latin typeface="Times New Roman" charset="0"/>
              </a:defRPr>
            </a:lvl1pPr>
            <a:lvl2pPr marL="742950" indent="-285750" eaLnBrk="0" hangingPunct="0">
              <a:defRPr sz="3200">
                <a:solidFill>
                  <a:schemeClr val="tx1"/>
                </a:solidFill>
                <a:latin typeface="Times New Roman" charset="0"/>
              </a:defRPr>
            </a:lvl2pPr>
            <a:lvl3pPr marL="1143000" indent="-228600" eaLnBrk="0" hangingPunct="0">
              <a:defRPr sz="3200">
                <a:solidFill>
                  <a:schemeClr val="tx1"/>
                </a:solidFill>
                <a:latin typeface="Times New Roman" charset="0"/>
              </a:defRPr>
            </a:lvl3pPr>
            <a:lvl4pPr marL="1600200" indent="-228600" eaLnBrk="0" hangingPunct="0">
              <a:defRPr sz="3200">
                <a:solidFill>
                  <a:schemeClr val="tx1"/>
                </a:solidFill>
                <a:latin typeface="Times New Roman" charset="0"/>
              </a:defRPr>
            </a:lvl4pPr>
            <a:lvl5pPr marL="2057400" indent="-228600" eaLnBrk="0" hangingPunct="0">
              <a:defRPr sz="3200">
                <a:solidFill>
                  <a:schemeClr val="tx1"/>
                </a:solidFill>
                <a:latin typeface="Times New Roman" charset="0"/>
              </a:defRPr>
            </a:lvl5pPr>
            <a:lvl6pPr marL="2514600" indent="-228600" eaLnBrk="0" fontAlgn="base" hangingPunct="0">
              <a:spcBef>
                <a:spcPct val="0"/>
              </a:spcBef>
              <a:spcAft>
                <a:spcPct val="0"/>
              </a:spcAft>
              <a:defRPr sz="3200">
                <a:solidFill>
                  <a:schemeClr val="tx1"/>
                </a:solidFill>
                <a:latin typeface="Times New Roman" charset="0"/>
              </a:defRPr>
            </a:lvl6pPr>
            <a:lvl7pPr marL="2971800" indent="-228600" eaLnBrk="0" fontAlgn="base" hangingPunct="0">
              <a:spcBef>
                <a:spcPct val="0"/>
              </a:spcBef>
              <a:spcAft>
                <a:spcPct val="0"/>
              </a:spcAft>
              <a:defRPr sz="3200">
                <a:solidFill>
                  <a:schemeClr val="tx1"/>
                </a:solidFill>
                <a:latin typeface="Times New Roman" charset="0"/>
              </a:defRPr>
            </a:lvl7pPr>
            <a:lvl8pPr marL="3429000" indent="-228600" eaLnBrk="0" fontAlgn="base" hangingPunct="0">
              <a:spcBef>
                <a:spcPct val="0"/>
              </a:spcBef>
              <a:spcAft>
                <a:spcPct val="0"/>
              </a:spcAft>
              <a:defRPr sz="3200">
                <a:solidFill>
                  <a:schemeClr val="tx1"/>
                </a:solidFill>
                <a:latin typeface="Times New Roman" charset="0"/>
              </a:defRPr>
            </a:lvl8pPr>
            <a:lvl9pPr marL="3886200" indent="-228600" eaLnBrk="0" fontAlgn="base" hangingPunct="0">
              <a:spcBef>
                <a:spcPct val="0"/>
              </a:spcBef>
              <a:spcAft>
                <a:spcPct val="0"/>
              </a:spcAft>
              <a:defRPr sz="3200">
                <a:solidFill>
                  <a:schemeClr val="tx1"/>
                </a:solidFill>
                <a:latin typeface="Times New Roman" charset="0"/>
              </a:defRPr>
            </a:lvl9pPr>
          </a:lstStyle>
          <a:p>
            <a:pPr eaLnBrk="1" hangingPunct="1"/>
            <a:fld id="{9A65513A-37B8-3746-98F4-22D03A93AA70}" type="slidenum">
              <a:rPr lang="en-US" altLang="en-US" sz="1200">
                <a:latin typeface="Arial" charset="0"/>
              </a:rPr>
              <a:pPr eaLnBrk="1" hangingPunct="1"/>
              <a:t>35</a:t>
            </a:fld>
            <a:endParaRPr lang="en-US" altLang="en-US" sz="1200">
              <a:latin typeface="Arial" charset="0"/>
            </a:endParaRPr>
          </a:p>
        </p:txBody>
      </p:sp>
    </p:spTree>
    <p:extLst>
      <p:ext uri="{BB962C8B-B14F-4D97-AF65-F5344CB8AC3E}">
        <p14:creationId xmlns:p14="http://schemas.microsoft.com/office/powerpoint/2010/main" val="255152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a:solidFill>
                <a:srgbClr val="FFFFFF"/>
              </a:solidFill>
            </a:endParaRPr>
          </a:p>
          <a:p>
            <a:r>
              <a:rPr lang="en-US" baseline="0" dirty="0">
                <a:solidFill>
                  <a:srgbClr val="FFFFFF"/>
                </a:solidFill>
              </a:rPr>
              <a:t>There are 509 elementary schools and over 1000 total schools in the Los Angeles Unified School District. The Council for Watershed Health studied all 509 elementary schools and found that those in predominantly black or brown neighborhoods had less tree canopy and landscape area than elementary schools in predominantly white neighborhoods. </a:t>
            </a:r>
          </a:p>
        </p:txBody>
      </p:sp>
      <p:sp>
        <p:nvSpPr>
          <p:cNvPr id="4" name="Slide Number Placeholder 3"/>
          <p:cNvSpPr>
            <a:spLocks noGrp="1"/>
          </p:cNvSpPr>
          <p:nvPr>
            <p:ph type="sldNum" sz="quarter" idx="10"/>
          </p:nvPr>
        </p:nvSpPr>
        <p:spPr/>
        <p:txBody>
          <a:bodyPr/>
          <a:lstStyle/>
          <a:p>
            <a:fld id="{121CA381-BF00-024B-9E9F-AF6D8583A4C9}" type="slidenum">
              <a:rPr lang="en-US" smtClean="0"/>
              <a:t>36</a:t>
            </a:fld>
            <a:endParaRPr lang="en-US"/>
          </a:p>
        </p:txBody>
      </p:sp>
    </p:spTree>
    <p:extLst>
      <p:ext uri="{BB962C8B-B14F-4D97-AF65-F5344CB8AC3E}">
        <p14:creationId xmlns:p14="http://schemas.microsoft.com/office/powerpoint/2010/main" val="420676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2778148-25F0-7140-91A9-17FF0035A0DD}"/>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8AAD2AD8-2D2F-AA44-BD85-ED0EEA8B0B05}"/>
              </a:ext>
            </a:extLst>
          </p:cNvPr>
          <p:cNvSpPr>
            <a:spLocks noGrp="1"/>
          </p:cNvSpPr>
          <p:nvPr>
            <p:ph type="body" idx="1"/>
          </p:nvPr>
        </p:nvSpPr>
        <p:spPr>
          <a:noFill/>
        </p:spPr>
        <p:txBody>
          <a:bodyPr/>
          <a:lstStyle/>
          <a:p>
            <a:r>
              <a:rPr lang="en-US" altLang="en-US">
                <a:latin typeface="Arial" panose="020B0604020202020204" pitchFamily="34" charset="0"/>
              </a:rPr>
              <a:t>To explain Environmental Economics I have to explain a little bit of economics.</a:t>
            </a:r>
          </a:p>
        </p:txBody>
      </p:sp>
      <p:sp>
        <p:nvSpPr>
          <p:cNvPr id="9220" name="Slide Number Placeholder 3">
            <a:extLst>
              <a:ext uri="{FF2B5EF4-FFF2-40B4-BE49-F238E27FC236}">
                <a16:creationId xmlns:a16="http://schemas.microsoft.com/office/drawing/2014/main" id="{D75C2AFB-716E-EB42-B5FB-5EC5A3EE9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11950B-682A-D64E-AFA7-B06D860C6BA2}" type="slidenum">
              <a:rPr lang="en-US" altLang="en-US"/>
              <a:pPr>
                <a:spcBef>
                  <a:spcPct val="0"/>
                </a:spcBef>
              </a:pPr>
              <a:t>7</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38</a:t>
            </a:fld>
            <a:endParaRPr lang="en-US"/>
          </a:p>
        </p:txBody>
      </p:sp>
    </p:spTree>
    <p:extLst>
      <p:ext uri="{BB962C8B-B14F-4D97-AF65-F5344CB8AC3E}">
        <p14:creationId xmlns:p14="http://schemas.microsoft.com/office/powerpoint/2010/main" val="671418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40</a:t>
            </a:fld>
            <a:endParaRPr lang="en-US"/>
          </a:p>
        </p:txBody>
      </p:sp>
    </p:spTree>
    <p:extLst>
      <p:ext uri="{BB962C8B-B14F-4D97-AF65-F5344CB8AC3E}">
        <p14:creationId xmlns:p14="http://schemas.microsoft.com/office/powerpoint/2010/main" val="2150300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this graph of emissions over time or energy use over time, as</a:t>
            </a:r>
            <a:r>
              <a:rPr lang="en-US" baseline="0" dirty="0"/>
              <a:t> it clearly shows a dip where the recession is; from the US Energy Information Administration International Energy Outlook</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41</a:t>
            </a:fld>
            <a:endParaRPr lang="en-US"/>
          </a:p>
        </p:txBody>
      </p:sp>
    </p:spTree>
    <p:extLst>
      <p:ext uri="{BB962C8B-B14F-4D97-AF65-F5344CB8AC3E}">
        <p14:creationId xmlns:p14="http://schemas.microsoft.com/office/powerpoint/2010/main" val="129604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42</a:t>
            </a:fld>
            <a:endParaRPr lang="en-US"/>
          </a:p>
        </p:txBody>
      </p:sp>
    </p:spTree>
    <p:extLst>
      <p:ext uri="{BB962C8B-B14F-4D97-AF65-F5344CB8AC3E}">
        <p14:creationId xmlns:p14="http://schemas.microsoft.com/office/powerpoint/2010/main" val="3869433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44</a:t>
            </a:fld>
            <a:endParaRPr lang="en-US"/>
          </a:p>
        </p:txBody>
      </p:sp>
    </p:spTree>
    <p:extLst>
      <p:ext uri="{BB962C8B-B14F-4D97-AF65-F5344CB8AC3E}">
        <p14:creationId xmlns:p14="http://schemas.microsoft.com/office/powerpoint/2010/main" val="21707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46</a:t>
            </a:fld>
            <a:endParaRPr lang="en-US"/>
          </a:p>
        </p:txBody>
      </p:sp>
    </p:spTree>
    <p:extLst>
      <p:ext uri="{BB962C8B-B14F-4D97-AF65-F5344CB8AC3E}">
        <p14:creationId xmlns:p14="http://schemas.microsoft.com/office/powerpoint/2010/main" val="3467523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https://www.epa.gov/ghgemissions/sources-greenhouse-gas-emissions </a:t>
            </a:r>
          </a:p>
        </p:txBody>
      </p:sp>
      <p:sp>
        <p:nvSpPr>
          <p:cNvPr id="4" name="Slide Number Placeholder 3"/>
          <p:cNvSpPr>
            <a:spLocks noGrp="1"/>
          </p:cNvSpPr>
          <p:nvPr>
            <p:ph type="sldNum" sz="quarter" idx="10"/>
          </p:nvPr>
        </p:nvSpPr>
        <p:spPr/>
        <p:txBody>
          <a:bodyPr/>
          <a:lstStyle/>
          <a:p>
            <a:fld id="{A73770F9-99EF-7E4F-A4BC-F83FC0BA0E36}" type="slidenum">
              <a:rPr lang="en-US" smtClean="0"/>
              <a:t>48</a:t>
            </a:fld>
            <a:endParaRPr lang="en-US"/>
          </a:p>
        </p:txBody>
      </p:sp>
    </p:spTree>
    <p:extLst>
      <p:ext uri="{BB962C8B-B14F-4D97-AF65-F5344CB8AC3E}">
        <p14:creationId xmlns:p14="http://schemas.microsoft.com/office/powerpoint/2010/main" val="3989405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Energy Information Agency Annual Energy Outlook 2018</a:t>
            </a:r>
          </a:p>
        </p:txBody>
      </p:sp>
      <p:sp>
        <p:nvSpPr>
          <p:cNvPr id="4" name="Slide Number Placeholder 3"/>
          <p:cNvSpPr>
            <a:spLocks noGrp="1"/>
          </p:cNvSpPr>
          <p:nvPr>
            <p:ph type="sldNum" sz="quarter" idx="10"/>
          </p:nvPr>
        </p:nvSpPr>
        <p:spPr/>
        <p:txBody>
          <a:bodyPr/>
          <a:lstStyle/>
          <a:p>
            <a:fld id="{A73770F9-99EF-7E4F-A4BC-F83FC0BA0E36}" type="slidenum">
              <a:rPr lang="en-US" smtClean="0"/>
              <a:t>49</a:t>
            </a:fld>
            <a:endParaRPr lang="en-US"/>
          </a:p>
        </p:txBody>
      </p:sp>
    </p:spTree>
    <p:extLst>
      <p:ext uri="{BB962C8B-B14F-4D97-AF65-F5344CB8AC3E}">
        <p14:creationId xmlns:p14="http://schemas.microsoft.com/office/powerpoint/2010/main" val="4118126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a:t>
            </a:r>
          </a:p>
        </p:txBody>
      </p:sp>
      <p:sp>
        <p:nvSpPr>
          <p:cNvPr id="4" name="Slide Number Placeholder 3"/>
          <p:cNvSpPr>
            <a:spLocks noGrp="1"/>
          </p:cNvSpPr>
          <p:nvPr>
            <p:ph type="sldNum" sz="quarter" idx="10"/>
          </p:nvPr>
        </p:nvSpPr>
        <p:spPr/>
        <p:txBody>
          <a:bodyPr/>
          <a:lstStyle/>
          <a:p>
            <a:fld id="{A73770F9-99EF-7E4F-A4BC-F83FC0BA0E36}" type="slidenum">
              <a:rPr lang="en-US" smtClean="0"/>
              <a:t>50</a:t>
            </a:fld>
            <a:endParaRPr lang="en-US"/>
          </a:p>
        </p:txBody>
      </p:sp>
    </p:spTree>
    <p:extLst>
      <p:ext uri="{BB962C8B-B14F-4D97-AF65-F5344CB8AC3E}">
        <p14:creationId xmlns:p14="http://schemas.microsoft.com/office/powerpoint/2010/main" val="2001010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New Climate Economy Report</a:t>
            </a:r>
          </a:p>
        </p:txBody>
      </p:sp>
      <p:sp>
        <p:nvSpPr>
          <p:cNvPr id="4" name="Slide Number Placeholder 3"/>
          <p:cNvSpPr>
            <a:spLocks noGrp="1"/>
          </p:cNvSpPr>
          <p:nvPr>
            <p:ph type="sldNum" sz="quarter" idx="10"/>
          </p:nvPr>
        </p:nvSpPr>
        <p:spPr/>
        <p:txBody>
          <a:bodyPr/>
          <a:lstStyle/>
          <a:p>
            <a:fld id="{63181A54-C80F-8B44-A488-7D29237C1AC2}" type="slidenum">
              <a:rPr lang="en-US" smtClean="0"/>
              <a:t>51</a:t>
            </a:fld>
            <a:endParaRPr lang="en-US"/>
          </a:p>
        </p:txBody>
      </p:sp>
    </p:spTree>
    <p:extLst>
      <p:ext uri="{BB962C8B-B14F-4D97-AF65-F5344CB8AC3E}">
        <p14:creationId xmlns:p14="http://schemas.microsoft.com/office/powerpoint/2010/main" val="3221853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4406A43-4B87-F74E-B85C-3B564CCE9231}"/>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DE179FF1-EDC8-7A4D-BAFA-24CEAC468883}"/>
              </a:ext>
            </a:extLst>
          </p:cNvPr>
          <p:cNvSpPr>
            <a:spLocks noGrp="1"/>
          </p:cNvSpPr>
          <p:nvPr>
            <p:ph type="body" idx="1"/>
          </p:nvPr>
        </p:nvSpPr>
        <p:spPr>
          <a:noFill/>
        </p:spPr>
        <p:txBody>
          <a:bodyPr/>
          <a:lstStyle/>
          <a:p>
            <a:r>
              <a:rPr lang="en-US" altLang="en-US">
                <a:latin typeface="Arial" panose="020B0604020202020204" pitchFamily="34" charset="0"/>
              </a:rPr>
              <a:t>So you go into the Green Bean to get a cup of coffee.  Your profits are what you are willing to pay for the coffee minus what you actually have to pay.  The Green Bean’s profits are what they sell you the cup of coffee for minus what is cost them to make it.  Economics Efficiency is when the total is at a maximum.  We don’t care about whose profits are bigger or distribution.</a:t>
            </a:r>
          </a:p>
        </p:txBody>
      </p:sp>
      <p:sp>
        <p:nvSpPr>
          <p:cNvPr id="11268" name="Slide Number Placeholder 3">
            <a:extLst>
              <a:ext uri="{FF2B5EF4-FFF2-40B4-BE49-F238E27FC236}">
                <a16:creationId xmlns:a16="http://schemas.microsoft.com/office/drawing/2014/main" id="{D28D0780-4F3A-FF4A-9B60-86F880257A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2CB205-3414-F44D-BA32-B4844F82B855}" type="slidenum">
              <a:rPr lang="en-US" altLang="en-US"/>
              <a:pPr>
                <a:spcBef>
                  <a:spcPct val="0"/>
                </a:spcBef>
              </a:pPr>
              <a:t>9</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52</a:t>
            </a:fld>
            <a:endParaRPr lang="en-US"/>
          </a:p>
        </p:txBody>
      </p:sp>
    </p:spTree>
    <p:extLst>
      <p:ext uri="{BB962C8B-B14F-4D97-AF65-F5344CB8AC3E}">
        <p14:creationId xmlns:p14="http://schemas.microsoft.com/office/powerpoint/2010/main" val="992127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for these </a:t>
            </a:r>
          </a:p>
          <a:p>
            <a:endParaRPr lang="en-US" dirty="0"/>
          </a:p>
          <a:p>
            <a:pPr fontAlgn="base"/>
            <a:r>
              <a:rPr lang="en-US" sz="1200" b="0" i="0" kern="1200" dirty="0">
                <a:solidFill>
                  <a:schemeClr val="tx1"/>
                </a:solidFill>
                <a:effectLst/>
                <a:latin typeface="+mn-lt"/>
                <a:ea typeface="+mn-ea"/>
                <a:cs typeface="+mn-cs"/>
              </a:rPr>
              <a:t>Some examples of low-carbon infrastructure are:</a:t>
            </a:r>
          </a:p>
          <a:p>
            <a:pPr fontAlgn="base"/>
            <a:r>
              <a:rPr lang="en-US" sz="1200" b="1" i="0" kern="1200" dirty="0">
                <a:solidFill>
                  <a:schemeClr val="tx1"/>
                </a:solidFill>
                <a:effectLst/>
                <a:latin typeface="+mn-lt"/>
                <a:ea typeface="+mn-ea"/>
                <a:cs typeface="+mn-cs"/>
              </a:rPr>
              <a:t>Railway infrastructure</a:t>
            </a:r>
            <a:r>
              <a:rPr lang="en-US" sz="1200" b="0" i="0" kern="1200" dirty="0">
                <a:solidFill>
                  <a:schemeClr val="tx1"/>
                </a:solidFill>
                <a:effectLst/>
                <a:latin typeface="+mn-lt"/>
                <a:ea typeface="+mn-ea"/>
                <a:cs typeface="+mn-cs"/>
              </a:rPr>
              <a:t>, which can reduce the number of carbon-emitting trucks</a:t>
            </a:r>
          </a:p>
          <a:p>
            <a:pPr fontAlgn="base"/>
            <a:r>
              <a:rPr lang="en-US" sz="1200" b="1" i="0" kern="1200" dirty="0">
                <a:solidFill>
                  <a:schemeClr val="tx1"/>
                </a:solidFill>
                <a:effectLst/>
                <a:latin typeface="+mn-lt"/>
                <a:ea typeface="+mn-ea"/>
                <a:cs typeface="+mn-cs"/>
              </a:rPr>
              <a:t>Urban transport projects</a:t>
            </a:r>
            <a:r>
              <a:rPr lang="en-US" sz="1200" b="0" i="0" kern="1200" dirty="0">
                <a:solidFill>
                  <a:schemeClr val="tx1"/>
                </a:solidFill>
                <a:effectLst/>
                <a:latin typeface="+mn-lt"/>
                <a:ea typeface="+mn-ea"/>
                <a:cs typeface="+mn-cs"/>
              </a:rPr>
              <a:t>, such as Metros and Light Rail projects which reduce car usage- one of the more notable sources of carbon emissions</a:t>
            </a:r>
          </a:p>
          <a:p>
            <a:pPr fontAlgn="base"/>
            <a:r>
              <a:rPr lang="en-US" sz="1200" b="1" i="0" kern="1200" dirty="0">
                <a:solidFill>
                  <a:schemeClr val="tx1"/>
                </a:solidFill>
                <a:effectLst/>
                <a:latin typeface="+mn-lt"/>
                <a:ea typeface="+mn-ea"/>
                <a:cs typeface="+mn-cs"/>
              </a:rPr>
              <a:t>Renewable energy projects (solar, wind, and hydropower)</a:t>
            </a:r>
            <a:r>
              <a:rPr lang="en-US" sz="1200" b="0" i="0" kern="1200" dirty="0">
                <a:solidFill>
                  <a:schemeClr val="tx1"/>
                </a:solidFill>
                <a:effectLst/>
                <a:latin typeface="+mn-lt"/>
                <a:ea typeface="+mn-ea"/>
                <a:cs typeface="+mn-cs"/>
              </a:rPr>
              <a:t>, which have much lower carbon emissions compared to fossil fuels</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54</a:t>
            </a:fld>
            <a:endParaRPr lang="en-US"/>
          </a:p>
        </p:txBody>
      </p:sp>
    </p:spTree>
    <p:extLst>
      <p:ext uri="{BB962C8B-B14F-4D97-AF65-F5344CB8AC3E}">
        <p14:creationId xmlns:p14="http://schemas.microsoft.com/office/powerpoint/2010/main" val="1797400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favored policies.  Address a problem head on and let the market deal with it.</a:t>
            </a:r>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471409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Shana</a:t>
            </a:r>
            <a:r>
              <a:rPr lang="en-US" baseline="0" dirty="0"/>
              <a:t>: perhaps another infographic is beneficial here. Reintroduce the original cost graph. Fade out the costs and leave the MAC. Then introduce a price. If it’s cheaper to abate, then firms will do that, otherwise they will buy a permit or pay the tax. I know this is super simplified. I introduce specifics at the start of the emissions trading section and the tax section below. </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59</a:t>
            </a:fld>
            <a:endParaRPr lang="en-US"/>
          </a:p>
        </p:txBody>
      </p:sp>
    </p:spTree>
    <p:extLst>
      <p:ext uri="{BB962C8B-B14F-4D97-AF65-F5344CB8AC3E}">
        <p14:creationId xmlns:p14="http://schemas.microsoft.com/office/powerpoint/2010/main" val="3322832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Shana</a:t>
            </a:r>
            <a:r>
              <a:rPr lang="en-US" baseline="0" dirty="0"/>
              <a:t>: perhaps another infographic is beneficial here. Reintroduce the original cost graph. Fade out the costs and leave the MAC. Then introduce a price. If it’s cheaper to abate, then firms will do that, otherwise they will buy a permit or pay the tax. I know this is super simplified. I introduce specifics at the start of the emissions trading section and the tax section below. </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60</a:t>
            </a:fld>
            <a:endParaRPr lang="en-US"/>
          </a:p>
        </p:txBody>
      </p:sp>
    </p:spTree>
    <p:extLst>
      <p:ext uri="{BB962C8B-B14F-4D97-AF65-F5344CB8AC3E}">
        <p14:creationId xmlns:p14="http://schemas.microsoft.com/office/powerpoint/2010/main" val="3138968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68</a:t>
            </a:fld>
            <a:endParaRPr lang="en-US"/>
          </a:p>
        </p:txBody>
      </p:sp>
    </p:spTree>
    <p:extLst>
      <p:ext uri="{BB962C8B-B14F-4D97-AF65-F5344CB8AC3E}">
        <p14:creationId xmlns:p14="http://schemas.microsoft.com/office/powerpoint/2010/main" val="1614968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69</a:t>
            </a:fld>
            <a:endParaRPr lang="en-US"/>
          </a:p>
        </p:txBody>
      </p:sp>
    </p:spTree>
    <p:extLst>
      <p:ext uri="{BB962C8B-B14F-4D97-AF65-F5344CB8AC3E}">
        <p14:creationId xmlns:p14="http://schemas.microsoft.com/office/powerpoint/2010/main" val="287514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70</a:t>
            </a:fld>
            <a:endParaRPr lang="en-US"/>
          </a:p>
        </p:txBody>
      </p:sp>
    </p:spTree>
    <p:extLst>
      <p:ext uri="{BB962C8B-B14F-4D97-AF65-F5344CB8AC3E}">
        <p14:creationId xmlns:p14="http://schemas.microsoft.com/office/powerpoint/2010/main" val="3395532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New Climate Economy Report</a:t>
            </a:r>
          </a:p>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71</a:t>
            </a:fld>
            <a:endParaRPr lang="en-US"/>
          </a:p>
        </p:txBody>
      </p:sp>
    </p:spTree>
    <p:extLst>
      <p:ext uri="{BB962C8B-B14F-4D97-AF65-F5344CB8AC3E}">
        <p14:creationId xmlns:p14="http://schemas.microsoft.com/office/powerpoint/2010/main" val="2462778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73</a:t>
            </a:fld>
            <a:endParaRPr lang="en-US"/>
          </a:p>
        </p:txBody>
      </p:sp>
    </p:spTree>
    <p:extLst>
      <p:ext uri="{BB962C8B-B14F-4D97-AF65-F5344CB8AC3E}">
        <p14:creationId xmlns:p14="http://schemas.microsoft.com/office/powerpoint/2010/main" val="269417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E38B35A-9FD6-AD40-9135-FBB879C487B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55650" indent="-290513">
              <a:spcBef>
                <a:spcPct val="30000"/>
              </a:spcBef>
              <a:defRPr sz="1200">
                <a:solidFill>
                  <a:schemeClr val="tx1"/>
                </a:solidFill>
                <a:latin typeface="Arial" panose="020B0604020202020204" pitchFamily="34" charset="0"/>
              </a:defRPr>
            </a:lvl2pPr>
            <a:lvl3pPr marL="1163638" indent="-231775">
              <a:spcBef>
                <a:spcPct val="30000"/>
              </a:spcBef>
              <a:defRPr sz="1200">
                <a:solidFill>
                  <a:schemeClr val="tx1"/>
                </a:solidFill>
                <a:latin typeface="Arial" panose="020B0604020202020204" pitchFamily="34" charset="0"/>
              </a:defRPr>
            </a:lvl3pPr>
            <a:lvl4pPr marL="1630363" indent="-231775">
              <a:spcBef>
                <a:spcPct val="30000"/>
              </a:spcBef>
              <a:defRPr sz="1200">
                <a:solidFill>
                  <a:schemeClr val="tx1"/>
                </a:solidFill>
                <a:latin typeface="Arial" panose="020B0604020202020204" pitchFamily="34" charset="0"/>
              </a:defRPr>
            </a:lvl4pPr>
            <a:lvl5pPr marL="2095500" indent="-231775">
              <a:spcBef>
                <a:spcPct val="30000"/>
              </a:spcBef>
              <a:defRPr sz="1200">
                <a:solidFill>
                  <a:schemeClr val="tx1"/>
                </a:solidFill>
                <a:latin typeface="Arial" panose="020B0604020202020204" pitchFamily="34" charset="0"/>
              </a:defRPr>
            </a:lvl5pPr>
            <a:lvl6pPr marL="2552700" indent="-231775" eaLnBrk="0" fontAlgn="base" hangingPunct="0">
              <a:spcBef>
                <a:spcPct val="30000"/>
              </a:spcBef>
              <a:spcAft>
                <a:spcPct val="0"/>
              </a:spcAft>
              <a:defRPr sz="1200">
                <a:solidFill>
                  <a:schemeClr val="tx1"/>
                </a:solidFill>
                <a:latin typeface="Arial" panose="020B0604020202020204" pitchFamily="34" charset="0"/>
              </a:defRPr>
            </a:lvl6pPr>
            <a:lvl7pPr marL="3009900" indent="-231775" eaLnBrk="0" fontAlgn="base" hangingPunct="0">
              <a:spcBef>
                <a:spcPct val="30000"/>
              </a:spcBef>
              <a:spcAft>
                <a:spcPct val="0"/>
              </a:spcAft>
              <a:defRPr sz="1200">
                <a:solidFill>
                  <a:schemeClr val="tx1"/>
                </a:solidFill>
                <a:latin typeface="Arial" panose="020B0604020202020204" pitchFamily="34" charset="0"/>
              </a:defRPr>
            </a:lvl7pPr>
            <a:lvl8pPr marL="3467100" indent="-231775" eaLnBrk="0" fontAlgn="base" hangingPunct="0">
              <a:spcBef>
                <a:spcPct val="30000"/>
              </a:spcBef>
              <a:spcAft>
                <a:spcPct val="0"/>
              </a:spcAft>
              <a:defRPr sz="1200">
                <a:solidFill>
                  <a:schemeClr val="tx1"/>
                </a:solidFill>
                <a:latin typeface="Arial" panose="020B0604020202020204" pitchFamily="34" charset="0"/>
              </a:defRPr>
            </a:lvl8pPr>
            <a:lvl9pPr marL="3924300" indent="-2317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C76E5E-1E76-6F4C-A45A-4AB9E69049A9}" type="slidenum">
              <a:rPr lang="en-US" altLang="en-US"/>
              <a:pPr>
                <a:spcBef>
                  <a:spcPct val="0"/>
                </a:spcBef>
              </a:pPr>
              <a:t>10</a:t>
            </a:fld>
            <a:endParaRPr lang="en-US" altLang="en-US"/>
          </a:p>
        </p:txBody>
      </p:sp>
      <p:sp>
        <p:nvSpPr>
          <p:cNvPr id="13315" name="Rectangle 2">
            <a:extLst>
              <a:ext uri="{FF2B5EF4-FFF2-40B4-BE49-F238E27FC236}">
                <a16:creationId xmlns:a16="http://schemas.microsoft.com/office/drawing/2014/main" id="{A2CA7C0C-EDEF-004D-810D-F96B01EA0CD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855B2B2F-91A3-7A42-9058-DECB65177FD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So I am not going to go through all of these – but suffice it to say that there are a lot of conditions under which markets fail.  And in the field of environmental economics it is a rare thing to find a market that doesn’t have at least one of these problems.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74</a:t>
            </a:fld>
            <a:endParaRPr lang="en-US"/>
          </a:p>
        </p:txBody>
      </p:sp>
    </p:spTree>
    <p:extLst>
      <p:ext uri="{BB962C8B-B14F-4D97-AF65-F5344CB8AC3E}">
        <p14:creationId xmlns:p14="http://schemas.microsoft.com/office/powerpoint/2010/main" val="2555323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75</a:t>
            </a:fld>
            <a:endParaRPr lang="en-US"/>
          </a:p>
        </p:txBody>
      </p:sp>
    </p:spTree>
    <p:extLst>
      <p:ext uri="{BB962C8B-B14F-4D97-AF65-F5344CB8AC3E}">
        <p14:creationId xmlns:p14="http://schemas.microsoft.com/office/powerpoint/2010/main" val="783455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76</a:t>
            </a:fld>
            <a:endParaRPr lang="en-US"/>
          </a:p>
        </p:txBody>
      </p:sp>
    </p:spTree>
    <p:extLst>
      <p:ext uri="{BB962C8B-B14F-4D97-AF65-F5344CB8AC3E}">
        <p14:creationId xmlns:p14="http://schemas.microsoft.com/office/powerpoint/2010/main" val="3364618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Source: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REPORT FROM THE COMMISSION TO THE EUROPEAN PARLIAMENT AND THE COUNCIL Implementing the Paris Agreement - Progress of the EU towards the at least -40% target” </a:t>
            </a:r>
            <a:r>
              <a:rPr lang="en-US" sz="1200" b="1" kern="1200" dirty="0">
                <a:solidFill>
                  <a:schemeClr val="tx1"/>
                </a:solidFill>
                <a:effectLst/>
                <a:latin typeface="+mn-lt"/>
                <a:ea typeface="+mn-ea"/>
                <a:cs typeface="+mn-cs"/>
              </a:rPr>
              <a:t>https://eur-lex.europa.eu/legal-content/EN/TXT/?uri=COM%3A2016%3A707%3AFIN</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77</a:t>
            </a:fld>
            <a:endParaRPr lang="en-US"/>
          </a:p>
        </p:txBody>
      </p:sp>
    </p:spTree>
    <p:extLst>
      <p:ext uri="{BB962C8B-B14F-4D97-AF65-F5344CB8AC3E}">
        <p14:creationId xmlns:p14="http://schemas.microsoft.com/office/powerpoint/2010/main" val="2658812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Source: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REPORT FROM THE COMMISSION TO THE EUROPEAN PARLIAMENT AND THE COUNCIL Implementing the Paris Agreement - Progress of the EU towards the at least -40% target” </a:t>
            </a:r>
            <a:r>
              <a:rPr lang="en-US" sz="1200" b="1" kern="1200" dirty="0">
                <a:solidFill>
                  <a:schemeClr val="tx1"/>
                </a:solidFill>
                <a:effectLst/>
                <a:latin typeface="+mn-lt"/>
                <a:ea typeface="+mn-ea"/>
                <a:cs typeface="+mn-cs"/>
              </a:rPr>
              <a:t>https://eur-lex.europa.eu/legal-content/EN/TXT/?uri=COM%3A2016%3A707%3AFIN</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78</a:t>
            </a:fld>
            <a:endParaRPr lang="en-US"/>
          </a:p>
        </p:txBody>
      </p:sp>
    </p:spTree>
    <p:extLst>
      <p:ext uri="{BB962C8B-B14F-4D97-AF65-F5344CB8AC3E}">
        <p14:creationId xmlns:p14="http://schemas.microsoft.com/office/powerpoint/2010/main" val="230320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79</a:t>
            </a:fld>
            <a:endParaRPr lang="en-US"/>
          </a:p>
        </p:txBody>
      </p:sp>
    </p:spTree>
    <p:extLst>
      <p:ext uri="{BB962C8B-B14F-4D97-AF65-F5344CB8AC3E}">
        <p14:creationId xmlns:p14="http://schemas.microsoft.com/office/powerpoint/2010/main" val="2146672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80</a:t>
            </a:fld>
            <a:endParaRPr lang="en-US"/>
          </a:p>
        </p:txBody>
      </p:sp>
    </p:spTree>
    <p:extLst>
      <p:ext uri="{BB962C8B-B14F-4D97-AF65-F5344CB8AC3E}">
        <p14:creationId xmlns:p14="http://schemas.microsoft.com/office/powerpoint/2010/main" val="662608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nice animated. </a:t>
            </a:r>
          </a:p>
          <a:p>
            <a:endParaRPr lang="en-US" dirty="0"/>
          </a:p>
          <a:p>
            <a:r>
              <a:rPr lang="en-US" dirty="0"/>
              <a:t>Source: https://</a:t>
            </a:r>
            <a:r>
              <a:rPr lang="en-US" dirty="0" err="1"/>
              <a:t>www.arb.ca.gov</a:t>
            </a:r>
            <a:r>
              <a:rPr lang="en-US" dirty="0"/>
              <a:t>/</a:t>
            </a:r>
            <a:r>
              <a:rPr lang="en-US" dirty="0" err="1"/>
              <a:t>newsrel</a:t>
            </a:r>
            <a:r>
              <a:rPr lang="en-US" dirty="0"/>
              <a:t>/</a:t>
            </a:r>
            <a:r>
              <a:rPr lang="en-US" dirty="0" err="1"/>
              <a:t>newsrelease.php?id</a:t>
            </a:r>
            <a:r>
              <a:rPr lang="en-US" dirty="0"/>
              <a:t>=933</a:t>
            </a:r>
          </a:p>
        </p:txBody>
      </p:sp>
      <p:sp>
        <p:nvSpPr>
          <p:cNvPr id="4" name="Slide Number Placeholder 3"/>
          <p:cNvSpPr>
            <a:spLocks noGrp="1"/>
          </p:cNvSpPr>
          <p:nvPr>
            <p:ph type="sldNum" sz="quarter" idx="10"/>
          </p:nvPr>
        </p:nvSpPr>
        <p:spPr/>
        <p:txBody>
          <a:bodyPr/>
          <a:lstStyle/>
          <a:p>
            <a:fld id="{A73770F9-99EF-7E4F-A4BC-F83FC0BA0E36}" type="slidenum">
              <a:rPr lang="en-US" smtClean="0"/>
              <a:t>81</a:t>
            </a:fld>
            <a:endParaRPr lang="en-US"/>
          </a:p>
        </p:txBody>
      </p:sp>
    </p:spTree>
    <p:extLst>
      <p:ext uri="{BB962C8B-B14F-4D97-AF65-F5344CB8AC3E}">
        <p14:creationId xmlns:p14="http://schemas.microsoft.com/office/powerpoint/2010/main" val="912615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Ramseur, 2015</a:t>
            </a:r>
          </a:p>
        </p:txBody>
      </p:sp>
      <p:sp>
        <p:nvSpPr>
          <p:cNvPr id="4" name="Slide Number Placeholder 3"/>
          <p:cNvSpPr>
            <a:spLocks noGrp="1"/>
          </p:cNvSpPr>
          <p:nvPr>
            <p:ph type="sldNum" sz="quarter" idx="10"/>
          </p:nvPr>
        </p:nvSpPr>
        <p:spPr/>
        <p:txBody>
          <a:bodyPr/>
          <a:lstStyle/>
          <a:p>
            <a:fld id="{A73770F9-99EF-7E4F-A4BC-F83FC0BA0E36}" type="slidenum">
              <a:rPr lang="en-US" smtClean="0"/>
              <a:t>83</a:t>
            </a:fld>
            <a:endParaRPr lang="en-US"/>
          </a:p>
        </p:txBody>
      </p:sp>
    </p:spTree>
    <p:extLst>
      <p:ext uri="{BB962C8B-B14F-4D97-AF65-F5344CB8AC3E}">
        <p14:creationId xmlns:p14="http://schemas.microsoft.com/office/powerpoint/2010/main" val="4043628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NEED want transition (section-starter)</a:t>
            </a:r>
            <a:r>
              <a:rPr lang="en-US" baseline="0" dirty="0"/>
              <a:t> </a:t>
            </a:r>
            <a:r>
              <a:rPr lang="en-US" dirty="0"/>
              <a:t>slides to maybe ALL look like this?</a:t>
            </a:r>
            <a:r>
              <a:rPr lang="en-US" baseline="0" dirty="0"/>
              <a:t> If not, maybe these slides should be plain text like the rest of them?</a:t>
            </a:r>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84</a:t>
            </a:fld>
            <a:endParaRPr lang="en-US"/>
          </a:p>
        </p:txBody>
      </p:sp>
    </p:spTree>
    <p:extLst>
      <p:ext uri="{BB962C8B-B14F-4D97-AF65-F5344CB8AC3E}">
        <p14:creationId xmlns:p14="http://schemas.microsoft.com/office/powerpoint/2010/main" val="306828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10D6D10-DF23-E041-9754-97C835D3791C}"/>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DA0C4AB9-6648-9E45-8DC4-79BF16D3F5A4}"/>
              </a:ext>
            </a:extLst>
          </p:cNvPr>
          <p:cNvSpPr>
            <a:spLocks noGrp="1"/>
          </p:cNvSpPr>
          <p:nvPr>
            <p:ph type="body" idx="1"/>
          </p:nvPr>
        </p:nvSpPr>
        <p:spPr>
          <a:noFill/>
        </p:spPr>
        <p:txBody>
          <a:bodyPr/>
          <a:lstStyle/>
          <a:p>
            <a:r>
              <a:rPr lang="en-US" altLang="en-US">
                <a:latin typeface="Arial" panose="020B0604020202020204" pitchFamily="34" charset="0"/>
              </a:rPr>
              <a:t>PG: We share the level of the public good and additional consumers do not use up the good.  But you can not prevent someone from using it.  Lighthouse.</a:t>
            </a:r>
          </a:p>
          <a:p>
            <a:r>
              <a:rPr lang="en-US" altLang="en-US">
                <a:latin typeface="Arial" panose="020B0604020202020204" pitchFamily="34" charset="0"/>
              </a:rPr>
              <a:t>Externalities: Pollution</a:t>
            </a:r>
          </a:p>
          <a:p>
            <a:r>
              <a:rPr lang="en-US" altLang="en-US">
                <a:latin typeface="Arial" panose="020B0604020202020204" pitchFamily="34" charset="0"/>
              </a:rPr>
              <a:t>CR: Fisheries</a:t>
            </a:r>
          </a:p>
        </p:txBody>
      </p:sp>
      <p:sp>
        <p:nvSpPr>
          <p:cNvPr id="15364" name="Slide Number Placeholder 3">
            <a:extLst>
              <a:ext uri="{FF2B5EF4-FFF2-40B4-BE49-F238E27FC236}">
                <a16:creationId xmlns:a16="http://schemas.microsoft.com/office/drawing/2014/main" id="{03BA8ACF-8D6E-2644-8167-ED339799409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FD23F8-421B-CA49-9DA0-1108A0F30DAB}" type="slidenum">
              <a:rPr lang="en-US" altLang="en-US"/>
              <a:pPr>
                <a:spcBef>
                  <a:spcPct val="0"/>
                </a:spcBef>
              </a:pPr>
              <a:t>11</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85</a:t>
            </a:fld>
            <a:endParaRPr lang="en-US"/>
          </a:p>
        </p:txBody>
      </p:sp>
    </p:spTree>
    <p:extLst>
      <p:ext uri="{BB962C8B-B14F-4D97-AF65-F5344CB8AC3E}">
        <p14:creationId xmlns:p14="http://schemas.microsoft.com/office/powerpoint/2010/main" val="3148576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87</a:t>
            </a:fld>
            <a:endParaRPr lang="en-US"/>
          </a:p>
        </p:txBody>
      </p:sp>
    </p:spTree>
    <p:extLst>
      <p:ext uri="{BB962C8B-B14F-4D97-AF65-F5344CB8AC3E}">
        <p14:creationId xmlns:p14="http://schemas.microsoft.com/office/powerpoint/2010/main" val="693314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slide: https://www2.gov.bc.ca/gov/content/environment/climate-change/planning-and-action/carbon-tax</a:t>
            </a:r>
          </a:p>
        </p:txBody>
      </p:sp>
      <p:sp>
        <p:nvSpPr>
          <p:cNvPr id="4" name="Slide Number Placeholder 3"/>
          <p:cNvSpPr>
            <a:spLocks noGrp="1"/>
          </p:cNvSpPr>
          <p:nvPr>
            <p:ph type="sldNum" sz="quarter" idx="10"/>
          </p:nvPr>
        </p:nvSpPr>
        <p:spPr/>
        <p:txBody>
          <a:bodyPr/>
          <a:lstStyle/>
          <a:p>
            <a:fld id="{A73770F9-99EF-7E4F-A4BC-F83FC0BA0E36}" type="slidenum">
              <a:rPr lang="en-US" smtClean="0"/>
              <a:t>88</a:t>
            </a:fld>
            <a:endParaRPr lang="en-US"/>
          </a:p>
        </p:txBody>
      </p:sp>
    </p:spTree>
    <p:extLst>
      <p:ext uri="{BB962C8B-B14F-4D97-AF65-F5344CB8AC3E}">
        <p14:creationId xmlns:p14="http://schemas.microsoft.com/office/powerpoint/2010/main" val="2278807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http://www.env.gov.bc.ca/soe/indicators/sustainability/ghg-emissions.html</a:t>
            </a:r>
          </a:p>
        </p:txBody>
      </p:sp>
      <p:sp>
        <p:nvSpPr>
          <p:cNvPr id="4" name="Slide Number Placeholder 3"/>
          <p:cNvSpPr>
            <a:spLocks noGrp="1"/>
          </p:cNvSpPr>
          <p:nvPr>
            <p:ph type="sldNum" sz="quarter" idx="10"/>
          </p:nvPr>
        </p:nvSpPr>
        <p:spPr/>
        <p:txBody>
          <a:bodyPr/>
          <a:lstStyle/>
          <a:p>
            <a:fld id="{A73770F9-99EF-7E4F-A4BC-F83FC0BA0E36}" type="slidenum">
              <a:rPr lang="en-US" smtClean="0"/>
              <a:t>89</a:t>
            </a:fld>
            <a:endParaRPr lang="en-US"/>
          </a:p>
        </p:txBody>
      </p:sp>
    </p:spTree>
    <p:extLst>
      <p:ext uri="{BB962C8B-B14F-4D97-AF65-F5344CB8AC3E}">
        <p14:creationId xmlns:p14="http://schemas.microsoft.com/office/powerpoint/2010/main" val="1061538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91</a:t>
            </a:fld>
            <a:endParaRPr lang="en-US"/>
          </a:p>
        </p:txBody>
      </p:sp>
    </p:spTree>
    <p:extLst>
      <p:ext uri="{BB962C8B-B14F-4D97-AF65-F5344CB8AC3E}">
        <p14:creationId xmlns:p14="http://schemas.microsoft.com/office/powerpoint/2010/main" val="3036830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www.government.se</a:t>
            </a:r>
            <a:r>
              <a:rPr lang="en-US" dirty="0"/>
              <a:t>/492fd9/</a:t>
            </a:r>
            <a:r>
              <a:rPr lang="en-US" dirty="0" err="1"/>
              <a:t>contentassets</a:t>
            </a:r>
            <a:r>
              <a:rPr lang="en-US" dirty="0"/>
              <a:t>/18ed243e60ca4b7fa05b36804ec64beb/170925-aakerfeldt-panel-debate-tuscon-gcet.pdf</a:t>
            </a:r>
          </a:p>
        </p:txBody>
      </p:sp>
      <p:sp>
        <p:nvSpPr>
          <p:cNvPr id="4" name="Slide Number Placeholder 3"/>
          <p:cNvSpPr>
            <a:spLocks noGrp="1"/>
          </p:cNvSpPr>
          <p:nvPr>
            <p:ph type="sldNum" sz="quarter" idx="10"/>
          </p:nvPr>
        </p:nvSpPr>
        <p:spPr/>
        <p:txBody>
          <a:bodyPr/>
          <a:lstStyle/>
          <a:p>
            <a:fld id="{A73770F9-99EF-7E4F-A4BC-F83FC0BA0E36}" type="slidenum">
              <a:rPr lang="en-US" smtClean="0"/>
              <a:t>92</a:t>
            </a:fld>
            <a:endParaRPr lang="en-US"/>
          </a:p>
        </p:txBody>
      </p:sp>
    </p:spTree>
    <p:extLst>
      <p:ext uri="{BB962C8B-B14F-4D97-AF65-F5344CB8AC3E}">
        <p14:creationId xmlns:p14="http://schemas.microsoft.com/office/powerpoint/2010/main" val="187063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181A54-C80F-8B44-A488-7D29237C1AC2}" type="slidenum">
              <a:rPr lang="en-US" smtClean="0"/>
              <a:t>94</a:t>
            </a:fld>
            <a:endParaRPr lang="en-US"/>
          </a:p>
        </p:txBody>
      </p:sp>
    </p:spTree>
    <p:extLst>
      <p:ext uri="{BB962C8B-B14F-4D97-AF65-F5344CB8AC3E}">
        <p14:creationId xmlns:p14="http://schemas.microsoft.com/office/powerpoint/2010/main" val="891534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95</a:t>
            </a:fld>
            <a:endParaRPr lang="en-US"/>
          </a:p>
        </p:txBody>
      </p:sp>
    </p:spTree>
    <p:extLst>
      <p:ext uri="{BB962C8B-B14F-4D97-AF65-F5344CB8AC3E}">
        <p14:creationId xmlns:p14="http://schemas.microsoft.com/office/powerpoint/2010/main" val="3061140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73770F9-99EF-7E4F-A4BC-F83FC0BA0E36}" type="slidenum">
              <a:rPr lang="en-US" smtClean="0"/>
              <a:t>96</a:t>
            </a:fld>
            <a:endParaRPr lang="en-US"/>
          </a:p>
        </p:txBody>
      </p:sp>
    </p:spTree>
    <p:extLst>
      <p:ext uri="{BB962C8B-B14F-4D97-AF65-F5344CB8AC3E}">
        <p14:creationId xmlns:p14="http://schemas.microsoft.com/office/powerpoint/2010/main" val="329867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39D36C7-469C-3F4A-AE8F-07A79D0D6F0F}"/>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2315FF15-416C-F04A-BF29-A5D8DB368197}"/>
              </a:ext>
            </a:extLst>
          </p:cNvPr>
          <p:cNvSpPr>
            <a:spLocks noGrp="1"/>
          </p:cNvSpPr>
          <p:nvPr>
            <p:ph type="body" idx="1"/>
          </p:nvPr>
        </p:nvSpPr>
        <p:spPr>
          <a:noFill/>
        </p:spPr>
        <p:txBody>
          <a:bodyPr/>
          <a:lstStyle/>
          <a:p>
            <a:r>
              <a:rPr lang="en-US" altLang="en-US">
                <a:latin typeface="Arial" panose="020B0604020202020204" pitchFamily="34" charset="0"/>
              </a:rPr>
              <a:t>PG: We share the level of the public good and additional consumers do not use up the good.  But you can not prevent someone from using it.  Lighthouse.</a:t>
            </a:r>
          </a:p>
          <a:p>
            <a:r>
              <a:rPr lang="en-US" altLang="en-US">
                <a:latin typeface="Arial" panose="020B0604020202020204" pitchFamily="34" charset="0"/>
              </a:rPr>
              <a:t>Externalities: Pollution</a:t>
            </a:r>
          </a:p>
          <a:p>
            <a:r>
              <a:rPr lang="en-US" altLang="en-US">
                <a:latin typeface="Arial" panose="020B0604020202020204" pitchFamily="34" charset="0"/>
              </a:rPr>
              <a:t>CR: Fisheries</a:t>
            </a:r>
          </a:p>
        </p:txBody>
      </p:sp>
      <p:sp>
        <p:nvSpPr>
          <p:cNvPr id="17412" name="Slide Number Placeholder 3">
            <a:extLst>
              <a:ext uri="{FF2B5EF4-FFF2-40B4-BE49-F238E27FC236}">
                <a16:creationId xmlns:a16="http://schemas.microsoft.com/office/drawing/2014/main" id="{21556CF6-9ECE-1544-B531-C0116B6D603C}"/>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A578B8-194C-EC48-AAEA-4F294124C6AB}" type="slidenum">
              <a:rPr lang="en-US" altLang="en-US"/>
              <a:pPr>
                <a:spcBef>
                  <a:spcPct val="0"/>
                </a:spcBef>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16</a:t>
            </a:fld>
            <a:endParaRPr lang="en-US"/>
          </a:p>
        </p:txBody>
      </p:sp>
    </p:spTree>
    <p:extLst>
      <p:ext uri="{BB962C8B-B14F-4D97-AF65-F5344CB8AC3E}">
        <p14:creationId xmlns:p14="http://schemas.microsoft.com/office/powerpoint/2010/main" val="2494154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770F9-99EF-7E4F-A4BC-F83FC0BA0E36}" type="slidenum">
              <a:rPr lang="en-US" smtClean="0"/>
              <a:t>17</a:t>
            </a:fld>
            <a:endParaRPr lang="en-US"/>
          </a:p>
        </p:txBody>
      </p:sp>
    </p:spTree>
    <p:extLst>
      <p:ext uri="{BB962C8B-B14F-4D97-AF65-F5344CB8AC3E}">
        <p14:creationId xmlns:p14="http://schemas.microsoft.com/office/powerpoint/2010/main" val="84265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examples at key locations</a:t>
            </a:r>
            <a:r>
              <a:rPr lang="en-US" baseline="0" dirty="0"/>
              <a:t> important ecologically and economically. </a:t>
            </a:r>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19</a:t>
            </a:fld>
            <a:endParaRPr lang="en-US"/>
          </a:p>
        </p:txBody>
      </p:sp>
    </p:spTree>
    <p:extLst>
      <p:ext uri="{BB962C8B-B14F-4D97-AF65-F5344CB8AC3E}">
        <p14:creationId xmlns:p14="http://schemas.microsoft.com/office/powerpoint/2010/main" val="57973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media/image38.JP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EmissionsbySector.p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file:////Users/Jon/NEED%20Dropbox/Presentations/ClimateChange/images/California.pn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E6E6B-9C4B-43FE-A679-3A6CF33BC5AB}"/>
              </a:ext>
            </a:extLst>
          </p:cNvPr>
          <p:cNvSpPr>
            <a:spLocks/>
          </p:cNvSpPr>
          <p:nvPr/>
        </p:nvSpPr>
        <p:spPr>
          <a:xfrm>
            <a:off x="2" y="984809"/>
            <a:ext cx="7828546" cy="3583676"/>
          </a:xfrm>
          <a:prstGeom prst="rect">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ctrTitle" idx="4294967295"/>
          </p:nvPr>
        </p:nvSpPr>
        <p:spPr>
          <a:xfrm>
            <a:off x="383004" y="1892246"/>
            <a:ext cx="7062537" cy="1486066"/>
          </a:xfrm>
        </p:spPr>
        <p:txBody>
          <a:bodyPr>
            <a:normAutofit/>
          </a:bodyPr>
          <a:lstStyle/>
          <a:p>
            <a:pPr algn="ctr"/>
            <a:r>
              <a:rPr lang="en-US" sz="4800" dirty="0">
                <a:solidFill>
                  <a:schemeClr val="bg1"/>
                </a:solidFill>
              </a:rPr>
              <a:t>Climate Change Economics</a:t>
            </a:r>
            <a:br>
              <a:rPr lang="en-US" sz="4800" dirty="0">
                <a:solidFill>
                  <a:schemeClr val="bg1"/>
                </a:solidFill>
              </a:rPr>
            </a:br>
            <a:r>
              <a:rPr lang="en-US" sz="2400" dirty="0">
                <a:solidFill>
                  <a:schemeClr val="bg1"/>
                </a:solidFill>
              </a:rPr>
              <a:t>Bevin Ashenmiller, Ph.D.</a:t>
            </a:r>
            <a:br>
              <a:rPr lang="en-US" sz="2400" dirty="0">
                <a:solidFill>
                  <a:schemeClr val="bg1"/>
                </a:solidFill>
              </a:rPr>
            </a:br>
            <a:r>
              <a:rPr lang="en-US" sz="2400" dirty="0">
                <a:solidFill>
                  <a:schemeClr val="bg1"/>
                </a:solidFill>
              </a:rPr>
              <a:t>Occidental College</a:t>
            </a:r>
          </a:p>
        </p:txBody>
      </p:sp>
      <p:pic>
        <p:nvPicPr>
          <p:cNvPr id="7" name="Picture 6">
            <a:extLst>
              <a:ext uri="{FF2B5EF4-FFF2-40B4-BE49-F238E27FC236}">
                <a16:creationId xmlns:a16="http://schemas.microsoft.com/office/drawing/2014/main" id="{C5B6362D-3436-4248-B2DA-E30B55F9D371}"/>
              </a:ext>
            </a:extLst>
          </p:cNvPr>
          <p:cNvPicPr>
            <a:picLocks noChangeAspect="1"/>
          </p:cNvPicPr>
          <p:nvPr/>
        </p:nvPicPr>
        <p:blipFill>
          <a:blip r:embed="rId3"/>
          <a:stretch>
            <a:fillRect/>
          </a:stretch>
        </p:blipFill>
        <p:spPr>
          <a:xfrm>
            <a:off x="7828548" y="1578950"/>
            <a:ext cx="4363452" cy="3017950"/>
          </a:xfrm>
          <a:prstGeom prst="rect">
            <a:avLst/>
          </a:prstGeom>
        </p:spPr>
      </p:pic>
      <p:pic>
        <p:nvPicPr>
          <p:cNvPr id="9" name="Picture 8">
            <a:extLst>
              <a:ext uri="{FF2B5EF4-FFF2-40B4-BE49-F238E27FC236}">
                <a16:creationId xmlns:a16="http://schemas.microsoft.com/office/drawing/2014/main" id="{3998AAD0-1FBD-44D7-BD6B-404DA36764D3}"/>
              </a:ext>
            </a:extLst>
          </p:cNvPr>
          <p:cNvPicPr>
            <a:picLocks noChangeAspect="1"/>
          </p:cNvPicPr>
          <p:nvPr/>
        </p:nvPicPr>
        <p:blipFill>
          <a:blip r:embed="rId4"/>
          <a:stretch>
            <a:fillRect/>
          </a:stretch>
        </p:blipFill>
        <p:spPr>
          <a:xfrm>
            <a:off x="7828547" y="-281792"/>
            <a:ext cx="4363452" cy="2917071"/>
          </a:xfrm>
          <a:prstGeom prst="rect">
            <a:avLst/>
          </a:prstGeom>
        </p:spPr>
      </p:pic>
      <p:pic>
        <p:nvPicPr>
          <p:cNvPr id="11" name="Picture 10">
            <a:extLst>
              <a:ext uri="{FF2B5EF4-FFF2-40B4-BE49-F238E27FC236}">
                <a16:creationId xmlns:a16="http://schemas.microsoft.com/office/drawing/2014/main" id="{64393848-B122-4854-87C8-B0B48BF5AEFD}"/>
              </a:ext>
            </a:extLst>
          </p:cNvPr>
          <p:cNvPicPr>
            <a:picLocks noChangeAspect="1"/>
          </p:cNvPicPr>
          <p:nvPr/>
        </p:nvPicPr>
        <p:blipFill>
          <a:blip r:embed="rId5"/>
          <a:stretch>
            <a:fillRect/>
          </a:stretch>
        </p:blipFill>
        <p:spPr>
          <a:xfrm>
            <a:off x="7828546" y="4581185"/>
            <a:ext cx="4363452" cy="2618071"/>
          </a:xfrm>
          <a:prstGeom prst="rect">
            <a:avLst/>
          </a:prstGeom>
        </p:spPr>
      </p:pic>
      <p:sp>
        <p:nvSpPr>
          <p:cNvPr id="19" name="Freeform 5">
            <a:extLst>
              <a:ext uri="{FF2B5EF4-FFF2-40B4-BE49-F238E27FC236}">
                <a16:creationId xmlns:a16="http://schemas.microsoft.com/office/drawing/2014/main" id="{38720C4B-64E6-401A-A92F-77EC0A3DC6A6}"/>
              </a:ext>
            </a:extLst>
          </p:cNvPr>
          <p:cNvSpPr>
            <a:spLocks noEditPoints="1"/>
          </p:cNvSpPr>
          <p:nvPr/>
        </p:nvSpPr>
        <p:spPr bwMode="auto">
          <a:xfrm>
            <a:off x="9435346" y="7199256"/>
            <a:ext cx="2306889" cy="2527456"/>
          </a:xfrm>
          <a:custGeom>
            <a:avLst/>
            <a:gdLst>
              <a:gd name="T0" fmla="*/ 8406 w 8591"/>
              <a:gd name="T1" fmla="*/ 2722 h 9395"/>
              <a:gd name="T2" fmla="*/ 7335 w 8591"/>
              <a:gd name="T3" fmla="*/ 6567 h 9395"/>
              <a:gd name="T4" fmla="*/ 5510 w 8591"/>
              <a:gd name="T5" fmla="*/ 6739 h 9395"/>
              <a:gd name="T6" fmla="*/ 4304 w 8591"/>
              <a:gd name="T7" fmla="*/ 2359 h 9395"/>
              <a:gd name="T8" fmla="*/ 6123 w 8591"/>
              <a:gd name="T9" fmla="*/ 57 h 9395"/>
              <a:gd name="T10" fmla="*/ 6378 w 8591"/>
              <a:gd name="T11" fmla="*/ 57 h 9395"/>
              <a:gd name="T12" fmla="*/ 8563 w 8591"/>
              <a:gd name="T13" fmla="*/ 2620 h 9395"/>
              <a:gd name="T14" fmla="*/ 185 w 8591"/>
              <a:gd name="T15" fmla="*/ 6673 h 9395"/>
              <a:gd name="T16" fmla="*/ 1255 w 8591"/>
              <a:gd name="T17" fmla="*/ 2828 h 9395"/>
              <a:gd name="T18" fmla="*/ 3080 w 8591"/>
              <a:gd name="T19" fmla="*/ 2656 h 9395"/>
              <a:gd name="T20" fmla="*/ 4287 w 8591"/>
              <a:gd name="T21" fmla="*/ 7036 h 9395"/>
              <a:gd name="T22" fmla="*/ 2467 w 8591"/>
              <a:gd name="T23" fmla="*/ 9339 h 9395"/>
              <a:gd name="T24" fmla="*/ 2212 w 8591"/>
              <a:gd name="T25" fmla="*/ 9339 h 9395"/>
              <a:gd name="T26" fmla="*/ 27 w 8591"/>
              <a:gd name="T27" fmla="*/ 6775 h 9395"/>
              <a:gd name="T28" fmla="*/ 4624 w 8591"/>
              <a:gd name="T29" fmla="*/ 5523 h 9395"/>
              <a:gd name="T30" fmla="*/ 4624 w 8591"/>
              <a:gd name="T31" fmla="*/ 4819 h 9395"/>
              <a:gd name="T32" fmla="*/ 4444 w 8591"/>
              <a:gd name="T33" fmla="*/ 5523 h 9395"/>
              <a:gd name="T34" fmla="*/ 3919 w 8591"/>
              <a:gd name="T35" fmla="*/ 4474 h 9395"/>
              <a:gd name="T36" fmla="*/ 4099 w 8591"/>
              <a:gd name="T37" fmla="*/ 3770 h 9395"/>
              <a:gd name="T38" fmla="*/ 3567 w 8591"/>
              <a:gd name="T39" fmla="*/ 4122 h 9395"/>
              <a:gd name="T40" fmla="*/ 4304 w 8591"/>
              <a:gd name="T41" fmla="*/ 6728 h 9395"/>
              <a:gd name="T42" fmla="*/ 4304 w 8591"/>
              <a:gd name="T43" fmla="*/ 2703 h 9395"/>
              <a:gd name="T44" fmla="*/ 4444 w 8591"/>
              <a:gd name="T45" fmla="*/ 4474 h 9395"/>
              <a:gd name="T46" fmla="*/ 5148 w 8591"/>
              <a:gd name="T47" fmla="*/ 3770 h 9395"/>
              <a:gd name="T48" fmla="*/ 5148 w 8591"/>
              <a:gd name="T49" fmla="*/ 3426 h 9395"/>
              <a:gd name="T50" fmla="*/ 4444 w 8591"/>
              <a:gd name="T51" fmla="*/ 3293 h 9395"/>
              <a:gd name="T52" fmla="*/ 4099 w 8591"/>
              <a:gd name="T53" fmla="*/ 3293 h 9395"/>
              <a:gd name="T54" fmla="*/ 3919 w 8591"/>
              <a:gd name="T55" fmla="*/ 3426 h 9395"/>
              <a:gd name="T56" fmla="*/ 3919 w 8591"/>
              <a:gd name="T57" fmla="*/ 4819 h 9395"/>
              <a:gd name="T58" fmla="*/ 4099 w 8591"/>
              <a:gd name="T59" fmla="*/ 5523 h 9395"/>
              <a:gd name="T60" fmla="*/ 3222 w 8591"/>
              <a:gd name="T61" fmla="*/ 5695 h 9395"/>
              <a:gd name="T62" fmla="*/ 4099 w 8591"/>
              <a:gd name="T63" fmla="*/ 5867 h 9395"/>
              <a:gd name="T64" fmla="*/ 4271 w 8591"/>
              <a:gd name="T65" fmla="*/ 6229 h 9395"/>
              <a:gd name="T66" fmla="*/ 4444 w 8591"/>
              <a:gd name="T67" fmla="*/ 5867 h 9395"/>
              <a:gd name="T68" fmla="*/ 5321 w 8591"/>
              <a:gd name="T69" fmla="*/ 5171 h 9395"/>
              <a:gd name="T70" fmla="*/ 4444 w 8591"/>
              <a:gd name="T71" fmla="*/ 4474 h 9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91" h="9395">
                <a:moveTo>
                  <a:pt x="8563" y="2620"/>
                </a:moveTo>
                <a:cubicBezTo>
                  <a:pt x="8535" y="2682"/>
                  <a:pt x="8474" y="2722"/>
                  <a:pt x="8406" y="2722"/>
                </a:cubicBezTo>
                <a:cubicBezTo>
                  <a:pt x="7335" y="2722"/>
                  <a:pt x="7335" y="2722"/>
                  <a:pt x="7335" y="2722"/>
                </a:cubicBezTo>
                <a:cubicBezTo>
                  <a:pt x="7335" y="6567"/>
                  <a:pt x="7335" y="6567"/>
                  <a:pt x="7335" y="6567"/>
                </a:cubicBezTo>
                <a:cubicBezTo>
                  <a:pt x="7335" y="6662"/>
                  <a:pt x="7258" y="6739"/>
                  <a:pt x="7163" y="6739"/>
                </a:cubicBezTo>
                <a:cubicBezTo>
                  <a:pt x="5510" y="6739"/>
                  <a:pt x="5510" y="6739"/>
                  <a:pt x="5510" y="6739"/>
                </a:cubicBezTo>
                <a:cubicBezTo>
                  <a:pt x="6199" y="6327"/>
                  <a:pt x="6661" y="5575"/>
                  <a:pt x="6661" y="4716"/>
                </a:cubicBezTo>
                <a:cubicBezTo>
                  <a:pt x="6661" y="3416"/>
                  <a:pt x="5603" y="2359"/>
                  <a:pt x="4304" y="2359"/>
                </a:cubicBezTo>
                <a:cubicBezTo>
                  <a:pt x="4208" y="2359"/>
                  <a:pt x="4113" y="2365"/>
                  <a:pt x="4020" y="2377"/>
                </a:cubicBezTo>
                <a:cubicBezTo>
                  <a:pt x="6123" y="57"/>
                  <a:pt x="6123" y="57"/>
                  <a:pt x="6123" y="57"/>
                </a:cubicBezTo>
                <a:cubicBezTo>
                  <a:pt x="6155" y="21"/>
                  <a:pt x="6202" y="0"/>
                  <a:pt x="6250" y="0"/>
                </a:cubicBezTo>
                <a:cubicBezTo>
                  <a:pt x="6299" y="0"/>
                  <a:pt x="6345" y="21"/>
                  <a:pt x="6378" y="57"/>
                </a:cubicBezTo>
                <a:cubicBezTo>
                  <a:pt x="8533" y="2434"/>
                  <a:pt x="8533" y="2434"/>
                  <a:pt x="8533" y="2434"/>
                </a:cubicBezTo>
                <a:cubicBezTo>
                  <a:pt x="8579" y="2485"/>
                  <a:pt x="8591" y="2558"/>
                  <a:pt x="8563" y="2620"/>
                </a:cubicBezTo>
                <a:close/>
                <a:moveTo>
                  <a:pt x="27" y="6775"/>
                </a:moveTo>
                <a:cubicBezTo>
                  <a:pt x="55" y="6713"/>
                  <a:pt x="117" y="6673"/>
                  <a:pt x="185" y="6673"/>
                </a:cubicBezTo>
                <a:cubicBezTo>
                  <a:pt x="1255" y="6673"/>
                  <a:pt x="1255" y="6673"/>
                  <a:pt x="1255" y="6673"/>
                </a:cubicBezTo>
                <a:cubicBezTo>
                  <a:pt x="1255" y="2828"/>
                  <a:pt x="1255" y="2828"/>
                  <a:pt x="1255" y="2828"/>
                </a:cubicBezTo>
                <a:cubicBezTo>
                  <a:pt x="1255" y="2733"/>
                  <a:pt x="1332" y="2656"/>
                  <a:pt x="1427" y="2656"/>
                </a:cubicBezTo>
                <a:cubicBezTo>
                  <a:pt x="3080" y="2656"/>
                  <a:pt x="3080" y="2656"/>
                  <a:pt x="3080" y="2656"/>
                </a:cubicBezTo>
                <a:cubicBezTo>
                  <a:pt x="2392" y="3068"/>
                  <a:pt x="1930" y="3821"/>
                  <a:pt x="1930" y="4679"/>
                </a:cubicBezTo>
                <a:cubicBezTo>
                  <a:pt x="1930" y="5979"/>
                  <a:pt x="2987" y="7036"/>
                  <a:pt x="4287" y="7036"/>
                </a:cubicBezTo>
                <a:cubicBezTo>
                  <a:pt x="4383" y="7036"/>
                  <a:pt x="4477" y="7030"/>
                  <a:pt x="4570" y="7019"/>
                </a:cubicBezTo>
                <a:cubicBezTo>
                  <a:pt x="2467" y="9339"/>
                  <a:pt x="2467" y="9339"/>
                  <a:pt x="2467" y="9339"/>
                </a:cubicBezTo>
                <a:cubicBezTo>
                  <a:pt x="2435" y="9375"/>
                  <a:pt x="2388" y="9395"/>
                  <a:pt x="2340" y="9395"/>
                </a:cubicBezTo>
                <a:cubicBezTo>
                  <a:pt x="2291" y="9395"/>
                  <a:pt x="2245" y="9375"/>
                  <a:pt x="2212" y="9339"/>
                </a:cubicBezTo>
                <a:cubicBezTo>
                  <a:pt x="57" y="6961"/>
                  <a:pt x="57" y="6961"/>
                  <a:pt x="57" y="6961"/>
                </a:cubicBezTo>
                <a:cubicBezTo>
                  <a:pt x="11" y="6910"/>
                  <a:pt x="0" y="6838"/>
                  <a:pt x="27" y="6775"/>
                </a:cubicBezTo>
                <a:close/>
                <a:moveTo>
                  <a:pt x="4444" y="5523"/>
                </a:moveTo>
                <a:cubicBezTo>
                  <a:pt x="4624" y="5523"/>
                  <a:pt x="4624" y="5523"/>
                  <a:pt x="4624" y="5523"/>
                </a:cubicBezTo>
                <a:cubicBezTo>
                  <a:pt x="4818" y="5523"/>
                  <a:pt x="4976" y="5365"/>
                  <a:pt x="4976" y="5171"/>
                </a:cubicBezTo>
                <a:cubicBezTo>
                  <a:pt x="4976" y="4977"/>
                  <a:pt x="4818" y="4819"/>
                  <a:pt x="4624" y="4819"/>
                </a:cubicBezTo>
                <a:cubicBezTo>
                  <a:pt x="4444" y="4819"/>
                  <a:pt x="4444" y="4819"/>
                  <a:pt x="4444" y="4819"/>
                </a:cubicBezTo>
                <a:lnTo>
                  <a:pt x="4444" y="5523"/>
                </a:lnTo>
                <a:close/>
                <a:moveTo>
                  <a:pt x="3567" y="4122"/>
                </a:moveTo>
                <a:cubicBezTo>
                  <a:pt x="3567" y="4316"/>
                  <a:pt x="3725" y="4474"/>
                  <a:pt x="3919" y="4474"/>
                </a:cubicBezTo>
                <a:cubicBezTo>
                  <a:pt x="4099" y="4474"/>
                  <a:pt x="4099" y="4474"/>
                  <a:pt x="4099" y="4474"/>
                </a:cubicBezTo>
                <a:cubicBezTo>
                  <a:pt x="4099" y="3770"/>
                  <a:pt x="4099" y="3770"/>
                  <a:pt x="4099" y="3770"/>
                </a:cubicBezTo>
                <a:cubicBezTo>
                  <a:pt x="3919" y="3770"/>
                  <a:pt x="3919" y="3770"/>
                  <a:pt x="3919" y="3770"/>
                </a:cubicBezTo>
                <a:cubicBezTo>
                  <a:pt x="3725" y="3770"/>
                  <a:pt x="3567" y="3928"/>
                  <a:pt x="3567" y="4122"/>
                </a:cubicBezTo>
                <a:close/>
                <a:moveTo>
                  <a:pt x="6316" y="4716"/>
                </a:moveTo>
                <a:cubicBezTo>
                  <a:pt x="6316" y="5825"/>
                  <a:pt x="5413" y="6728"/>
                  <a:pt x="4304" y="6728"/>
                </a:cubicBezTo>
                <a:cubicBezTo>
                  <a:pt x="3194" y="6728"/>
                  <a:pt x="2291" y="5825"/>
                  <a:pt x="2291" y="4716"/>
                </a:cubicBezTo>
                <a:cubicBezTo>
                  <a:pt x="2291" y="3606"/>
                  <a:pt x="3194" y="2703"/>
                  <a:pt x="4304" y="2703"/>
                </a:cubicBezTo>
                <a:cubicBezTo>
                  <a:pt x="5413" y="2703"/>
                  <a:pt x="6316" y="3606"/>
                  <a:pt x="6316" y="4716"/>
                </a:cubicBezTo>
                <a:close/>
                <a:moveTo>
                  <a:pt x="4444" y="4474"/>
                </a:moveTo>
                <a:cubicBezTo>
                  <a:pt x="4444" y="3770"/>
                  <a:pt x="4444" y="3770"/>
                  <a:pt x="4444" y="3770"/>
                </a:cubicBezTo>
                <a:cubicBezTo>
                  <a:pt x="5148" y="3770"/>
                  <a:pt x="5148" y="3770"/>
                  <a:pt x="5148" y="3770"/>
                </a:cubicBezTo>
                <a:cubicBezTo>
                  <a:pt x="5243" y="3770"/>
                  <a:pt x="5321" y="3693"/>
                  <a:pt x="5321" y="3598"/>
                </a:cubicBezTo>
                <a:cubicBezTo>
                  <a:pt x="5321" y="3503"/>
                  <a:pt x="5243" y="3426"/>
                  <a:pt x="5148" y="3426"/>
                </a:cubicBezTo>
                <a:cubicBezTo>
                  <a:pt x="4444" y="3426"/>
                  <a:pt x="4444" y="3426"/>
                  <a:pt x="4444" y="3426"/>
                </a:cubicBezTo>
                <a:cubicBezTo>
                  <a:pt x="4444" y="3293"/>
                  <a:pt x="4444" y="3293"/>
                  <a:pt x="4444" y="3293"/>
                </a:cubicBezTo>
                <a:cubicBezTo>
                  <a:pt x="4444" y="3198"/>
                  <a:pt x="4367" y="3121"/>
                  <a:pt x="4271" y="3121"/>
                </a:cubicBezTo>
                <a:cubicBezTo>
                  <a:pt x="4176" y="3121"/>
                  <a:pt x="4099" y="3198"/>
                  <a:pt x="4099" y="3293"/>
                </a:cubicBezTo>
                <a:cubicBezTo>
                  <a:pt x="4099" y="3426"/>
                  <a:pt x="4099" y="3426"/>
                  <a:pt x="4099" y="3426"/>
                </a:cubicBezTo>
                <a:cubicBezTo>
                  <a:pt x="3919" y="3426"/>
                  <a:pt x="3919" y="3426"/>
                  <a:pt x="3919" y="3426"/>
                </a:cubicBezTo>
                <a:cubicBezTo>
                  <a:pt x="3535" y="3426"/>
                  <a:pt x="3222" y="3738"/>
                  <a:pt x="3222" y="4122"/>
                </a:cubicBezTo>
                <a:cubicBezTo>
                  <a:pt x="3222" y="4506"/>
                  <a:pt x="3535" y="4819"/>
                  <a:pt x="3919" y="4819"/>
                </a:cubicBezTo>
                <a:cubicBezTo>
                  <a:pt x="4099" y="4819"/>
                  <a:pt x="4099" y="4819"/>
                  <a:pt x="4099" y="4819"/>
                </a:cubicBezTo>
                <a:cubicBezTo>
                  <a:pt x="4099" y="5523"/>
                  <a:pt x="4099" y="5523"/>
                  <a:pt x="4099" y="5523"/>
                </a:cubicBezTo>
                <a:cubicBezTo>
                  <a:pt x="3394" y="5523"/>
                  <a:pt x="3394" y="5523"/>
                  <a:pt x="3394" y="5523"/>
                </a:cubicBezTo>
                <a:cubicBezTo>
                  <a:pt x="3299" y="5523"/>
                  <a:pt x="3222" y="5600"/>
                  <a:pt x="3222" y="5695"/>
                </a:cubicBezTo>
                <a:cubicBezTo>
                  <a:pt x="3222" y="5790"/>
                  <a:pt x="3299" y="5867"/>
                  <a:pt x="3394" y="5867"/>
                </a:cubicBezTo>
                <a:cubicBezTo>
                  <a:pt x="4099" y="5867"/>
                  <a:pt x="4099" y="5867"/>
                  <a:pt x="4099" y="5867"/>
                </a:cubicBezTo>
                <a:cubicBezTo>
                  <a:pt x="4099" y="6056"/>
                  <a:pt x="4099" y="6056"/>
                  <a:pt x="4099" y="6056"/>
                </a:cubicBezTo>
                <a:cubicBezTo>
                  <a:pt x="4099" y="6152"/>
                  <a:pt x="4176" y="6229"/>
                  <a:pt x="4271" y="6229"/>
                </a:cubicBezTo>
                <a:cubicBezTo>
                  <a:pt x="4367" y="6229"/>
                  <a:pt x="4444" y="6152"/>
                  <a:pt x="4444" y="6056"/>
                </a:cubicBezTo>
                <a:cubicBezTo>
                  <a:pt x="4444" y="5867"/>
                  <a:pt x="4444" y="5867"/>
                  <a:pt x="4444" y="5867"/>
                </a:cubicBezTo>
                <a:cubicBezTo>
                  <a:pt x="4624" y="5867"/>
                  <a:pt x="4624" y="5867"/>
                  <a:pt x="4624" y="5867"/>
                </a:cubicBezTo>
                <a:cubicBezTo>
                  <a:pt x="5008" y="5867"/>
                  <a:pt x="5321" y="5555"/>
                  <a:pt x="5321" y="5171"/>
                </a:cubicBezTo>
                <a:cubicBezTo>
                  <a:pt x="5321" y="4787"/>
                  <a:pt x="5008" y="4474"/>
                  <a:pt x="4624" y="4474"/>
                </a:cubicBezTo>
                <a:cubicBezTo>
                  <a:pt x="4444" y="4474"/>
                  <a:pt x="4444" y="4474"/>
                  <a:pt x="4444" y="4474"/>
                </a:cubicBezTo>
                <a:close/>
              </a:path>
            </a:pathLst>
          </a:custGeom>
          <a:solidFill>
            <a:srgbClr val="FFFFFF">
              <a:alpha val="92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29" name="Group 28">
            <a:extLst>
              <a:ext uri="{FF2B5EF4-FFF2-40B4-BE49-F238E27FC236}">
                <a16:creationId xmlns:a16="http://schemas.microsoft.com/office/drawing/2014/main" id="{B0B17271-313F-4721-92A0-E42E438343C5}"/>
              </a:ext>
            </a:extLst>
          </p:cNvPr>
          <p:cNvGrpSpPr>
            <a:grpSpLocks/>
          </p:cNvGrpSpPr>
          <p:nvPr/>
        </p:nvGrpSpPr>
        <p:grpSpPr>
          <a:xfrm>
            <a:off x="8278311" y="1672215"/>
            <a:ext cx="3463924" cy="3460751"/>
            <a:chOff x="4004680" y="3397250"/>
            <a:chExt cx="3463924" cy="3460751"/>
          </a:xfrm>
          <a:solidFill>
            <a:srgbClr val="FFFFFF">
              <a:alpha val="50196"/>
            </a:srgbClr>
          </a:solidFill>
        </p:grpSpPr>
        <p:sp>
          <p:nvSpPr>
            <p:cNvPr id="23" name="Freeform 9">
              <a:extLst>
                <a:ext uri="{FF2B5EF4-FFF2-40B4-BE49-F238E27FC236}">
                  <a16:creationId xmlns:a16="http://schemas.microsoft.com/office/drawing/2014/main" id="{5DC81779-D66D-43DB-BA9D-48AE8CA577A8}"/>
                </a:ext>
              </a:extLst>
            </p:cNvPr>
            <p:cNvSpPr>
              <a:spLocks noEditPoints="1"/>
            </p:cNvSpPr>
            <p:nvPr/>
          </p:nvSpPr>
          <p:spPr bwMode="auto">
            <a:xfrm>
              <a:off x="4061830" y="5762625"/>
              <a:ext cx="576262" cy="1095375"/>
            </a:xfrm>
            <a:custGeom>
              <a:avLst/>
              <a:gdLst>
                <a:gd name="T0" fmla="*/ 1011 w 1124"/>
                <a:gd name="T1" fmla="*/ 0 h 2134"/>
                <a:gd name="T2" fmla="*/ 1011 w 1124"/>
                <a:gd name="T3" fmla="*/ 0 h 2134"/>
                <a:gd name="T4" fmla="*/ 113 w 1124"/>
                <a:gd name="T5" fmla="*/ 0 h 2134"/>
                <a:gd name="T6" fmla="*/ 0 w 1124"/>
                <a:gd name="T7" fmla="*/ 112 h 2134"/>
                <a:gd name="T8" fmla="*/ 0 w 1124"/>
                <a:gd name="T9" fmla="*/ 112 h 2134"/>
                <a:gd name="T10" fmla="*/ 0 w 1124"/>
                <a:gd name="T11" fmla="*/ 2022 h 2134"/>
                <a:gd name="T12" fmla="*/ 113 w 1124"/>
                <a:gd name="T13" fmla="*/ 2134 h 2134"/>
                <a:gd name="T14" fmla="*/ 113 w 1124"/>
                <a:gd name="T15" fmla="*/ 2134 h 2134"/>
                <a:gd name="T16" fmla="*/ 1011 w 1124"/>
                <a:gd name="T17" fmla="*/ 2134 h 2134"/>
                <a:gd name="T18" fmla="*/ 1124 w 1124"/>
                <a:gd name="T19" fmla="*/ 2022 h 2134"/>
                <a:gd name="T20" fmla="*/ 1124 w 1124"/>
                <a:gd name="T21" fmla="*/ 2022 h 2134"/>
                <a:gd name="T22" fmla="*/ 1124 w 1124"/>
                <a:gd name="T23" fmla="*/ 112 h 2134"/>
                <a:gd name="T24" fmla="*/ 1011 w 1124"/>
                <a:gd name="T25" fmla="*/ 0 h 2134"/>
                <a:gd name="T26" fmla="*/ 899 w 1124"/>
                <a:gd name="T27" fmla="*/ 1910 h 2134"/>
                <a:gd name="T28" fmla="*/ 225 w 1124"/>
                <a:gd name="T29" fmla="*/ 1910 h 2134"/>
                <a:gd name="T30" fmla="*/ 225 w 1124"/>
                <a:gd name="T31" fmla="*/ 225 h 2134"/>
                <a:gd name="T32" fmla="*/ 899 w 1124"/>
                <a:gd name="T33" fmla="*/ 225 h 2134"/>
                <a:gd name="T34" fmla="*/ 899 w 1124"/>
                <a:gd name="T35" fmla="*/ 1910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2134">
                  <a:moveTo>
                    <a:pt x="1011" y="0"/>
                  </a:moveTo>
                  <a:cubicBezTo>
                    <a:pt x="1011" y="0"/>
                    <a:pt x="1011" y="0"/>
                    <a:pt x="1011" y="0"/>
                  </a:cubicBezTo>
                  <a:cubicBezTo>
                    <a:pt x="113" y="0"/>
                    <a:pt x="113" y="0"/>
                    <a:pt x="113" y="0"/>
                  </a:cubicBezTo>
                  <a:cubicBezTo>
                    <a:pt x="51" y="0"/>
                    <a:pt x="0" y="50"/>
                    <a:pt x="0" y="112"/>
                  </a:cubicBezTo>
                  <a:cubicBezTo>
                    <a:pt x="0" y="112"/>
                    <a:pt x="0" y="112"/>
                    <a:pt x="0" y="112"/>
                  </a:cubicBezTo>
                  <a:cubicBezTo>
                    <a:pt x="0" y="2022"/>
                    <a:pt x="0" y="2022"/>
                    <a:pt x="0" y="2022"/>
                  </a:cubicBezTo>
                  <a:cubicBezTo>
                    <a:pt x="0" y="2084"/>
                    <a:pt x="51" y="2134"/>
                    <a:pt x="113" y="2134"/>
                  </a:cubicBezTo>
                  <a:cubicBezTo>
                    <a:pt x="113" y="2134"/>
                    <a:pt x="113" y="2134"/>
                    <a:pt x="113" y="2134"/>
                  </a:cubicBezTo>
                  <a:cubicBezTo>
                    <a:pt x="1011" y="2134"/>
                    <a:pt x="1011" y="2134"/>
                    <a:pt x="1011" y="2134"/>
                  </a:cubicBezTo>
                  <a:cubicBezTo>
                    <a:pt x="1073" y="2134"/>
                    <a:pt x="1124" y="2084"/>
                    <a:pt x="1124" y="2022"/>
                  </a:cubicBezTo>
                  <a:cubicBezTo>
                    <a:pt x="1124" y="2022"/>
                    <a:pt x="1124" y="2022"/>
                    <a:pt x="1124" y="2022"/>
                  </a:cubicBezTo>
                  <a:cubicBezTo>
                    <a:pt x="1124" y="112"/>
                    <a:pt x="1124" y="112"/>
                    <a:pt x="1124" y="112"/>
                  </a:cubicBezTo>
                  <a:cubicBezTo>
                    <a:pt x="1124" y="50"/>
                    <a:pt x="1073" y="0"/>
                    <a:pt x="1011" y="0"/>
                  </a:cubicBezTo>
                  <a:close/>
                  <a:moveTo>
                    <a:pt x="899" y="1910"/>
                  </a:moveTo>
                  <a:cubicBezTo>
                    <a:pt x="225" y="1910"/>
                    <a:pt x="225" y="1910"/>
                    <a:pt x="225" y="1910"/>
                  </a:cubicBezTo>
                  <a:cubicBezTo>
                    <a:pt x="225" y="225"/>
                    <a:pt x="225" y="225"/>
                    <a:pt x="225" y="225"/>
                  </a:cubicBezTo>
                  <a:cubicBezTo>
                    <a:pt x="899" y="225"/>
                    <a:pt x="899" y="225"/>
                    <a:pt x="899" y="225"/>
                  </a:cubicBezTo>
                  <a:lnTo>
                    <a:pt x="899" y="19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A92E8174-E6D5-4220-9070-B49E6E5F8BBE}"/>
                </a:ext>
              </a:extLst>
            </p:cNvPr>
            <p:cNvSpPr>
              <a:spLocks noEditPoints="1"/>
            </p:cNvSpPr>
            <p:nvPr/>
          </p:nvSpPr>
          <p:spPr bwMode="auto">
            <a:xfrm>
              <a:off x="6136692" y="5300663"/>
              <a:ext cx="576262" cy="1557338"/>
            </a:xfrm>
            <a:custGeom>
              <a:avLst/>
              <a:gdLst>
                <a:gd name="T0" fmla="*/ 1011 w 1123"/>
                <a:gd name="T1" fmla="*/ 0 h 3032"/>
                <a:gd name="T2" fmla="*/ 1011 w 1123"/>
                <a:gd name="T3" fmla="*/ 0 h 3032"/>
                <a:gd name="T4" fmla="*/ 112 w 1123"/>
                <a:gd name="T5" fmla="*/ 0 h 3032"/>
                <a:gd name="T6" fmla="*/ 0 w 1123"/>
                <a:gd name="T7" fmla="*/ 112 h 3032"/>
                <a:gd name="T8" fmla="*/ 0 w 1123"/>
                <a:gd name="T9" fmla="*/ 112 h 3032"/>
                <a:gd name="T10" fmla="*/ 0 w 1123"/>
                <a:gd name="T11" fmla="*/ 2920 h 3032"/>
                <a:gd name="T12" fmla="*/ 112 w 1123"/>
                <a:gd name="T13" fmla="*/ 3032 h 3032"/>
                <a:gd name="T14" fmla="*/ 112 w 1123"/>
                <a:gd name="T15" fmla="*/ 3032 h 3032"/>
                <a:gd name="T16" fmla="*/ 1011 w 1123"/>
                <a:gd name="T17" fmla="*/ 3032 h 3032"/>
                <a:gd name="T18" fmla="*/ 1123 w 1123"/>
                <a:gd name="T19" fmla="*/ 2920 h 3032"/>
                <a:gd name="T20" fmla="*/ 1123 w 1123"/>
                <a:gd name="T21" fmla="*/ 2920 h 3032"/>
                <a:gd name="T22" fmla="*/ 1123 w 1123"/>
                <a:gd name="T23" fmla="*/ 112 h 3032"/>
                <a:gd name="T24" fmla="*/ 1011 w 1123"/>
                <a:gd name="T25" fmla="*/ 0 h 3032"/>
                <a:gd name="T26" fmla="*/ 898 w 1123"/>
                <a:gd name="T27" fmla="*/ 2808 h 3032"/>
                <a:gd name="T28" fmla="*/ 224 w 1123"/>
                <a:gd name="T29" fmla="*/ 2808 h 3032"/>
                <a:gd name="T30" fmla="*/ 224 w 1123"/>
                <a:gd name="T31" fmla="*/ 224 h 3032"/>
                <a:gd name="T32" fmla="*/ 898 w 1123"/>
                <a:gd name="T33" fmla="*/ 224 h 3032"/>
                <a:gd name="T34" fmla="*/ 898 w 1123"/>
                <a:gd name="T35" fmla="*/ 2808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03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920"/>
                    <a:pt x="0" y="2920"/>
                    <a:pt x="0" y="2920"/>
                  </a:cubicBezTo>
                  <a:cubicBezTo>
                    <a:pt x="0" y="2982"/>
                    <a:pt x="50" y="3032"/>
                    <a:pt x="112" y="3032"/>
                  </a:cubicBezTo>
                  <a:cubicBezTo>
                    <a:pt x="112" y="3032"/>
                    <a:pt x="112" y="3032"/>
                    <a:pt x="112" y="3032"/>
                  </a:cubicBezTo>
                  <a:cubicBezTo>
                    <a:pt x="1011" y="3032"/>
                    <a:pt x="1011" y="3032"/>
                    <a:pt x="1011" y="3032"/>
                  </a:cubicBezTo>
                  <a:cubicBezTo>
                    <a:pt x="1073" y="3032"/>
                    <a:pt x="1123" y="2982"/>
                    <a:pt x="1123" y="2920"/>
                  </a:cubicBezTo>
                  <a:cubicBezTo>
                    <a:pt x="1123" y="2920"/>
                    <a:pt x="1123" y="2920"/>
                    <a:pt x="1123" y="2920"/>
                  </a:cubicBezTo>
                  <a:cubicBezTo>
                    <a:pt x="1123" y="112"/>
                    <a:pt x="1123" y="112"/>
                    <a:pt x="1123" y="112"/>
                  </a:cubicBezTo>
                  <a:cubicBezTo>
                    <a:pt x="1123" y="50"/>
                    <a:pt x="1073" y="0"/>
                    <a:pt x="1011" y="0"/>
                  </a:cubicBezTo>
                  <a:close/>
                  <a:moveTo>
                    <a:pt x="898" y="2808"/>
                  </a:moveTo>
                  <a:cubicBezTo>
                    <a:pt x="224" y="2808"/>
                    <a:pt x="224" y="2808"/>
                    <a:pt x="224" y="2808"/>
                  </a:cubicBezTo>
                  <a:cubicBezTo>
                    <a:pt x="224" y="224"/>
                    <a:pt x="224" y="224"/>
                    <a:pt x="224" y="224"/>
                  </a:cubicBezTo>
                  <a:cubicBezTo>
                    <a:pt x="898" y="224"/>
                    <a:pt x="898" y="224"/>
                    <a:pt x="898" y="224"/>
                  </a:cubicBezTo>
                  <a:lnTo>
                    <a:pt x="898" y="28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28390D92-C6A8-4A2C-A64C-4BCC0A1BAC8C}"/>
                </a:ext>
              </a:extLst>
            </p:cNvPr>
            <p:cNvSpPr>
              <a:spLocks noEditPoints="1"/>
            </p:cNvSpPr>
            <p:nvPr/>
          </p:nvSpPr>
          <p:spPr bwMode="auto">
            <a:xfrm>
              <a:off x="5444542" y="5589588"/>
              <a:ext cx="576262" cy="1268413"/>
            </a:xfrm>
            <a:custGeom>
              <a:avLst/>
              <a:gdLst>
                <a:gd name="T0" fmla="*/ 1011 w 1123"/>
                <a:gd name="T1" fmla="*/ 0 h 2471"/>
                <a:gd name="T2" fmla="*/ 1011 w 1123"/>
                <a:gd name="T3" fmla="*/ 0 h 2471"/>
                <a:gd name="T4" fmla="*/ 112 w 1123"/>
                <a:gd name="T5" fmla="*/ 0 h 2471"/>
                <a:gd name="T6" fmla="*/ 0 w 1123"/>
                <a:gd name="T7" fmla="*/ 112 h 2471"/>
                <a:gd name="T8" fmla="*/ 0 w 1123"/>
                <a:gd name="T9" fmla="*/ 112 h 2471"/>
                <a:gd name="T10" fmla="*/ 0 w 1123"/>
                <a:gd name="T11" fmla="*/ 2359 h 2471"/>
                <a:gd name="T12" fmla="*/ 112 w 1123"/>
                <a:gd name="T13" fmla="*/ 2471 h 2471"/>
                <a:gd name="T14" fmla="*/ 112 w 1123"/>
                <a:gd name="T15" fmla="*/ 2471 h 2471"/>
                <a:gd name="T16" fmla="*/ 1011 w 1123"/>
                <a:gd name="T17" fmla="*/ 2471 h 2471"/>
                <a:gd name="T18" fmla="*/ 1123 w 1123"/>
                <a:gd name="T19" fmla="*/ 2359 h 2471"/>
                <a:gd name="T20" fmla="*/ 1123 w 1123"/>
                <a:gd name="T21" fmla="*/ 2359 h 2471"/>
                <a:gd name="T22" fmla="*/ 1123 w 1123"/>
                <a:gd name="T23" fmla="*/ 112 h 2471"/>
                <a:gd name="T24" fmla="*/ 1011 w 1123"/>
                <a:gd name="T25" fmla="*/ 0 h 2471"/>
                <a:gd name="T26" fmla="*/ 899 w 1123"/>
                <a:gd name="T27" fmla="*/ 2247 h 2471"/>
                <a:gd name="T28" fmla="*/ 225 w 1123"/>
                <a:gd name="T29" fmla="*/ 2247 h 2471"/>
                <a:gd name="T30" fmla="*/ 225 w 1123"/>
                <a:gd name="T31" fmla="*/ 225 h 2471"/>
                <a:gd name="T32" fmla="*/ 899 w 1123"/>
                <a:gd name="T33" fmla="*/ 225 h 2471"/>
                <a:gd name="T34" fmla="*/ 899 w 1123"/>
                <a:gd name="T35" fmla="*/ 2247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2471">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2359"/>
                    <a:pt x="0" y="2359"/>
                    <a:pt x="0" y="2359"/>
                  </a:cubicBezTo>
                  <a:cubicBezTo>
                    <a:pt x="0" y="2421"/>
                    <a:pt x="50" y="2471"/>
                    <a:pt x="112" y="2471"/>
                  </a:cubicBezTo>
                  <a:cubicBezTo>
                    <a:pt x="112" y="2471"/>
                    <a:pt x="112" y="2471"/>
                    <a:pt x="112" y="2471"/>
                  </a:cubicBezTo>
                  <a:cubicBezTo>
                    <a:pt x="1011" y="2471"/>
                    <a:pt x="1011" y="2471"/>
                    <a:pt x="1011" y="2471"/>
                  </a:cubicBezTo>
                  <a:cubicBezTo>
                    <a:pt x="1073" y="2471"/>
                    <a:pt x="1123" y="2421"/>
                    <a:pt x="1123" y="2359"/>
                  </a:cubicBezTo>
                  <a:cubicBezTo>
                    <a:pt x="1123" y="2359"/>
                    <a:pt x="1123" y="2359"/>
                    <a:pt x="1123" y="2359"/>
                  </a:cubicBezTo>
                  <a:cubicBezTo>
                    <a:pt x="1123" y="112"/>
                    <a:pt x="1123" y="112"/>
                    <a:pt x="1123" y="112"/>
                  </a:cubicBezTo>
                  <a:cubicBezTo>
                    <a:pt x="1123" y="50"/>
                    <a:pt x="1073" y="0"/>
                    <a:pt x="1011" y="0"/>
                  </a:cubicBezTo>
                  <a:close/>
                  <a:moveTo>
                    <a:pt x="899" y="2247"/>
                  </a:moveTo>
                  <a:cubicBezTo>
                    <a:pt x="225" y="2247"/>
                    <a:pt x="225" y="2247"/>
                    <a:pt x="225" y="2247"/>
                  </a:cubicBezTo>
                  <a:cubicBezTo>
                    <a:pt x="225" y="225"/>
                    <a:pt x="225" y="225"/>
                    <a:pt x="225" y="225"/>
                  </a:cubicBezTo>
                  <a:cubicBezTo>
                    <a:pt x="899" y="225"/>
                    <a:pt x="899" y="225"/>
                    <a:pt x="899" y="225"/>
                  </a:cubicBezTo>
                  <a:lnTo>
                    <a:pt x="899" y="224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7D27C845-CBE7-4156-8521-ACB929FE569A}"/>
                </a:ext>
              </a:extLst>
            </p:cNvPr>
            <p:cNvSpPr>
              <a:spLocks noEditPoints="1"/>
            </p:cNvSpPr>
            <p:nvPr/>
          </p:nvSpPr>
          <p:spPr bwMode="auto">
            <a:xfrm>
              <a:off x="4753980" y="4897438"/>
              <a:ext cx="576262" cy="1960563"/>
            </a:xfrm>
            <a:custGeom>
              <a:avLst/>
              <a:gdLst>
                <a:gd name="T0" fmla="*/ 1011 w 1123"/>
                <a:gd name="T1" fmla="*/ 0 h 3819"/>
                <a:gd name="T2" fmla="*/ 1011 w 1123"/>
                <a:gd name="T3" fmla="*/ 0 h 3819"/>
                <a:gd name="T4" fmla="*/ 113 w 1123"/>
                <a:gd name="T5" fmla="*/ 0 h 3819"/>
                <a:gd name="T6" fmla="*/ 0 w 1123"/>
                <a:gd name="T7" fmla="*/ 113 h 3819"/>
                <a:gd name="T8" fmla="*/ 0 w 1123"/>
                <a:gd name="T9" fmla="*/ 113 h 3819"/>
                <a:gd name="T10" fmla="*/ 0 w 1123"/>
                <a:gd name="T11" fmla="*/ 3707 h 3819"/>
                <a:gd name="T12" fmla="*/ 112 w 1123"/>
                <a:gd name="T13" fmla="*/ 3819 h 3819"/>
                <a:gd name="T14" fmla="*/ 113 w 1123"/>
                <a:gd name="T15" fmla="*/ 3819 h 3819"/>
                <a:gd name="T16" fmla="*/ 1011 w 1123"/>
                <a:gd name="T17" fmla="*/ 3819 h 3819"/>
                <a:gd name="T18" fmla="*/ 1123 w 1123"/>
                <a:gd name="T19" fmla="*/ 3707 h 3819"/>
                <a:gd name="T20" fmla="*/ 1123 w 1123"/>
                <a:gd name="T21" fmla="*/ 3707 h 3819"/>
                <a:gd name="T22" fmla="*/ 1123 w 1123"/>
                <a:gd name="T23" fmla="*/ 113 h 3819"/>
                <a:gd name="T24" fmla="*/ 1011 w 1123"/>
                <a:gd name="T25" fmla="*/ 0 h 3819"/>
                <a:gd name="T26" fmla="*/ 899 w 1123"/>
                <a:gd name="T27" fmla="*/ 3595 h 3819"/>
                <a:gd name="T28" fmla="*/ 225 w 1123"/>
                <a:gd name="T29" fmla="*/ 3595 h 3819"/>
                <a:gd name="T30" fmla="*/ 225 w 1123"/>
                <a:gd name="T31" fmla="*/ 225 h 3819"/>
                <a:gd name="T32" fmla="*/ 899 w 1123"/>
                <a:gd name="T33" fmla="*/ 225 h 3819"/>
                <a:gd name="T34" fmla="*/ 899 w 1123"/>
                <a:gd name="T35" fmla="*/ 3595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3819">
                  <a:moveTo>
                    <a:pt x="1011" y="0"/>
                  </a:moveTo>
                  <a:cubicBezTo>
                    <a:pt x="1011" y="0"/>
                    <a:pt x="1011" y="0"/>
                    <a:pt x="1011" y="0"/>
                  </a:cubicBezTo>
                  <a:cubicBezTo>
                    <a:pt x="113" y="0"/>
                    <a:pt x="113" y="0"/>
                    <a:pt x="113" y="0"/>
                  </a:cubicBezTo>
                  <a:cubicBezTo>
                    <a:pt x="50" y="0"/>
                    <a:pt x="0" y="51"/>
                    <a:pt x="0" y="113"/>
                  </a:cubicBezTo>
                  <a:cubicBezTo>
                    <a:pt x="0" y="113"/>
                    <a:pt x="0" y="113"/>
                    <a:pt x="0" y="113"/>
                  </a:cubicBezTo>
                  <a:cubicBezTo>
                    <a:pt x="0" y="3707"/>
                    <a:pt x="0" y="3707"/>
                    <a:pt x="0" y="3707"/>
                  </a:cubicBezTo>
                  <a:cubicBezTo>
                    <a:pt x="0" y="3769"/>
                    <a:pt x="50" y="3819"/>
                    <a:pt x="112" y="3819"/>
                  </a:cubicBezTo>
                  <a:cubicBezTo>
                    <a:pt x="112" y="3819"/>
                    <a:pt x="112" y="3819"/>
                    <a:pt x="113" y="3819"/>
                  </a:cubicBezTo>
                  <a:cubicBezTo>
                    <a:pt x="1011" y="3819"/>
                    <a:pt x="1011" y="3819"/>
                    <a:pt x="1011" y="3819"/>
                  </a:cubicBezTo>
                  <a:cubicBezTo>
                    <a:pt x="1073" y="3819"/>
                    <a:pt x="1123" y="3769"/>
                    <a:pt x="1123" y="3707"/>
                  </a:cubicBezTo>
                  <a:cubicBezTo>
                    <a:pt x="1123" y="3707"/>
                    <a:pt x="1123" y="3707"/>
                    <a:pt x="1123" y="3707"/>
                  </a:cubicBezTo>
                  <a:cubicBezTo>
                    <a:pt x="1123" y="113"/>
                    <a:pt x="1123" y="113"/>
                    <a:pt x="1123" y="113"/>
                  </a:cubicBezTo>
                  <a:cubicBezTo>
                    <a:pt x="1123" y="51"/>
                    <a:pt x="1073" y="0"/>
                    <a:pt x="1011" y="0"/>
                  </a:cubicBezTo>
                  <a:close/>
                  <a:moveTo>
                    <a:pt x="899" y="3595"/>
                  </a:moveTo>
                  <a:cubicBezTo>
                    <a:pt x="225" y="3595"/>
                    <a:pt x="225" y="3595"/>
                    <a:pt x="225" y="3595"/>
                  </a:cubicBezTo>
                  <a:cubicBezTo>
                    <a:pt x="225" y="225"/>
                    <a:pt x="225" y="225"/>
                    <a:pt x="225" y="225"/>
                  </a:cubicBezTo>
                  <a:cubicBezTo>
                    <a:pt x="899" y="225"/>
                    <a:pt x="899" y="225"/>
                    <a:pt x="899" y="225"/>
                  </a:cubicBezTo>
                  <a:lnTo>
                    <a:pt x="899" y="359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88EDB3AB-D6EA-4EC3-96D3-08A9E47A2CEB}"/>
                </a:ext>
              </a:extLst>
            </p:cNvPr>
            <p:cNvSpPr>
              <a:spLocks noEditPoints="1"/>
            </p:cNvSpPr>
            <p:nvPr/>
          </p:nvSpPr>
          <p:spPr bwMode="auto">
            <a:xfrm>
              <a:off x="6827254" y="6051550"/>
              <a:ext cx="576262" cy="806450"/>
            </a:xfrm>
            <a:custGeom>
              <a:avLst/>
              <a:gdLst>
                <a:gd name="T0" fmla="*/ 1011 w 1123"/>
                <a:gd name="T1" fmla="*/ 0 h 1572"/>
                <a:gd name="T2" fmla="*/ 1011 w 1123"/>
                <a:gd name="T3" fmla="*/ 0 h 1572"/>
                <a:gd name="T4" fmla="*/ 112 w 1123"/>
                <a:gd name="T5" fmla="*/ 0 h 1572"/>
                <a:gd name="T6" fmla="*/ 0 w 1123"/>
                <a:gd name="T7" fmla="*/ 112 h 1572"/>
                <a:gd name="T8" fmla="*/ 0 w 1123"/>
                <a:gd name="T9" fmla="*/ 112 h 1572"/>
                <a:gd name="T10" fmla="*/ 0 w 1123"/>
                <a:gd name="T11" fmla="*/ 1460 h 1572"/>
                <a:gd name="T12" fmla="*/ 112 w 1123"/>
                <a:gd name="T13" fmla="*/ 1572 h 1572"/>
                <a:gd name="T14" fmla="*/ 112 w 1123"/>
                <a:gd name="T15" fmla="*/ 1572 h 1572"/>
                <a:gd name="T16" fmla="*/ 1011 w 1123"/>
                <a:gd name="T17" fmla="*/ 1572 h 1572"/>
                <a:gd name="T18" fmla="*/ 1123 w 1123"/>
                <a:gd name="T19" fmla="*/ 1460 h 1572"/>
                <a:gd name="T20" fmla="*/ 1123 w 1123"/>
                <a:gd name="T21" fmla="*/ 1460 h 1572"/>
                <a:gd name="T22" fmla="*/ 1123 w 1123"/>
                <a:gd name="T23" fmla="*/ 112 h 1572"/>
                <a:gd name="T24" fmla="*/ 1011 w 1123"/>
                <a:gd name="T25" fmla="*/ 0 h 1572"/>
                <a:gd name="T26" fmla="*/ 898 w 1123"/>
                <a:gd name="T27" fmla="*/ 1348 h 1572"/>
                <a:gd name="T28" fmla="*/ 224 w 1123"/>
                <a:gd name="T29" fmla="*/ 1348 h 1572"/>
                <a:gd name="T30" fmla="*/ 224 w 1123"/>
                <a:gd name="T31" fmla="*/ 224 h 1572"/>
                <a:gd name="T32" fmla="*/ 898 w 1123"/>
                <a:gd name="T33" fmla="*/ 224 h 1572"/>
                <a:gd name="T34" fmla="*/ 898 w 1123"/>
                <a:gd name="T35" fmla="*/ 1348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3" h="1572">
                  <a:moveTo>
                    <a:pt x="1011" y="0"/>
                  </a:moveTo>
                  <a:cubicBezTo>
                    <a:pt x="1011" y="0"/>
                    <a:pt x="1011" y="0"/>
                    <a:pt x="1011" y="0"/>
                  </a:cubicBezTo>
                  <a:cubicBezTo>
                    <a:pt x="112" y="0"/>
                    <a:pt x="112" y="0"/>
                    <a:pt x="112" y="0"/>
                  </a:cubicBezTo>
                  <a:cubicBezTo>
                    <a:pt x="50" y="0"/>
                    <a:pt x="0" y="50"/>
                    <a:pt x="0" y="112"/>
                  </a:cubicBezTo>
                  <a:cubicBezTo>
                    <a:pt x="0" y="112"/>
                    <a:pt x="0" y="112"/>
                    <a:pt x="0" y="112"/>
                  </a:cubicBezTo>
                  <a:cubicBezTo>
                    <a:pt x="0" y="1460"/>
                    <a:pt x="0" y="1460"/>
                    <a:pt x="0" y="1460"/>
                  </a:cubicBezTo>
                  <a:cubicBezTo>
                    <a:pt x="0" y="1522"/>
                    <a:pt x="50" y="1572"/>
                    <a:pt x="112" y="1572"/>
                  </a:cubicBezTo>
                  <a:cubicBezTo>
                    <a:pt x="112" y="1572"/>
                    <a:pt x="112" y="1572"/>
                    <a:pt x="112" y="1572"/>
                  </a:cubicBezTo>
                  <a:cubicBezTo>
                    <a:pt x="1011" y="1572"/>
                    <a:pt x="1011" y="1572"/>
                    <a:pt x="1011" y="1572"/>
                  </a:cubicBezTo>
                  <a:cubicBezTo>
                    <a:pt x="1073" y="1572"/>
                    <a:pt x="1123" y="1522"/>
                    <a:pt x="1123" y="1460"/>
                  </a:cubicBezTo>
                  <a:cubicBezTo>
                    <a:pt x="1123" y="1460"/>
                    <a:pt x="1123" y="1460"/>
                    <a:pt x="1123" y="1460"/>
                  </a:cubicBezTo>
                  <a:cubicBezTo>
                    <a:pt x="1123" y="112"/>
                    <a:pt x="1123" y="112"/>
                    <a:pt x="1123" y="112"/>
                  </a:cubicBezTo>
                  <a:cubicBezTo>
                    <a:pt x="1123" y="50"/>
                    <a:pt x="1073" y="0"/>
                    <a:pt x="1011" y="0"/>
                  </a:cubicBezTo>
                  <a:close/>
                  <a:moveTo>
                    <a:pt x="898" y="1348"/>
                  </a:moveTo>
                  <a:cubicBezTo>
                    <a:pt x="224" y="1348"/>
                    <a:pt x="224" y="1348"/>
                    <a:pt x="224" y="1348"/>
                  </a:cubicBezTo>
                  <a:cubicBezTo>
                    <a:pt x="224" y="224"/>
                    <a:pt x="224" y="224"/>
                    <a:pt x="224" y="224"/>
                  </a:cubicBezTo>
                  <a:cubicBezTo>
                    <a:pt x="898" y="224"/>
                    <a:pt x="898" y="224"/>
                    <a:pt x="898" y="224"/>
                  </a:cubicBezTo>
                  <a:lnTo>
                    <a:pt x="898" y="13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ABC796B7-5579-44E6-BD6D-71B901B64A41}"/>
                </a:ext>
              </a:extLst>
            </p:cNvPr>
            <p:cNvSpPr>
              <a:spLocks noEditPoints="1"/>
            </p:cNvSpPr>
            <p:nvPr/>
          </p:nvSpPr>
          <p:spPr bwMode="auto">
            <a:xfrm>
              <a:off x="4004680" y="3397250"/>
              <a:ext cx="3463924" cy="2019300"/>
            </a:xfrm>
            <a:custGeom>
              <a:avLst/>
              <a:gdLst>
                <a:gd name="T0" fmla="*/ 6712 w 6753"/>
                <a:gd name="T1" fmla="*/ 2463 h 3932"/>
                <a:gd name="T2" fmla="*/ 6688 w 6753"/>
                <a:gd name="T3" fmla="*/ 2442 h 3932"/>
                <a:gd name="T4" fmla="*/ 6238 w 6753"/>
                <a:gd name="T5" fmla="*/ 2153 h 3932"/>
                <a:gd name="T6" fmla="*/ 6083 w 6753"/>
                <a:gd name="T7" fmla="*/ 2187 h 3932"/>
                <a:gd name="T8" fmla="*/ 6065 w 6753"/>
                <a:gd name="T9" fmla="*/ 2247 h 3932"/>
                <a:gd name="T10" fmla="*/ 6065 w 6753"/>
                <a:gd name="T11" fmla="*/ 2472 h 3932"/>
                <a:gd name="T12" fmla="*/ 5676 w 6753"/>
                <a:gd name="T13" fmla="*/ 2472 h 3932"/>
                <a:gd name="T14" fmla="*/ 4811 w 6753"/>
                <a:gd name="T15" fmla="*/ 1174 h 3932"/>
                <a:gd name="T16" fmla="*/ 4648 w 6753"/>
                <a:gd name="T17" fmla="*/ 1150 h 3932"/>
                <a:gd name="T18" fmla="*/ 4624 w 6753"/>
                <a:gd name="T19" fmla="*/ 1174 h 3932"/>
                <a:gd name="T20" fmla="*/ 3391 w 6753"/>
                <a:gd name="T21" fmla="*/ 3023 h 3932"/>
                <a:gd name="T22" fmla="*/ 2125 w 6753"/>
                <a:gd name="T23" fmla="*/ 69 h 3932"/>
                <a:gd name="T24" fmla="*/ 2020 w 6753"/>
                <a:gd name="T25" fmla="*/ 1 h 3932"/>
                <a:gd name="T26" fmla="*/ 1917 w 6753"/>
                <a:gd name="T27" fmla="*/ 72 h 3932"/>
                <a:gd name="T28" fmla="*/ 485 w 6753"/>
                <a:gd name="T29" fmla="*/ 3708 h 3932"/>
                <a:gd name="T30" fmla="*/ 0 w 6753"/>
                <a:gd name="T31" fmla="*/ 3708 h 3932"/>
                <a:gd name="T32" fmla="*/ 0 w 6753"/>
                <a:gd name="T33" fmla="*/ 3932 h 3932"/>
                <a:gd name="T34" fmla="*/ 562 w 6753"/>
                <a:gd name="T35" fmla="*/ 3932 h 3932"/>
                <a:gd name="T36" fmla="*/ 666 w 6753"/>
                <a:gd name="T37" fmla="*/ 3861 h 3932"/>
                <a:gd name="T38" fmla="*/ 2026 w 6753"/>
                <a:gd name="T39" fmla="*/ 409 h 3932"/>
                <a:gd name="T40" fmla="*/ 3266 w 6753"/>
                <a:gd name="T41" fmla="*/ 3302 h 3932"/>
                <a:gd name="T42" fmla="*/ 3414 w 6753"/>
                <a:gd name="T43" fmla="*/ 3362 h 3932"/>
                <a:gd name="T44" fmla="*/ 3463 w 6753"/>
                <a:gd name="T45" fmla="*/ 3321 h 3932"/>
                <a:gd name="T46" fmla="*/ 4717 w 6753"/>
                <a:gd name="T47" fmla="*/ 1439 h 3932"/>
                <a:gd name="T48" fmla="*/ 5523 w 6753"/>
                <a:gd name="T49" fmla="*/ 2647 h 3932"/>
                <a:gd name="T50" fmla="*/ 5616 w 6753"/>
                <a:gd name="T51" fmla="*/ 2697 h 3932"/>
                <a:gd name="T52" fmla="*/ 6065 w 6753"/>
                <a:gd name="T53" fmla="*/ 2697 h 3932"/>
                <a:gd name="T54" fmla="*/ 6065 w 6753"/>
                <a:gd name="T55" fmla="*/ 2921 h 3932"/>
                <a:gd name="T56" fmla="*/ 6178 w 6753"/>
                <a:gd name="T57" fmla="*/ 3034 h 3932"/>
                <a:gd name="T58" fmla="*/ 6251 w 6753"/>
                <a:gd name="T59" fmla="*/ 3007 h 3932"/>
                <a:gd name="T60" fmla="*/ 6700 w 6753"/>
                <a:gd name="T61" fmla="*/ 2621 h 3932"/>
                <a:gd name="T62" fmla="*/ 6712 w 6753"/>
                <a:gd name="T63" fmla="*/ 2463 h 3932"/>
                <a:gd name="T64" fmla="*/ 6290 w 6753"/>
                <a:gd name="T65" fmla="*/ 2677 h 3932"/>
                <a:gd name="T66" fmla="*/ 6290 w 6753"/>
                <a:gd name="T67" fmla="*/ 2453 h 3932"/>
                <a:gd name="T68" fmla="*/ 6439 w 6753"/>
                <a:gd name="T69" fmla="*/ 2549 h 3932"/>
                <a:gd name="T70" fmla="*/ 6290 w 6753"/>
                <a:gd name="T71" fmla="*/ 2677 h 3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53" h="3932">
                  <a:moveTo>
                    <a:pt x="6712" y="2463"/>
                  </a:moveTo>
                  <a:cubicBezTo>
                    <a:pt x="6705" y="2455"/>
                    <a:pt x="6697" y="2448"/>
                    <a:pt x="6688" y="2442"/>
                  </a:cubicBezTo>
                  <a:cubicBezTo>
                    <a:pt x="6238" y="2153"/>
                    <a:pt x="6238" y="2153"/>
                    <a:pt x="6238" y="2153"/>
                  </a:cubicBezTo>
                  <a:cubicBezTo>
                    <a:pt x="6186" y="2119"/>
                    <a:pt x="6117" y="2134"/>
                    <a:pt x="6083" y="2187"/>
                  </a:cubicBezTo>
                  <a:cubicBezTo>
                    <a:pt x="6071" y="2205"/>
                    <a:pt x="6065" y="2226"/>
                    <a:pt x="6065" y="2247"/>
                  </a:cubicBezTo>
                  <a:cubicBezTo>
                    <a:pt x="6065" y="2472"/>
                    <a:pt x="6065" y="2472"/>
                    <a:pt x="6065" y="2472"/>
                  </a:cubicBezTo>
                  <a:cubicBezTo>
                    <a:pt x="5676" y="2472"/>
                    <a:pt x="5676" y="2472"/>
                    <a:pt x="5676" y="2472"/>
                  </a:cubicBezTo>
                  <a:cubicBezTo>
                    <a:pt x="4811" y="1174"/>
                    <a:pt x="4811" y="1174"/>
                    <a:pt x="4811" y="1174"/>
                  </a:cubicBezTo>
                  <a:cubicBezTo>
                    <a:pt x="4772" y="1123"/>
                    <a:pt x="4699" y="1112"/>
                    <a:pt x="4648" y="1150"/>
                  </a:cubicBezTo>
                  <a:cubicBezTo>
                    <a:pt x="4639" y="1157"/>
                    <a:pt x="4631" y="1165"/>
                    <a:pt x="4624" y="1174"/>
                  </a:cubicBezTo>
                  <a:cubicBezTo>
                    <a:pt x="3391" y="3023"/>
                    <a:pt x="3391" y="3023"/>
                    <a:pt x="3391" y="3023"/>
                  </a:cubicBezTo>
                  <a:cubicBezTo>
                    <a:pt x="2125" y="69"/>
                    <a:pt x="2125" y="69"/>
                    <a:pt x="2125" y="69"/>
                  </a:cubicBezTo>
                  <a:cubicBezTo>
                    <a:pt x="2107" y="27"/>
                    <a:pt x="2066" y="0"/>
                    <a:pt x="2020" y="1"/>
                  </a:cubicBezTo>
                  <a:cubicBezTo>
                    <a:pt x="1975" y="2"/>
                    <a:pt x="1934" y="30"/>
                    <a:pt x="1917" y="72"/>
                  </a:cubicBezTo>
                  <a:cubicBezTo>
                    <a:pt x="485" y="3708"/>
                    <a:pt x="485" y="3708"/>
                    <a:pt x="485" y="3708"/>
                  </a:cubicBezTo>
                  <a:cubicBezTo>
                    <a:pt x="0" y="3708"/>
                    <a:pt x="0" y="3708"/>
                    <a:pt x="0" y="3708"/>
                  </a:cubicBezTo>
                  <a:cubicBezTo>
                    <a:pt x="0" y="3932"/>
                    <a:pt x="0" y="3932"/>
                    <a:pt x="0" y="3932"/>
                  </a:cubicBezTo>
                  <a:cubicBezTo>
                    <a:pt x="562" y="3932"/>
                    <a:pt x="562" y="3932"/>
                    <a:pt x="562" y="3932"/>
                  </a:cubicBezTo>
                  <a:cubicBezTo>
                    <a:pt x="608" y="3932"/>
                    <a:pt x="649" y="3904"/>
                    <a:pt x="666" y="3861"/>
                  </a:cubicBezTo>
                  <a:cubicBezTo>
                    <a:pt x="2026" y="409"/>
                    <a:pt x="2026" y="409"/>
                    <a:pt x="2026" y="409"/>
                  </a:cubicBezTo>
                  <a:cubicBezTo>
                    <a:pt x="3266" y="3302"/>
                    <a:pt x="3266" y="3302"/>
                    <a:pt x="3266" y="3302"/>
                  </a:cubicBezTo>
                  <a:cubicBezTo>
                    <a:pt x="3291" y="3360"/>
                    <a:pt x="3357" y="3386"/>
                    <a:pt x="3414" y="3362"/>
                  </a:cubicBezTo>
                  <a:cubicBezTo>
                    <a:pt x="3434" y="3353"/>
                    <a:pt x="3451" y="3339"/>
                    <a:pt x="3463" y="3321"/>
                  </a:cubicBezTo>
                  <a:cubicBezTo>
                    <a:pt x="4717" y="1439"/>
                    <a:pt x="4717" y="1439"/>
                    <a:pt x="4717" y="1439"/>
                  </a:cubicBezTo>
                  <a:cubicBezTo>
                    <a:pt x="5523" y="2647"/>
                    <a:pt x="5523" y="2647"/>
                    <a:pt x="5523" y="2647"/>
                  </a:cubicBezTo>
                  <a:cubicBezTo>
                    <a:pt x="5543" y="2678"/>
                    <a:pt x="5578" y="2697"/>
                    <a:pt x="5616" y="2697"/>
                  </a:cubicBezTo>
                  <a:cubicBezTo>
                    <a:pt x="6065" y="2697"/>
                    <a:pt x="6065" y="2697"/>
                    <a:pt x="6065" y="2697"/>
                  </a:cubicBezTo>
                  <a:cubicBezTo>
                    <a:pt x="6065" y="2921"/>
                    <a:pt x="6065" y="2921"/>
                    <a:pt x="6065" y="2921"/>
                  </a:cubicBezTo>
                  <a:cubicBezTo>
                    <a:pt x="6065" y="2983"/>
                    <a:pt x="6116" y="3034"/>
                    <a:pt x="6178" y="3034"/>
                  </a:cubicBezTo>
                  <a:cubicBezTo>
                    <a:pt x="6204" y="3034"/>
                    <a:pt x="6230" y="3024"/>
                    <a:pt x="6251" y="3007"/>
                  </a:cubicBezTo>
                  <a:cubicBezTo>
                    <a:pt x="6700" y="2621"/>
                    <a:pt x="6700" y="2621"/>
                    <a:pt x="6700" y="2621"/>
                  </a:cubicBezTo>
                  <a:cubicBezTo>
                    <a:pt x="6747" y="2581"/>
                    <a:pt x="6753" y="2510"/>
                    <a:pt x="6712" y="2463"/>
                  </a:cubicBezTo>
                  <a:close/>
                  <a:moveTo>
                    <a:pt x="6290" y="2677"/>
                  </a:moveTo>
                  <a:cubicBezTo>
                    <a:pt x="6290" y="2453"/>
                    <a:pt x="6290" y="2453"/>
                    <a:pt x="6290" y="2453"/>
                  </a:cubicBezTo>
                  <a:cubicBezTo>
                    <a:pt x="6439" y="2549"/>
                    <a:pt x="6439" y="2549"/>
                    <a:pt x="6439" y="2549"/>
                  </a:cubicBezTo>
                  <a:lnTo>
                    <a:pt x="6290" y="267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6" name="Picture 15">
            <a:extLst>
              <a:ext uri="{FF2B5EF4-FFF2-40B4-BE49-F238E27FC236}">
                <a16:creationId xmlns:a16="http://schemas.microsoft.com/office/drawing/2014/main" id="{9CC7751E-2D69-4202-BD56-BF4C077B24CF}"/>
              </a:ext>
            </a:extLst>
          </p:cNvPr>
          <p:cNvPicPr>
            <a:picLocks noChangeAspect="1"/>
          </p:cNvPicPr>
          <p:nvPr/>
        </p:nvPicPr>
        <p:blipFill>
          <a:blip r:embed="rId6"/>
          <a:stretch>
            <a:fillRect/>
          </a:stretch>
        </p:blipFill>
        <p:spPr>
          <a:xfrm>
            <a:off x="2496955" y="283768"/>
            <a:ext cx="2834640" cy="472441"/>
          </a:xfrm>
          <a:prstGeom prst="rect">
            <a:avLst/>
          </a:prstGeom>
        </p:spPr>
      </p:pic>
      <p:sp>
        <p:nvSpPr>
          <p:cNvPr id="18" name="Subtitle 2">
            <a:extLst>
              <a:ext uri="{FF2B5EF4-FFF2-40B4-BE49-F238E27FC236}">
                <a16:creationId xmlns:a16="http://schemas.microsoft.com/office/drawing/2014/main" id="{E323E9BC-E4D2-B545-9600-E5185F1BA047}"/>
              </a:ext>
            </a:extLst>
          </p:cNvPr>
          <p:cNvSpPr txBox="1">
            <a:spLocks/>
          </p:cNvSpPr>
          <p:nvPr/>
        </p:nvSpPr>
        <p:spPr>
          <a:xfrm>
            <a:off x="464253" y="5397601"/>
            <a:ext cx="6900038" cy="8749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rPr>
              <a:t>Grass Valley Rotary Club</a:t>
            </a:r>
          </a:p>
          <a:p>
            <a:pPr marL="0" indent="0" algn="ctr">
              <a:lnSpc>
                <a:spcPct val="100000"/>
              </a:lnSpc>
              <a:spcBef>
                <a:spcPts val="0"/>
              </a:spcBef>
              <a:buNone/>
            </a:pPr>
            <a:r>
              <a:rPr lang="en-US" sz="1800" dirty="0">
                <a:solidFill>
                  <a:schemeClr val="tx1"/>
                </a:solidFill>
              </a:rPr>
              <a:t>April 12, 2021</a:t>
            </a:r>
          </a:p>
        </p:txBody>
      </p:sp>
    </p:spTree>
    <p:extLst>
      <p:ext uri="{BB962C8B-B14F-4D97-AF65-F5344CB8AC3E}">
        <p14:creationId xmlns:p14="http://schemas.microsoft.com/office/powerpoint/2010/main" val="53268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8868F9B-4F3A-164D-B24F-15BB80128732}"/>
              </a:ext>
            </a:extLst>
          </p:cNvPr>
          <p:cNvSpPr>
            <a:spLocks noGrp="1" noChangeArrowheads="1"/>
          </p:cNvSpPr>
          <p:nvPr>
            <p:ph type="title"/>
          </p:nvPr>
        </p:nvSpPr>
        <p:spPr>
          <a:xfrm>
            <a:off x="1981200" y="457200"/>
            <a:ext cx="8305800" cy="838200"/>
          </a:xfrm>
        </p:spPr>
        <p:txBody>
          <a:bodyPr>
            <a:normAutofit fontScale="90000"/>
          </a:bodyPr>
          <a:lstStyle/>
          <a:p>
            <a:pPr eaLnBrk="1" hangingPunct="1"/>
            <a:r>
              <a:rPr lang="en-US" altLang="en-US" b="1">
                <a:latin typeface="Times New Roman" panose="02020603050405020304" pitchFamily="18" charset="0"/>
              </a:rPr>
              <a:t>What are “certain conditions”?</a:t>
            </a:r>
            <a:br>
              <a:rPr lang="en-US" altLang="en-US">
                <a:latin typeface="Times New Roman" panose="02020603050405020304" pitchFamily="18" charset="0"/>
              </a:rPr>
            </a:br>
            <a:endParaRPr lang="en-US" altLang="en-US">
              <a:latin typeface="Times New Roman" panose="02020603050405020304" pitchFamily="18" charset="0"/>
            </a:endParaRPr>
          </a:p>
        </p:txBody>
      </p:sp>
      <p:sp>
        <p:nvSpPr>
          <p:cNvPr id="18435" name="Rectangle 3">
            <a:extLst>
              <a:ext uri="{FF2B5EF4-FFF2-40B4-BE49-F238E27FC236}">
                <a16:creationId xmlns:a16="http://schemas.microsoft.com/office/drawing/2014/main" id="{09215CED-A5F2-B443-8CD3-E4916A85602A}"/>
              </a:ext>
            </a:extLst>
          </p:cNvPr>
          <p:cNvSpPr>
            <a:spLocks noGrp="1" noChangeArrowheads="1"/>
          </p:cNvSpPr>
          <p:nvPr>
            <p:ph type="body" idx="1"/>
          </p:nvPr>
        </p:nvSpPr>
        <p:spPr>
          <a:xfrm>
            <a:off x="1981200" y="1219200"/>
            <a:ext cx="8229600" cy="5334000"/>
          </a:xfrm>
        </p:spPr>
        <p:txBody>
          <a:bodyPr/>
          <a:lstStyle/>
          <a:p>
            <a:pPr eaLnBrk="1" hangingPunct="1">
              <a:buFontTx/>
              <a:buNone/>
            </a:pPr>
            <a:r>
              <a:rPr lang="en-US" altLang="en-US">
                <a:latin typeface="Times New Roman" panose="02020603050405020304" pitchFamily="18" charset="0"/>
              </a:rPr>
              <a:t>No public goods		No information problems</a:t>
            </a:r>
          </a:p>
          <a:p>
            <a:pPr eaLnBrk="1" hangingPunct="1">
              <a:buFontTx/>
              <a:buNone/>
            </a:pPr>
            <a:r>
              <a:rPr lang="en-US" altLang="en-US">
                <a:latin typeface="Times New Roman" panose="02020603050405020304" pitchFamily="18" charset="0"/>
              </a:rPr>
              <a:t>No externalities		No transaction costs</a:t>
            </a:r>
          </a:p>
          <a:p>
            <a:pPr eaLnBrk="1" hangingPunct="1">
              <a:buFontTx/>
              <a:buNone/>
            </a:pPr>
            <a:r>
              <a:rPr lang="en-US" altLang="en-US">
                <a:latin typeface="Times New Roman" panose="02020603050405020304" pitchFamily="18" charset="0"/>
              </a:rPr>
              <a:t>No taxes			No common property</a:t>
            </a:r>
          </a:p>
          <a:p>
            <a:pPr eaLnBrk="1" hangingPunct="1">
              <a:buFontTx/>
              <a:buNone/>
            </a:pPr>
            <a:r>
              <a:rPr lang="en-US" altLang="en-US">
                <a:latin typeface="Times New Roman" panose="02020603050405020304" pitchFamily="18" charset="0"/>
              </a:rPr>
              <a:t>No monopoly buyers or sellers</a:t>
            </a:r>
          </a:p>
          <a:p>
            <a:pPr eaLnBrk="1" hangingPunct="1">
              <a:buFontTx/>
              <a:buNone/>
            </a:pPr>
            <a:r>
              <a:rPr lang="en-US" altLang="en-US">
                <a:latin typeface="Times New Roman" panose="02020603050405020304" pitchFamily="18" charset="0"/>
              </a:rPr>
              <a:t>No increasing returns to scale		 </a:t>
            </a:r>
          </a:p>
          <a:p>
            <a:pPr eaLnBrk="1" hangingPunct="1">
              <a:buFontTx/>
              <a:buNone/>
            </a:pPr>
            <a:r>
              <a:rPr lang="en-US" altLang="en-US">
                <a:latin typeface="Times New Roman" panose="02020603050405020304" pitchFamily="18" charset="0"/>
              </a:rPr>
              <a:t>No other ‘distortions’ between the costs paid by buyers and the benefits received by sellers.</a:t>
            </a:r>
          </a:p>
          <a:p>
            <a:pPr eaLnBrk="1" hangingPunct="1">
              <a:buFontTx/>
              <a:buNone/>
            </a:pPr>
            <a:endParaRPr lang="en-US" altLang="en-US">
              <a:latin typeface="Times New Roman" panose="02020603050405020304" pitchFamily="18" charset="0"/>
            </a:endParaRPr>
          </a:p>
          <a:p>
            <a:pPr eaLnBrk="1" hangingPunct="1">
              <a:buFontTx/>
              <a:buNone/>
            </a:pPr>
            <a:r>
              <a:rPr lang="en-US" altLang="en-US">
                <a:latin typeface="Times New Roman" panose="02020603050405020304" pitchFamily="18" charset="0"/>
              </a:rPr>
              <a:t>Environmental Economists are microeconomists </a:t>
            </a:r>
          </a:p>
          <a:p>
            <a:pPr eaLnBrk="1" hangingPunct="1">
              <a:buFontTx/>
              <a:buNone/>
            </a:pPr>
            <a:r>
              <a:rPr lang="en-US" altLang="en-US">
                <a:latin typeface="Times New Roman" panose="02020603050405020304" pitchFamily="18" charset="0"/>
              </a:rPr>
              <a:t>who believe that markets sometimes fail.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84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3496DF12-2B04-E246-A2BE-6D41CD9D014C}"/>
              </a:ext>
            </a:extLst>
          </p:cNvPr>
          <p:cNvSpPr>
            <a:spLocks noGrp="1" noChangeArrowheads="1"/>
          </p:cNvSpPr>
          <p:nvPr>
            <p:ph type="body" idx="1"/>
          </p:nvPr>
        </p:nvSpPr>
        <p:spPr>
          <a:xfrm>
            <a:off x="1752600" y="152400"/>
            <a:ext cx="8686800" cy="6629400"/>
          </a:xfrm>
        </p:spPr>
        <p:txBody>
          <a:bodyPr/>
          <a:lstStyle/>
          <a:p>
            <a:pPr eaLnBrk="1" hangingPunct="1">
              <a:buFontTx/>
              <a:buNone/>
            </a:pPr>
            <a:r>
              <a:rPr lang="en-US" altLang="en-US" dirty="0">
                <a:latin typeface="Times New Roman" panose="02020603050405020304" pitchFamily="18" charset="0"/>
              </a:rPr>
              <a:t>  </a:t>
            </a:r>
            <a:r>
              <a:rPr lang="en-US" altLang="en-US" b="1" dirty="0">
                <a:latin typeface="Times New Roman" panose="02020603050405020304" pitchFamily="18" charset="0"/>
              </a:rPr>
              <a:t>Characteristics of Goods</a:t>
            </a:r>
          </a:p>
          <a:p>
            <a:pPr eaLnBrk="1" hangingPunct="1">
              <a:buFontTx/>
              <a:buNone/>
            </a:pPr>
            <a:r>
              <a:rPr lang="en-US" altLang="en-US" dirty="0">
                <a:latin typeface="Times New Roman" panose="02020603050405020304" pitchFamily="18" charset="0"/>
              </a:rPr>
              <a:t>	Excludable: Goods that you can exclude people from using.</a:t>
            </a:r>
          </a:p>
          <a:p>
            <a:pPr eaLnBrk="1" hangingPunct="1">
              <a:buFontTx/>
              <a:buNone/>
            </a:pPr>
            <a:endParaRPr lang="en-US" altLang="en-US" sz="1600" dirty="0">
              <a:latin typeface="Times New Roman" panose="02020603050405020304" pitchFamily="18" charset="0"/>
            </a:endParaRPr>
          </a:p>
          <a:p>
            <a:pPr eaLnBrk="1" hangingPunct="1">
              <a:buFontTx/>
              <a:buNone/>
            </a:pPr>
            <a:r>
              <a:rPr lang="en-US" altLang="en-US" dirty="0">
                <a:latin typeface="Times New Roman" panose="02020603050405020304" pitchFamily="18" charset="0"/>
              </a:rPr>
              <a:t>	Rival: One person’s use of the good diminishes other’s ability to use the good.</a:t>
            </a:r>
          </a:p>
          <a:p>
            <a:pPr eaLnBrk="1" hangingPunct="1">
              <a:buFontTx/>
              <a:buNone/>
            </a:pPr>
            <a:r>
              <a:rPr lang="en-US" altLang="en-US" sz="1600" dirty="0">
                <a:latin typeface="Times New Roman" panose="02020603050405020304" pitchFamily="18" charset="0"/>
              </a:rPr>
              <a:t>	</a:t>
            </a:r>
          </a:p>
          <a:p>
            <a:pPr eaLnBrk="1" hangingPunct="1">
              <a:buFontTx/>
              <a:buNone/>
            </a:pPr>
            <a:r>
              <a:rPr lang="en-US" altLang="en-US" dirty="0">
                <a:latin typeface="Times New Roman" panose="02020603050405020304" pitchFamily="18" charset="0"/>
              </a:rPr>
              <a:t>	Public Goods (Not Rival or Excludable): Benefits additional users at no cost to society. </a:t>
            </a:r>
          </a:p>
          <a:p>
            <a:pPr eaLnBrk="1" hangingPunct="1">
              <a:buFontTx/>
              <a:buNone/>
            </a:pPr>
            <a:endParaRPr lang="en-US" altLang="en-US" sz="1600" dirty="0">
              <a:latin typeface="Times New Roman" panose="02020603050405020304" pitchFamily="18" charset="0"/>
            </a:endParaRPr>
          </a:p>
          <a:p>
            <a:pPr eaLnBrk="1" hangingPunct="1">
              <a:buFontTx/>
              <a:buNone/>
            </a:pPr>
            <a:r>
              <a:rPr lang="en-US" altLang="en-US" dirty="0">
                <a:latin typeface="Times New Roman" panose="02020603050405020304" pitchFamily="18" charset="0"/>
              </a:rPr>
              <a:t>	Common Resources (Rival, but not Excludable): Common property, or open access resources, where anyone can extract or harvest the resource freely and no one recognizes the full cost of using the resource.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6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46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07FFEADB-225E-2D44-8AE2-E560E223A09A}"/>
              </a:ext>
            </a:extLst>
          </p:cNvPr>
          <p:cNvSpPr>
            <a:spLocks noGrp="1" noChangeArrowheads="1"/>
          </p:cNvSpPr>
          <p:nvPr>
            <p:ph type="body" idx="1"/>
          </p:nvPr>
        </p:nvSpPr>
        <p:spPr>
          <a:xfrm>
            <a:off x="1752600" y="212725"/>
            <a:ext cx="8686800" cy="6629400"/>
          </a:xfrm>
        </p:spPr>
        <p:txBody>
          <a:bodyPr/>
          <a:lstStyle/>
          <a:p>
            <a:pPr eaLnBrk="1" hangingPunct="1">
              <a:buFontTx/>
              <a:buNone/>
            </a:pPr>
            <a:r>
              <a:rPr lang="en-US" altLang="en-US" b="1" dirty="0">
                <a:latin typeface="Times New Roman" panose="02020603050405020304" pitchFamily="18" charset="0"/>
              </a:rPr>
              <a:t>Characteristics of Goods &amp; Environmental Economics</a:t>
            </a:r>
          </a:p>
          <a:p>
            <a:pPr eaLnBrk="1" hangingPunct="1">
              <a:buFontTx/>
              <a:buNone/>
            </a:pPr>
            <a:endParaRPr lang="en-US" altLang="en-US" sz="1600" dirty="0">
              <a:latin typeface="Times New Roman" panose="02020603050405020304" pitchFamily="18" charset="0"/>
            </a:endParaRPr>
          </a:p>
          <a:p>
            <a:pPr eaLnBrk="1" hangingPunct="1">
              <a:buFontTx/>
              <a:buNone/>
            </a:pPr>
            <a:r>
              <a:rPr lang="en-US" altLang="en-US" dirty="0">
                <a:latin typeface="Times New Roman" panose="02020603050405020304" pitchFamily="18" charset="0"/>
              </a:rPr>
              <a:t>	Externalities:  some costs or benefits of producing,  consuming, or disposing of a good or service are external to the market.</a:t>
            </a:r>
          </a:p>
          <a:p>
            <a:pPr eaLnBrk="1" hangingPunct="1">
              <a:buFontTx/>
              <a:buNone/>
            </a:pPr>
            <a:r>
              <a:rPr lang="en-US" altLang="en-US" dirty="0">
                <a:latin typeface="Times New Roman" panose="02020603050405020304" pitchFamily="18" charset="0"/>
              </a:rPr>
              <a:t>	</a:t>
            </a:r>
            <a:endParaRPr lang="en-US" altLang="en-US" sz="1600" dirty="0">
              <a:latin typeface="Times New Roman" panose="02020603050405020304" pitchFamily="18" charset="0"/>
            </a:endParaRPr>
          </a:p>
          <a:p>
            <a:pPr eaLnBrk="1" hangingPunct="1">
              <a:buFontTx/>
              <a:buNone/>
            </a:pPr>
            <a:r>
              <a:rPr lang="en-US" altLang="en-US" dirty="0">
                <a:latin typeface="Times New Roman" panose="02020603050405020304" pitchFamily="18" charset="0"/>
              </a:rPr>
              <a:t>	Missing Markets Problem: some goods (or inputs) into production are not sold on a market.  Firms and individuals then sometimes value the good at what they pay for it, $0, instead of what it is worth.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1491-A065-8F43-B7D3-1C4E3D10A284}"/>
              </a:ext>
            </a:extLst>
          </p:cNvPr>
          <p:cNvSpPr>
            <a:spLocks noGrp="1"/>
          </p:cNvSpPr>
          <p:nvPr>
            <p:ph type="title"/>
          </p:nvPr>
        </p:nvSpPr>
        <p:spPr/>
        <p:txBody>
          <a:bodyPr/>
          <a:lstStyle/>
          <a:p>
            <a:r>
              <a:rPr lang="en-US" dirty="0">
                <a:solidFill>
                  <a:schemeClr val="bg1"/>
                </a:solidFill>
              </a:rPr>
              <a:t>Eco</a:t>
            </a:r>
            <a:r>
              <a:rPr lang="en-US" dirty="0"/>
              <a:t>nomics Informs Almost Everything</a:t>
            </a:r>
          </a:p>
        </p:txBody>
      </p:sp>
      <p:sp>
        <p:nvSpPr>
          <p:cNvPr id="3" name="Content Placeholder 2">
            <a:extLst>
              <a:ext uri="{FF2B5EF4-FFF2-40B4-BE49-F238E27FC236}">
                <a16:creationId xmlns:a16="http://schemas.microsoft.com/office/drawing/2014/main" id="{8B07C1F1-EC19-CF4B-A854-6492D05C7FD3}"/>
              </a:ext>
            </a:extLst>
          </p:cNvPr>
          <p:cNvSpPr>
            <a:spLocks noGrp="1"/>
          </p:cNvSpPr>
          <p:nvPr>
            <p:ph sz="half" idx="1"/>
          </p:nvPr>
        </p:nvSpPr>
        <p:spPr/>
        <p:txBody>
          <a:bodyPr/>
          <a:lstStyle/>
          <a:p>
            <a:r>
              <a:rPr lang="en-US" dirty="0"/>
              <a:t>Prices</a:t>
            </a:r>
          </a:p>
          <a:p>
            <a:r>
              <a:rPr lang="en-US" dirty="0"/>
              <a:t>Incentives</a:t>
            </a:r>
          </a:p>
          <a:p>
            <a:r>
              <a:rPr lang="en-US" dirty="0"/>
              <a:t>Externalities</a:t>
            </a:r>
          </a:p>
          <a:p>
            <a:r>
              <a:rPr lang="en-US" dirty="0"/>
              <a:t>Cost-Benefit Analysis</a:t>
            </a:r>
          </a:p>
          <a:p>
            <a:r>
              <a:rPr lang="en-US" dirty="0"/>
              <a:t>Growth</a:t>
            </a:r>
          </a:p>
          <a:p>
            <a:r>
              <a:rPr lang="en-US" dirty="0"/>
              <a:t>Inflation</a:t>
            </a:r>
          </a:p>
          <a:p>
            <a:r>
              <a:rPr lang="en-US" dirty="0"/>
              <a:t>Interest Rates</a:t>
            </a:r>
          </a:p>
        </p:txBody>
      </p:sp>
      <p:sp>
        <p:nvSpPr>
          <p:cNvPr id="4" name="Content Placeholder 3">
            <a:extLst>
              <a:ext uri="{FF2B5EF4-FFF2-40B4-BE49-F238E27FC236}">
                <a16:creationId xmlns:a16="http://schemas.microsoft.com/office/drawing/2014/main" id="{917C6483-6A50-044A-87CB-E37C358CB00C}"/>
              </a:ext>
            </a:extLst>
          </p:cNvPr>
          <p:cNvSpPr>
            <a:spLocks noGrp="1"/>
          </p:cNvSpPr>
          <p:nvPr>
            <p:ph sz="half" idx="2"/>
          </p:nvPr>
        </p:nvSpPr>
        <p:spPr/>
        <p:txBody>
          <a:bodyPr/>
          <a:lstStyle/>
          <a:p>
            <a:r>
              <a:rPr lang="en-US" dirty="0"/>
              <a:t>Climate Change</a:t>
            </a:r>
          </a:p>
          <a:p>
            <a:r>
              <a:rPr lang="en-US" dirty="0"/>
              <a:t>International Trade</a:t>
            </a:r>
          </a:p>
          <a:p>
            <a:r>
              <a:rPr lang="en-US" dirty="0"/>
              <a:t>Immigration</a:t>
            </a:r>
          </a:p>
          <a:p>
            <a:r>
              <a:rPr lang="en-US" dirty="0"/>
              <a:t>Housing</a:t>
            </a:r>
          </a:p>
          <a:p>
            <a:r>
              <a:rPr lang="en-US" dirty="0"/>
              <a:t>Education</a:t>
            </a:r>
          </a:p>
          <a:p>
            <a:r>
              <a:rPr lang="en-US" dirty="0"/>
              <a:t>Health Care</a:t>
            </a:r>
          </a:p>
          <a:p>
            <a:r>
              <a:rPr lang="en-US" dirty="0"/>
              <a:t>Gun Control</a:t>
            </a:r>
          </a:p>
        </p:txBody>
      </p:sp>
      <p:sp>
        <p:nvSpPr>
          <p:cNvPr id="5" name="Slide Number Placeholder 4">
            <a:extLst>
              <a:ext uri="{FF2B5EF4-FFF2-40B4-BE49-F238E27FC236}">
                <a16:creationId xmlns:a16="http://schemas.microsoft.com/office/drawing/2014/main" id="{3D7B41C4-9500-274A-89E2-427769BDE9C4}"/>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164495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5D35-4703-864D-9026-5101C15A6C1D}"/>
              </a:ext>
            </a:extLst>
          </p:cNvPr>
          <p:cNvSpPr>
            <a:spLocks noGrp="1"/>
          </p:cNvSpPr>
          <p:nvPr>
            <p:ph type="title"/>
          </p:nvPr>
        </p:nvSpPr>
        <p:spPr/>
        <p:txBody>
          <a:bodyPr>
            <a:normAutofit fontScale="90000"/>
          </a:bodyPr>
          <a:lstStyle/>
          <a:p>
            <a:r>
              <a:rPr lang="en-US" dirty="0"/>
              <a:t> </a:t>
            </a:r>
            <a:r>
              <a:rPr lang="en-US" dirty="0">
                <a:solidFill>
                  <a:schemeClr val="bg1"/>
                </a:solidFill>
              </a:rPr>
              <a:t>Ho</a:t>
            </a:r>
            <a:r>
              <a:rPr lang="en-US" dirty="0"/>
              <a:t>w Can Economists Contribute to </a:t>
            </a:r>
            <a:br>
              <a:rPr lang="en-US" dirty="0"/>
            </a:br>
            <a:r>
              <a:rPr lang="en-US" dirty="0"/>
              <a:t>Thinking about Climate Change?</a:t>
            </a:r>
          </a:p>
        </p:txBody>
      </p:sp>
      <p:sp>
        <p:nvSpPr>
          <p:cNvPr id="3" name="Content Placeholder 2">
            <a:extLst>
              <a:ext uri="{FF2B5EF4-FFF2-40B4-BE49-F238E27FC236}">
                <a16:creationId xmlns:a16="http://schemas.microsoft.com/office/drawing/2014/main" id="{5597A826-7BC4-C049-BD3C-FBC1D3B33F51}"/>
              </a:ext>
            </a:extLst>
          </p:cNvPr>
          <p:cNvSpPr>
            <a:spLocks noGrp="1"/>
          </p:cNvSpPr>
          <p:nvPr>
            <p:ph idx="1"/>
          </p:nvPr>
        </p:nvSpPr>
        <p:spPr/>
        <p:txBody>
          <a:bodyPr/>
          <a:lstStyle/>
          <a:p>
            <a:pPr>
              <a:spcAft>
                <a:spcPts val="1000"/>
              </a:spcAft>
            </a:pPr>
            <a:r>
              <a:rPr lang="en-US" dirty="0"/>
              <a:t>By assessing behavioral reactions to climate change.</a:t>
            </a:r>
          </a:p>
          <a:p>
            <a:pPr>
              <a:spcAft>
                <a:spcPts val="1000"/>
              </a:spcAft>
            </a:pPr>
            <a:r>
              <a:rPr lang="en-US" dirty="0"/>
              <a:t>By measuring the damage and estimating the economic costs of fighting climate change.</a:t>
            </a:r>
          </a:p>
          <a:p>
            <a:r>
              <a:rPr lang="en-US" dirty="0"/>
              <a:t>By designing smart policies that minimize costs.</a:t>
            </a:r>
          </a:p>
          <a:p>
            <a:pPr lvl="1"/>
            <a:r>
              <a:rPr lang="en-US" dirty="0"/>
              <a:t>Balance economic growth with GHG emission mitigation.</a:t>
            </a:r>
          </a:p>
        </p:txBody>
      </p:sp>
      <p:sp>
        <p:nvSpPr>
          <p:cNvPr id="4" name="Slide Number Placeholder 3">
            <a:extLst>
              <a:ext uri="{FF2B5EF4-FFF2-40B4-BE49-F238E27FC236}">
                <a16:creationId xmlns:a16="http://schemas.microsoft.com/office/drawing/2014/main" id="{885F48B5-2E56-B743-B7EB-CDBC4806E79D}"/>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42223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Science</a:t>
            </a:r>
          </a:p>
        </p:txBody>
      </p:sp>
    </p:spTree>
    <p:extLst>
      <p:ext uri="{BB962C8B-B14F-4D97-AF65-F5344CB8AC3E}">
        <p14:creationId xmlns:p14="http://schemas.microsoft.com/office/powerpoint/2010/main" val="404464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79087-9BEA-4542-9196-EA1ECBD9CDAC}"/>
              </a:ext>
            </a:extLst>
          </p:cNvPr>
          <p:cNvSpPr txBox="1"/>
          <p:nvPr/>
        </p:nvSpPr>
        <p:spPr>
          <a:xfrm>
            <a:off x="8770414" y="6374459"/>
            <a:ext cx="3081868" cy="523220"/>
          </a:xfrm>
          <a:prstGeom prst="rect">
            <a:avLst/>
          </a:prstGeom>
          <a:noFill/>
        </p:spPr>
        <p:txBody>
          <a:bodyPr wrap="square" rtlCol="0">
            <a:spAutoFit/>
          </a:bodyPr>
          <a:lstStyle/>
          <a:p>
            <a:r>
              <a:rPr lang="en-US" sz="1400" dirty="0">
                <a:solidFill>
                  <a:schemeClr val="bg2">
                    <a:lumMod val="75000"/>
                  </a:schemeClr>
                </a:solidFill>
              </a:rPr>
              <a:t>Source: IPCC data distribution center and </a:t>
            </a:r>
            <a:r>
              <a:rPr lang="en-US" sz="1400" dirty="0" err="1">
                <a:solidFill>
                  <a:schemeClr val="bg2">
                    <a:lumMod val="75000"/>
                  </a:schemeClr>
                </a:solidFill>
              </a:rPr>
              <a:t>climate.gov</a:t>
            </a:r>
            <a:endParaRPr lang="en-US" sz="1400" dirty="0">
              <a:solidFill>
                <a:schemeClr val="bg2">
                  <a:lumMod val="75000"/>
                </a:schemeClr>
              </a:solidFill>
            </a:endParaRPr>
          </a:p>
        </p:txBody>
      </p:sp>
      <p:sp>
        <p:nvSpPr>
          <p:cNvPr id="3" name="Title 2">
            <a:extLst>
              <a:ext uri="{FF2B5EF4-FFF2-40B4-BE49-F238E27FC236}">
                <a16:creationId xmlns:a16="http://schemas.microsoft.com/office/drawing/2014/main" id="{060CB2D9-3E33-4B23-84BF-BFC56AE163AC}"/>
              </a:ext>
            </a:extLst>
          </p:cNvPr>
          <p:cNvSpPr>
            <a:spLocks noGrp="1"/>
          </p:cNvSpPr>
          <p:nvPr>
            <p:ph type="title"/>
          </p:nvPr>
        </p:nvSpPr>
        <p:spPr/>
        <p:txBody>
          <a:bodyPr/>
          <a:lstStyle/>
          <a:p>
            <a:r>
              <a:rPr lang="en-GB" dirty="0">
                <a:solidFill>
                  <a:schemeClr val="bg1"/>
                </a:solidFill>
              </a:rPr>
              <a:t> At</a:t>
            </a:r>
            <a:r>
              <a:rPr lang="en-GB" dirty="0"/>
              <a:t>mospheric CO</a:t>
            </a:r>
            <a:r>
              <a:rPr lang="en-GB" baseline="-25000" dirty="0"/>
              <a:t>2</a:t>
            </a:r>
            <a:r>
              <a:rPr lang="en-GB" dirty="0"/>
              <a:t> Concentrations</a:t>
            </a:r>
          </a:p>
        </p:txBody>
      </p:sp>
      <p:pic>
        <p:nvPicPr>
          <p:cNvPr id="5" name="Picture 4">
            <a:extLst>
              <a:ext uri="{FF2B5EF4-FFF2-40B4-BE49-F238E27FC236}">
                <a16:creationId xmlns:a16="http://schemas.microsoft.com/office/drawing/2014/main" id="{9D4DDC76-452B-3B4A-963F-97410EEA0B35}"/>
              </a:ext>
            </a:extLst>
          </p:cNvPr>
          <p:cNvPicPr>
            <a:picLocks noChangeAspect="1"/>
          </p:cNvPicPr>
          <p:nvPr/>
        </p:nvPicPr>
        <p:blipFill>
          <a:blip r:embed="rId3"/>
          <a:stretch>
            <a:fillRect/>
          </a:stretch>
        </p:blipFill>
        <p:spPr>
          <a:xfrm>
            <a:off x="1892673" y="1184646"/>
            <a:ext cx="9022757" cy="4488708"/>
          </a:xfrm>
          <a:prstGeom prst="rect">
            <a:avLst/>
          </a:prstGeom>
        </p:spPr>
      </p:pic>
      <p:grpSp>
        <p:nvGrpSpPr>
          <p:cNvPr id="9" name="Group 8"/>
          <p:cNvGrpSpPr/>
          <p:nvPr/>
        </p:nvGrpSpPr>
        <p:grpSpPr>
          <a:xfrm>
            <a:off x="3526186" y="1033551"/>
            <a:ext cx="5151649" cy="5340908"/>
            <a:chOff x="3526186" y="1033551"/>
            <a:chExt cx="5151649" cy="5340908"/>
          </a:xfrm>
        </p:grpSpPr>
        <p:pic>
          <p:nvPicPr>
            <p:cNvPr id="2050" name="Picture 2" descr="http://www.epa.gov/climatechange/images/science/ScenarioCO2.jpg"/>
            <p:cNvPicPr>
              <a:picLocks noChangeAspect="1" noChangeArrowheads="1"/>
            </p:cNvPicPr>
            <p:nvPr/>
          </p:nvPicPr>
          <p:blipFill rotWithShape="1">
            <a:blip r:embed="rId4">
              <a:extLst>
                <a:ext uri="{28A0092B-C50C-407E-A947-70E740481C1C}">
                  <a14:useLocalDpi xmlns:a14="http://schemas.microsoft.com/office/drawing/2010/main" val="0"/>
                </a:ext>
              </a:extLst>
            </a:blip>
            <a:srcRect t="5177"/>
            <a:stretch/>
          </p:blipFill>
          <p:spPr bwMode="auto">
            <a:xfrm>
              <a:off x="3526186" y="1033551"/>
              <a:ext cx="5151649" cy="534090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664925" y="1892704"/>
              <a:ext cx="1515672" cy="369332"/>
            </a:xfrm>
            <a:prstGeom prst="rect">
              <a:avLst/>
            </a:prstGeom>
            <a:noFill/>
          </p:spPr>
          <p:txBody>
            <a:bodyPr wrap="none" rtlCol="0">
              <a:spAutoFit/>
            </a:bodyPr>
            <a:lstStyle/>
            <a:p>
              <a:r>
                <a:rPr lang="en-US" dirty="0"/>
                <a:t>Projections </a:t>
              </a:r>
              <a:r>
                <a:rPr lang="en-US" dirty="0">
                  <a:sym typeface="Wingdings"/>
                </a:rPr>
                <a:t></a:t>
              </a:r>
              <a:endParaRPr lang="en-US" dirty="0"/>
            </a:p>
          </p:txBody>
        </p:sp>
        <p:cxnSp>
          <p:nvCxnSpPr>
            <p:cNvPr id="7" name="Straight Connector 6"/>
            <p:cNvCxnSpPr/>
            <p:nvPr/>
          </p:nvCxnSpPr>
          <p:spPr>
            <a:xfrm>
              <a:off x="4664925" y="1184646"/>
              <a:ext cx="0" cy="2515285"/>
            </a:xfrm>
            <a:prstGeom prst="line">
              <a:avLst/>
            </a:prstGeom>
            <a:ln w="381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46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2BD52533-5DB5-4F91-8B41-8E5A1E8AD062}"/>
              </a:ext>
            </a:extLst>
          </p:cNvPr>
          <p:cNvPicPr>
            <a:picLocks noChangeAspect="1"/>
          </p:cNvPicPr>
          <p:nvPr/>
        </p:nvPicPr>
        <p:blipFill>
          <a:blip r:embed="rId3"/>
          <a:stretch>
            <a:fillRect/>
          </a:stretch>
        </p:blipFill>
        <p:spPr>
          <a:xfrm>
            <a:off x="1866899" y="948599"/>
            <a:ext cx="8458201" cy="4960801"/>
          </a:xfrm>
          <a:prstGeom prst="rect">
            <a:avLst/>
          </a:prstGeom>
        </p:spPr>
      </p:pic>
      <p:sp>
        <p:nvSpPr>
          <p:cNvPr id="2" name="Title 1">
            <a:extLst>
              <a:ext uri="{FF2B5EF4-FFF2-40B4-BE49-F238E27FC236}">
                <a16:creationId xmlns:a16="http://schemas.microsoft.com/office/drawing/2014/main" id="{816C614C-9E01-46BB-8C88-77E54A4951BD}"/>
              </a:ext>
            </a:extLst>
          </p:cNvPr>
          <p:cNvSpPr>
            <a:spLocks noGrp="1"/>
          </p:cNvSpPr>
          <p:nvPr>
            <p:ph type="title"/>
          </p:nvPr>
        </p:nvSpPr>
        <p:spPr/>
        <p:txBody>
          <a:bodyPr/>
          <a:lstStyle/>
          <a:p>
            <a:r>
              <a:rPr lang="en-GB" dirty="0">
                <a:solidFill>
                  <a:schemeClr val="bg1"/>
                </a:solidFill>
              </a:rPr>
              <a:t>The</a:t>
            </a:r>
            <a:r>
              <a:rPr lang="en-GB" dirty="0"/>
              <a:t> Atmospheric Greenhouse Effect</a:t>
            </a:r>
          </a:p>
        </p:txBody>
      </p:sp>
      <p:sp>
        <p:nvSpPr>
          <p:cNvPr id="19" name="Arrow: Down 18">
            <a:extLst>
              <a:ext uri="{FF2B5EF4-FFF2-40B4-BE49-F238E27FC236}">
                <a16:creationId xmlns:a16="http://schemas.microsoft.com/office/drawing/2014/main" id="{A528E864-5EC9-4FE3-81BC-32618CBD8D1E}"/>
              </a:ext>
            </a:extLst>
          </p:cNvPr>
          <p:cNvSpPr/>
          <p:nvPr/>
        </p:nvSpPr>
        <p:spPr>
          <a:xfrm rot="18860827">
            <a:off x="4025544" y="3496746"/>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5" name="Arrow: Down 64">
            <a:extLst>
              <a:ext uri="{FF2B5EF4-FFF2-40B4-BE49-F238E27FC236}">
                <a16:creationId xmlns:a16="http://schemas.microsoft.com/office/drawing/2014/main" id="{634B6A97-0380-4929-83F5-7BDDB2C073AE}"/>
              </a:ext>
            </a:extLst>
          </p:cNvPr>
          <p:cNvSpPr/>
          <p:nvPr/>
        </p:nvSpPr>
        <p:spPr>
          <a:xfrm rot="17004740">
            <a:off x="4597511" y="2447799"/>
            <a:ext cx="574639" cy="748771"/>
          </a:xfrm>
          <a:prstGeom prst="downArrow">
            <a:avLst/>
          </a:prstGeom>
          <a:gradFill flip="none" rotWithShape="1">
            <a:gsLst>
              <a:gs pos="0">
                <a:srgbClr val="FFFF00"/>
              </a:gs>
              <a:gs pos="75000">
                <a:srgbClr val="F15A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sp>
        <p:nvSpPr>
          <p:cNvPr id="66" name="Arrow: Down 65">
            <a:extLst>
              <a:ext uri="{FF2B5EF4-FFF2-40B4-BE49-F238E27FC236}">
                <a16:creationId xmlns:a16="http://schemas.microsoft.com/office/drawing/2014/main" id="{17889729-BF3E-4D78-8B76-BCB42A0DE305}"/>
              </a:ext>
            </a:extLst>
          </p:cNvPr>
          <p:cNvSpPr/>
          <p:nvPr/>
        </p:nvSpPr>
        <p:spPr>
          <a:xfrm rot="20623483">
            <a:off x="3089693" y="4054463"/>
            <a:ext cx="574639" cy="748771"/>
          </a:xfrm>
          <a:prstGeom prst="downArrow">
            <a:avLst/>
          </a:prstGeom>
          <a:gradFill>
            <a:gsLst>
              <a:gs pos="0">
                <a:srgbClr val="FFFF00"/>
              </a:gs>
              <a:gs pos="75000">
                <a:srgbClr val="F15A2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5A29"/>
              </a:solidFill>
            </a:endParaRPr>
          </a:p>
        </p:txBody>
      </p:sp>
      <p:cxnSp>
        <p:nvCxnSpPr>
          <p:cNvPr id="97" name="Straight Arrow Connector 96">
            <a:extLst>
              <a:ext uri="{FF2B5EF4-FFF2-40B4-BE49-F238E27FC236}">
                <a16:creationId xmlns:a16="http://schemas.microsoft.com/office/drawing/2014/main" id="{FD11BB17-9D6B-472B-B877-34465D18D27A}"/>
              </a:ext>
            </a:extLst>
          </p:cNvPr>
          <p:cNvCxnSpPr>
            <a:cxnSpLocks/>
          </p:cNvCxnSpPr>
          <p:nvPr/>
        </p:nvCxnSpPr>
        <p:spPr>
          <a:xfrm>
            <a:off x="4934498" y="4421922"/>
            <a:ext cx="553040" cy="4468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3AB0728-6780-475F-B7CB-7B4FF50EAC47}"/>
              </a:ext>
            </a:extLst>
          </p:cNvPr>
          <p:cNvCxnSpPr>
            <a:cxnSpLocks/>
          </p:cNvCxnSpPr>
          <p:nvPr/>
        </p:nvCxnSpPr>
        <p:spPr>
          <a:xfrm flipH="1" flipV="1">
            <a:off x="5305547" y="3706791"/>
            <a:ext cx="207391" cy="1045521"/>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366DDD2-D58E-49BC-AD9B-65EE0F8CA774}"/>
              </a:ext>
            </a:extLst>
          </p:cNvPr>
          <p:cNvCxnSpPr>
            <a:cxnSpLocks/>
          </p:cNvCxnSpPr>
          <p:nvPr/>
        </p:nvCxnSpPr>
        <p:spPr>
          <a:xfrm>
            <a:off x="5305547" y="3668690"/>
            <a:ext cx="645214" cy="357466"/>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0A96270-8FDF-4C43-9726-D29973BF885E}"/>
              </a:ext>
            </a:extLst>
          </p:cNvPr>
          <p:cNvCxnSpPr>
            <a:cxnSpLocks/>
          </p:cNvCxnSpPr>
          <p:nvPr/>
        </p:nvCxnSpPr>
        <p:spPr>
          <a:xfrm flipV="1">
            <a:off x="5950761" y="2953757"/>
            <a:ext cx="34564" cy="1072398"/>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212A04-6EC5-4D17-B052-F7B1EF720664}"/>
              </a:ext>
            </a:extLst>
          </p:cNvPr>
          <p:cNvCxnSpPr>
            <a:cxnSpLocks/>
          </p:cNvCxnSpPr>
          <p:nvPr/>
        </p:nvCxnSpPr>
        <p:spPr>
          <a:xfrm>
            <a:off x="5985325" y="2953757"/>
            <a:ext cx="714343" cy="44683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F495D6D-BC15-43E5-8BAE-DF9D4CABCDF0}"/>
              </a:ext>
            </a:extLst>
          </p:cNvPr>
          <p:cNvCxnSpPr>
            <a:cxnSpLocks/>
          </p:cNvCxnSpPr>
          <p:nvPr/>
        </p:nvCxnSpPr>
        <p:spPr>
          <a:xfrm flipV="1">
            <a:off x="6699668" y="2455859"/>
            <a:ext cx="241956" cy="944732"/>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A5FDB7EA-08E1-4A5E-BDD1-3A94D3CE3A53}"/>
              </a:ext>
            </a:extLst>
          </p:cNvPr>
          <p:cNvCxnSpPr>
            <a:cxnSpLocks/>
          </p:cNvCxnSpPr>
          <p:nvPr/>
        </p:nvCxnSpPr>
        <p:spPr>
          <a:xfrm>
            <a:off x="6941624" y="2455859"/>
            <a:ext cx="1036949" cy="622763"/>
          </a:xfrm>
          <a:prstGeom prst="straightConnector1">
            <a:avLst/>
          </a:prstGeom>
          <a:ln w="57150">
            <a:solidFill>
              <a:srgbClr val="F15A2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05C090FA-3592-49B2-91AB-31D567751B80}"/>
              </a:ext>
            </a:extLst>
          </p:cNvPr>
          <p:cNvCxnSpPr>
            <a:cxnSpLocks/>
          </p:cNvCxnSpPr>
          <p:nvPr/>
        </p:nvCxnSpPr>
        <p:spPr>
          <a:xfrm flipH="1" flipV="1">
            <a:off x="3800098" y="4893972"/>
            <a:ext cx="1666761" cy="68761"/>
          </a:xfrm>
          <a:prstGeom prst="straightConnector1">
            <a:avLst/>
          </a:prstGeom>
          <a:ln w="57150">
            <a:gradFill flip="none" rotWithShape="1">
              <a:gsLst>
                <a:gs pos="0">
                  <a:srgbClr val="FFFF00">
                    <a:lumMod val="99000"/>
                  </a:srgbClr>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B041C95A-40AA-410E-AD91-C65758351EFB}"/>
              </a:ext>
            </a:extLst>
          </p:cNvPr>
          <p:cNvCxnSpPr>
            <a:cxnSpLocks/>
          </p:cNvCxnSpPr>
          <p:nvPr/>
        </p:nvCxnSpPr>
        <p:spPr>
          <a:xfrm flipH="1">
            <a:off x="4232366" y="5126173"/>
            <a:ext cx="1251441" cy="186056"/>
          </a:xfrm>
          <a:prstGeom prst="straightConnector1">
            <a:avLst/>
          </a:prstGeom>
          <a:ln w="57150">
            <a:gradFill flip="none" rotWithShape="1">
              <a:gsLst>
                <a:gs pos="0">
                  <a:srgbClr val="FFFF00"/>
                </a:gs>
                <a:gs pos="75000">
                  <a:srgbClr val="F15A29"/>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4920F13-A927-4C88-BE16-8B1DA958885A}"/>
              </a:ext>
            </a:extLst>
          </p:cNvPr>
          <p:cNvSpPr txBox="1"/>
          <p:nvPr/>
        </p:nvSpPr>
        <p:spPr>
          <a:xfrm>
            <a:off x="7847462" y="2466762"/>
            <a:ext cx="1098891" cy="307777"/>
          </a:xfrm>
          <a:prstGeom prst="rect">
            <a:avLst/>
          </a:prstGeom>
          <a:noFill/>
        </p:spPr>
        <p:txBody>
          <a:bodyPr wrap="none" rtlCol="0">
            <a:spAutoFit/>
          </a:bodyPr>
          <a:lstStyle/>
          <a:p>
            <a:r>
              <a:rPr lang="en-GB" sz="1400" b="1" dirty="0">
                <a:solidFill>
                  <a:schemeClr val="bg1"/>
                </a:solidFill>
              </a:rPr>
              <a:t>Atmosphere</a:t>
            </a:r>
          </a:p>
        </p:txBody>
      </p:sp>
      <p:sp>
        <p:nvSpPr>
          <p:cNvPr id="169" name="TextBox 168">
            <a:extLst>
              <a:ext uri="{FF2B5EF4-FFF2-40B4-BE49-F238E27FC236}">
                <a16:creationId xmlns:a16="http://schemas.microsoft.com/office/drawing/2014/main" id="{1F263645-7A8C-4704-B100-7DB63FE53809}"/>
              </a:ext>
            </a:extLst>
          </p:cNvPr>
          <p:cNvSpPr txBox="1"/>
          <p:nvPr/>
        </p:nvSpPr>
        <p:spPr>
          <a:xfrm>
            <a:off x="2112434" y="4921343"/>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into space</a:t>
            </a:r>
          </a:p>
        </p:txBody>
      </p:sp>
      <p:sp>
        <p:nvSpPr>
          <p:cNvPr id="170" name="TextBox 169">
            <a:extLst>
              <a:ext uri="{FF2B5EF4-FFF2-40B4-BE49-F238E27FC236}">
                <a16:creationId xmlns:a16="http://schemas.microsoft.com/office/drawing/2014/main" id="{7509613E-27C1-45B8-8FF1-7F8B6BD4977F}"/>
              </a:ext>
            </a:extLst>
          </p:cNvPr>
          <p:cNvSpPr txBox="1"/>
          <p:nvPr/>
        </p:nvSpPr>
        <p:spPr>
          <a:xfrm>
            <a:off x="7148371" y="3288202"/>
            <a:ext cx="1611788" cy="523220"/>
          </a:xfrm>
          <a:prstGeom prst="rect">
            <a:avLst/>
          </a:prstGeom>
          <a:noFill/>
        </p:spPr>
        <p:txBody>
          <a:bodyPr wrap="none" rtlCol="0">
            <a:spAutoFit/>
          </a:bodyPr>
          <a:lstStyle/>
          <a:p>
            <a:pPr algn="ctr"/>
            <a:r>
              <a:rPr lang="en-GB" sz="1400" dirty="0">
                <a:solidFill>
                  <a:schemeClr val="bg1"/>
                </a:solidFill>
              </a:rPr>
              <a:t>Light reflected back</a:t>
            </a:r>
          </a:p>
          <a:p>
            <a:pPr algn="ctr"/>
            <a:r>
              <a:rPr lang="en-GB" sz="1400" dirty="0">
                <a:solidFill>
                  <a:schemeClr val="bg1"/>
                </a:solidFill>
              </a:rPr>
              <a:t>onto earth</a:t>
            </a:r>
          </a:p>
        </p:txBody>
      </p:sp>
      <p:sp>
        <p:nvSpPr>
          <p:cNvPr id="20" name="TextBox 19">
            <a:extLst>
              <a:ext uri="{FF2B5EF4-FFF2-40B4-BE49-F238E27FC236}">
                <a16:creationId xmlns:a16="http://schemas.microsoft.com/office/drawing/2014/main" id="{FD222ECA-E9D1-4AD7-A308-1D0FDA027F80}"/>
              </a:ext>
            </a:extLst>
          </p:cNvPr>
          <p:cNvSpPr txBox="1"/>
          <p:nvPr/>
        </p:nvSpPr>
        <p:spPr>
          <a:xfrm>
            <a:off x="2615869" y="1987239"/>
            <a:ext cx="461986" cy="307777"/>
          </a:xfrm>
          <a:prstGeom prst="rect">
            <a:avLst/>
          </a:prstGeom>
          <a:noFill/>
        </p:spPr>
        <p:txBody>
          <a:bodyPr wrap="none" rtlCol="0">
            <a:spAutoFit/>
          </a:bodyPr>
          <a:lstStyle/>
          <a:p>
            <a:r>
              <a:rPr lang="en-GB" sz="1400" b="1" dirty="0"/>
              <a:t>Sun</a:t>
            </a:r>
          </a:p>
        </p:txBody>
      </p:sp>
    </p:spTree>
    <p:extLst>
      <p:ext uri="{BB962C8B-B14F-4D97-AF65-F5344CB8AC3E}">
        <p14:creationId xmlns:p14="http://schemas.microsoft.com/office/powerpoint/2010/main" val="3152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1668 -0.10277 L 0.00234 -0.00023 " pathEditMode="relative" rAng="0" ptsTypes="AA">
                                      <p:cBhvr>
                                        <p:cTn id="9" dur="2000" fill="hold"/>
                                        <p:tgtEl>
                                          <p:spTgt spid="65"/>
                                        </p:tgtEl>
                                        <p:attrNameLst>
                                          <p:attrName>ppt_x</p:attrName>
                                          <p:attrName>ppt_y</p:attrName>
                                        </p:attrNameLst>
                                      </p:cBhvr>
                                      <p:rCtr x="8451" y="5116"/>
                                    </p:animMotion>
                                  </p:childTnLst>
                                </p:cTn>
                              </p:par>
                              <p:par>
                                <p:cTn id="10" presetID="1"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42" presetClass="path" presetSubtype="0" accel="50000" decel="50000" fill="hold" grpId="0" nodeType="withEffect">
                                  <p:stCondLst>
                                    <p:cond delay="0"/>
                                  </p:stCondLst>
                                  <p:childTnLst>
                                    <p:animMotion origin="layout" path="M -0.11498 -0.25393 L 1.66667E-6 -4.81481E-6 " pathEditMode="relative" rAng="0" ptsTypes="AA">
                                      <p:cBhvr>
                                        <p:cTn id="13" dur="2000" fill="hold"/>
                                        <p:tgtEl>
                                          <p:spTgt spid="19"/>
                                        </p:tgtEl>
                                        <p:attrNameLst>
                                          <p:attrName>ppt_x</p:attrName>
                                          <p:attrName>ppt_y</p:attrName>
                                        </p:attrNameLst>
                                      </p:cBhvr>
                                      <p:rCtr x="5820" y="12708"/>
                                    </p:animMotion>
                                  </p:childTnLst>
                                </p:cTn>
                              </p:par>
                              <p:par>
                                <p:cTn id="14" presetID="1" presetClass="entr" presetSubtype="0" fill="hold" grpId="1" nodeType="with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par>
                                <p:cTn id="16" presetID="42" presetClass="path" presetSubtype="0" accel="50000" decel="50000" fill="hold" grpId="0" nodeType="withEffect">
                                  <p:stCondLst>
                                    <p:cond delay="0"/>
                                  </p:stCondLst>
                                  <p:childTnLst>
                                    <p:animMotion origin="layout" path="M -0.0431 -0.33009 L 3.125E-6 3.7037E-6 " pathEditMode="relative" rAng="0" ptsTypes="AA">
                                      <p:cBhvr>
                                        <p:cTn id="17" dur="2000" fill="hold"/>
                                        <p:tgtEl>
                                          <p:spTgt spid="66"/>
                                        </p:tgtEl>
                                        <p:attrNameLst>
                                          <p:attrName>ppt_x</p:attrName>
                                          <p:attrName>ppt_y</p:attrName>
                                        </p:attrNameLst>
                                      </p:cBhvr>
                                      <p:rCtr x="2266" y="16829"/>
                                    </p:animMotion>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0"/>
                                        </p:tgtEl>
                                        <p:attrNameLst>
                                          <p:attrName>style.visibility</p:attrName>
                                        </p:attrNameLst>
                                      </p:cBhvr>
                                      <p:to>
                                        <p:strVal val="visible"/>
                                      </p:to>
                                    </p:set>
                                  </p:childTnLst>
                                </p:cTn>
                              </p:par>
                            </p:childTnLst>
                          </p:cTn>
                        </p:par>
                        <p:par>
                          <p:cTn id="29" fill="hold">
                            <p:stCondLst>
                              <p:cond delay="0"/>
                            </p:stCondLst>
                            <p:childTnLst>
                              <p:par>
                                <p:cTn id="30" presetID="35" presetClass="path" presetSubtype="0" accel="50000" decel="50000" fill="hold" nodeType="afterEffect">
                                  <p:stCondLst>
                                    <p:cond delay="0"/>
                                  </p:stCondLst>
                                  <p:childTnLst>
                                    <p:animMotion origin="layout" path="M 1.875E-6 1.48148E-6 L -0.15716 -0.00857 " pathEditMode="relative" rAng="0" ptsTypes="AA">
                                      <p:cBhvr>
                                        <p:cTn id="31" dur="2000" fill="hold"/>
                                        <p:tgtEl>
                                          <p:spTgt spid="104"/>
                                        </p:tgtEl>
                                        <p:attrNameLst>
                                          <p:attrName>ppt_x</p:attrName>
                                          <p:attrName>ppt_y</p:attrName>
                                        </p:attrNameLst>
                                      </p:cBhvr>
                                      <p:rCtr x="-7865" y="-440"/>
                                    </p:animMotion>
                                  </p:childTnLst>
                                </p:cTn>
                              </p:par>
                              <p:par>
                                <p:cTn id="32" presetID="49" presetClass="path" presetSubtype="0" accel="50000" decel="50000" fill="hold" nodeType="withEffect">
                                  <p:stCondLst>
                                    <p:cond delay="0"/>
                                  </p:stCondLst>
                                  <p:childTnLst>
                                    <p:animMotion origin="layout" path="M 2.5E-6 3.7037E-7 L -0.18268 0.04421 " pathEditMode="relative" rAng="0" ptsTypes="AA">
                                      <p:cBhvr>
                                        <p:cTn id="33" dur="2000" fill="hold"/>
                                        <p:tgtEl>
                                          <p:spTgt spid="140"/>
                                        </p:tgtEl>
                                        <p:attrNameLst>
                                          <p:attrName>ppt_x</p:attrName>
                                          <p:attrName>ppt_y</p:attrName>
                                        </p:attrNameLst>
                                      </p:cBhvr>
                                      <p:rCtr x="-9141" y="2199"/>
                                    </p:animMotion>
                                  </p:childTnLst>
                                </p:cTn>
                              </p:par>
                            </p:childTnLst>
                          </p:cTn>
                        </p:par>
                        <p:par>
                          <p:cTn id="34" fill="hold">
                            <p:stCondLst>
                              <p:cond delay="2000"/>
                            </p:stCondLst>
                            <p:childTnLst>
                              <p:par>
                                <p:cTn id="35" presetID="1" presetClass="entr" presetSubtype="0" fill="hold" grpId="0" nodeType="afterEffect">
                                  <p:stCondLst>
                                    <p:cond delay="0"/>
                                  </p:stCondLst>
                                  <p:iterate type="lt">
                                    <p:tmAbs val="0"/>
                                  </p:iterate>
                                  <p:childTnLst>
                                    <p:set>
                                      <p:cBhvr>
                                        <p:cTn id="36" dur="1" fill="hold">
                                          <p:stCondLst>
                                            <p:cond delay="0"/>
                                          </p:stCondLst>
                                        </p:cTn>
                                        <p:tgtEl>
                                          <p:spTgt spid="169"/>
                                        </p:tgtEl>
                                        <p:attrNameLst>
                                          <p:attrName>style.visibility</p:attrName>
                                        </p:attrNameLst>
                                      </p:cBhvr>
                                      <p:to>
                                        <p:strVal val="visible"/>
                                      </p:to>
                                    </p:set>
                                  </p:childTnLst>
                                </p:cTn>
                              </p:par>
                            </p:childTnLst>
                          </p:cTn>
                        </p:par>
                        <p:par>
                          <p:cTn id="37" fill="hold">
                            <p:stCondLst>
                              <p:cond delay="2000"/>
                            </p:stCondLst>
                            <p:childTnLst>
                              <p:par>
                                <p:cTn id="38" presetID="15" presetClass="emph" presetSubtype="0" grpId="1" nodeType="afterEffect">
                                  <p:stCondLst>
                                    <p:cond delay="0"/>
                                  </p:stCondLst>
                                  <p:iterate type="lt">
                                    <p:tmAbs val="25"/>
                                  </p:iterate>
                                  <p:childTnLst>
                                    <p:set>
                                      <p:cBhvr override="childStyle">
                                        <p:cTn id="39" dur="indefinite"/>
                                        <p:tgtEl>
                                          <p:spTgt spid="169"/>
                                        </p:tgtEl>
                                        <p:attrNameLst>
                                          <p:attrName>style.fontWeight</p:attrName>
                                        </p:attrNameLst>
                                      </p:cBhvr>
                                      <p:to>
                                        <p:strVal val="bold"/>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circle(out)">
                                      <p:cBhvr>
                                        <p:cTn id="44" dur="500"/>
                                        <p:tgtEl>
                                          <p:spTgt spid="98"/>
                                        </p:tgtEl>
                                      </p:cBhvr>
                                    </p:animEffect>
                                  </p:childTnLst>
                                </p:cTn>
                              </p:par>
                            </p:childTnLst>
                          </p:cTn>
                        </p:par>
                        <p:par>
                          <p:cTn id="45" fill="hold">
                            <p:stCondLst>
                              <p:cond delay="500"/>
                            </p:stCondLst>
                            <p:childTnLst>
                              <p:par>
                                <p:cTn id="46" presetID="6"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circle(in)">
                                      <p:cBhvr>
                                        <p:cTn id="48" dur="500"/>
                                        <p:tgtEl>
                                          <p:spTgt spid="99"/>
                                        </p:tgtEl>
                                      </p:cBhvr>
                                    </p:animEffect>
                                  </p:childTnLst>
                                </p:cTn>
                              </p:par>
                            </p:childTnLst>
                          </p:cTn>
                        </p:par>
                        <p:par>
                          <p:cTn id="49" fill="hold">
                            <p:stCondLst>
                              <p:cond delay="1000"/>
                            </p:stCondLst>
                            <p:childTnLst>
                              <p:par>
                                <p:cTn id="50" presetID="6" presetClass="entr" presetSubtype="16" fill="hold"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circle(in)">
                                      <p:cBhvr>
                                        <p:cTn id="52" dur="500"/>
                                        <p:tgtEl>
                                          <p:spTgt spid="100"/>
                                        </p:tgtEl>
                                      </p:cBhvr>
                                    </p:animEffect>
                                  </p:childTnLst>
                                </p:cTn>
                              </p:par>
                            </p:childTnLst>
                          </p:cTn>
                        </p:par>
                        <p:par>
                          <p:cTn id="53" fill="hold">
                            <p:stCondLst>
                              <p:cond delay="1500"/>
                            </p:stCondLst>
                            <p:childTnLst>
                              <p:par>
                                <p:cTn id="54" presetID="6" presetClass="entr" presetSubtype="16" fill="hold" nodeType="after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circle(in)">
                                      <p:cBhvr>
                                        <p:cTn id="56" dur="500"/>
                                        <p:tgtEl>
                                          <p:spTgt spid="101"/>
                                        </p:tgtEl>
                                      </p:cBhvr>
                                    </p:animEffect>
                                  </p:childTnLst>
                                </p:cTn>
                              </p:par>
                            </p:childTnLst>
                          </p:cTn>
                        </p:par>
                        <p:par>
                          <p:cTn id="57" fill="hold">
                            <p:stCondLst>
                              <p:cond delay="2000"/>
                            </p:stCondLst>
                            <p:childTnLst>
                              <p:par>
                                <p:cTn id="58" presetID="6" presetClass="entr" presetSubtype="16" fill="hold" nodeType="afterEffect">
                                  <p:stCondLst>
                                    <p:cond delay="0"/>
                                  </p:stCondLst>
                                  <p:childTnLst>
                                    <p:set>
                                      <p:cBhvr>
                                        <p:cTn id="59" dur="1" fill="hold">
                                          <p:stCondLst>
                                            <p:cond delay="0"/>
                                          </p:stCondLst>
                                        </p:cTn>
                                        <p:tgtEl>
                                          <p:spTgt spid="102"/>
                                        </p:tgtEl>
                                        <p:attrNameLst>
                                          <p:attrName>style.visibility</p:attrName>
                                        </p:attrNameLst>
                                      </p:cBhvr>
                                      <p:to>
                                        <p:strVal val="visible"/>
                                      </p:to>
                                    </p:set>
                                    <p:animEffect transition="in" filter="circle(in)">
                                      <p:cBhvr>
                                        <p:cTn id="60" dur="500"/>
                                        <p:tgtEl>
                                          <p:spTgt spid="102"/>
                                        </p:tgtEl>
                                      </p:cBhvr>
                                    </p:animEffect>
                                  </p:childTnLst>
                                </p:cTn>
                              </p:par>
                            </p:childTnLst>
                          </p:cTn>
                        </p:par>
                        <p:par>
                          <p:cTn id="61" fill="hold">
                            <p:stCondLst>
                              <p:cond delay="2500"/>
                            </p:stCondLst>
                            <p:childTnLst>
                              <p:par>
                                <p:cTn id="62" presetID="6" presetClass="entr" presetSubtype="16" fill="hold" nodeType="after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circle(in)">
                                      <p:cBhvr>
                                        <p:cTn id="64" dur="500"/>
                                        <p:tgtEl>
                                          <p:spTgt spid="103"/>
                                        </p:tgtEl>
                                      </p:cBhvr>
                                    </p:animEffect>
                                  </p:childTnLst>
                                </p:cTn>
                              </p:par>
                            </p:childTnLst>
                          </p:cTn>
                        </p:par>
                        <p:par>
                          <p:cTn id="65" fill="hold">
                            <p:stCondLst>
                              <p:cond delay="3000"/>
                            </p:stCondLst>
                            <p:childTnLst>
                              <p:par>
                                <p:cTn id="66" presetID="1" presetClass="entr" presetSubtype="0" fill="hold" grpId="1" nodeType="afterEffect">
                                  <p:stCondLst>
                                    <p:cond delay="0"/>
                                  </p:stCondLst>
                                  <p:iterate type="lt">
                                    <p:tmAbs val="0"/>
                                  </p:iterate>
                                  <p:childTnLst>
                                    <p:set>
                                      <p:cBhvr>
                                        <p:cTn id="67" dur="1" fill="hold">
                                          <p:stCondLst>
                                            <p:cond delay="0"/>
                                          </p:stCondLst>
                                        </p:cTn>
                                        <p:tgtEl>
                                          <p:spTgt spid="170"/>
                                        </p:tgtEl>
                                        <p:attrNameLst>
                                          <p:attrName>style.visibility</p:attrName>
                                        </p:attrNameLst>
                                      </p:cBhvr>
                                      <p:to>
                                        <p:strVal val="visible"/>
                                      </p:to>
                                    </p:set>
                                  </p:childTnLst>
                                </p:cTn>
                              </p:par>
                            </p:childTnLst>
                          </p:cTn>
                        </p:par>
                        <p:par>
                          <p:cTn id="68" fill="hold">
                            <p:stCondLst>
                              <p:cond delay="3000"/>
                            </p:stCondLst>
                            <p:childTnLst>
                              <p:par>
                                <p:cTn id="69" presetID="15" presetClass="emph" presetSubtype="0" grpId="0" nodeType="afterEffect">
                                  <p:stCondLst>
                                    <p:cond delay="0"/>
                                  </p:stCondLst>
                                  <p:iterate type="lt">
                                    <p:tmAbs val="25"/>
                                  </p:iterate>
                                  <p:childTnLst>
                                    <p:set>
                                      <p:cBhvr override="childStyle">
                                        <p:cTn id="70" dur="indefinite"/>
                                        <p:tgtEl>
                                          <p:spTgt spid="17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65" grpId="0" animBg="1"/>
      <p:bldP spid="65" grpId="1" animBg="1"/>
      <p:bldP spid="66" grpId="0" animBg="1"/>
      <p:bldP spid="66" grpId="1" animBg="1"/>
      <p:bldP spid="169" grpId="0"/>
      <p:bldP spid="169" grpId="1"/>
      <p:bldP spid="170" grpId="0"/>
      <p:bldP spid="17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5413E-CBCB-47CF-8A40-91DCB9664CF7}"/>
              </a:ext>
            </a:extLst>
          </p:cNvPr>
          <p:cNvPicPr>
            <a:picLocks noChangeAspect="1"/>
          </p:cNvPicPr>
          <p:nvPr/>
        </p:nvPicPr>
        <p:blipFill>
          <a:blip r:embed="rId2"/>
          <a:stretch>
            <a:fillRect/>
          </a:stretch>
        </p:blipFill>
        <p:spPr>
          <a:xfrm>
            <a:off x="3128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b="1" dirty="0">
                <a:solidFill>
                  <a:schemeClr val="bg1"/>
                </a:solidFill>
              </a:rPr>
              <a:t>Un</a:t>
            </a:r>
            <a:r>
              <a:rPr lang="en-US" b="1" dirty="0"/>
              <a:t>certainty</a:t>
            </a:r>
          </a:p>
        </p:txBody>
      </p:sp>
      <p:pic>
        <p:nvPicPr>
          <p:cNvPr id="7" name="Picture 6">
            <a:extLst>
              <a:ext uri="{FF2B5EF4-FFF2-40B4-BE49-F238E27FC236}">
                <a16:creationId xmlns:a16="http://schemas.microsoft.com/office/drawing/2014/main" id="{9DFA45FE-9901-4BDA-A1DA-0461AE297F43}"/>
              </a:ext>
            </a:extLst>
          </p:cNvPr>
          <p:cNvPicPr>
            <a:picLocks noChangeAspect="1"/>
          </p:cNvPicPr>
          <p:nvPr/>
        </p:nvPicPr>
        <p:blipFill rotWithShape="1">
          <a:blip r:embed="rId3"/>
          <a:srcRect l="6451" r="8202"/>
          <a:stretch/>
        </p:blipFill>
        <p:spPr>
          <a:xfrm>
            <a:off x="6192254" y="1925056"/>
            <a:ext cx="3609472"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6004F37-6703-435D-A170-E0FE03DC3863}"/>
              </a:ext>
            </a:extLst>
          </p:cNvPr>
          <p:cNvPicPr>
            <a:picLocks noChangeAspect="1"/>
          </p:cNvPicPr>
          <p:nvPr/>
        </p:nvPicPr>
        <p:blipFill>
          <a:blip r:embed="rId4"/>
          <a:stretch>
            <a:fillRect/>
          </a:stretch>
        </p:blipFill>
        <p:spPr>
          <a:xfrm>
            <a:off x="80210" y="1925056"/>
            <a:ext cx="3048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rrow: Right 14">
            <a:extLst>
              <a:ext uri="{FF2B5EF4-FFF2-40B4-BE49-F238E27FC236}">
                <a16:creationId xmlns:a16="http://schemas.microsoft.com/office/drawing/2014/main" id="{FA7CC5F4-ACBC-4A7B-AACD-1200E3C3563B}"/>
              </a:ext>
            </a:extLst>
          </p:cNvPr>
          <p:cNvSpPr/>
          <p:nvPr/>
        </p:nvSpPr>
        <p:spPr>
          <a:xfrm>
            <a:off x="2871536"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16" name="Arrow: Right 15">
            <a:extLst>
              <a:ext uri="{FF2B5EF4-FFF2-40B4-BE49-F238E27FC236}">
                <a16:creationId xmlns:a16="http://schemas.microsoft.com/office/drawing/2014/main" id="{F4ED9030-1753-477B-9BA3-36FE0E3C8070}"/>
              </a:ext>
            </a:extLst>
          </p:cNvPr>
          <p:cNvSpPr/>
          <p:nvPr/>
        </p:nvSpPr>
        <p:spPr>
          <a:xfrm>
            <a:off x="5694949"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9" name="Picture 8">
            <a:extLst>
              <a:ext uri="{FF2B5EF4-FFF2-40B4-BE49-F238E27FC236}">
                <a16:creationId xmlns:a16="http://schemas.microsoft.com/office/drawing/2014/main" id="{910A4785-2FCA-4251-BEE5-FAB452EF8F58}"/>
              </a:ext>
            </a:extLst>
          </p:cNvPr>
          <p:cNvPicPr>
            <a:picLocks noChangeAspect="1"/>
          </p:cNvPicPr>
          <p:nvPr/>
        </p:nvPicPr>
        <p:blipFill rotWithShape="1">
          <a:blip r:embed="rId5"/>
          <a:srcRect b="5658"/>
          <a:stretch/>
        </p:blipFill>
        <p:spPr>
          <a:xfrm>
            <a:off x="9143999" y="1925056"/>
            <a:ext cx="3048000" cy="2875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Arrow: Right 16">
            <a:extLst>
              <a:ext uri="{FF2B5EF4-FFF2-40B4-BE49-F238E27FC236}">
                <a16:creationId xmlns:a16="http://schemas.microsoft.com/office/drawing/2014/main" id="{A69A9DFE-4D8D-48C5-92E6-F08FCE1F7FBE}"/>
              </a:ext>
            </a:extLst>
          </p:cNvPr>
          <p:cNvSpPr/>
          <p:nvPr/>
        </p:nvSpPr>
        <p:spPr>
          <a:xfrm>
            <a:off x="9015665" y="3196556"/>
            <a:ext cx="962526" cy="77001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Tree>
    <p:extLst>
      <p:ext uri="{BB962C8B-B14F-4D97-AF65-F5344CB8AC3E}">
        <p14:creationId xmlns:p14="http://schemas.microsoft.com/office/powerpoint/2010/main" val="395112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proj_t_z\UCLAClimateCenter\images\drafts\LARegionHillshadeOnly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11136" y="1476375"/>
            <a:ext cx="7245639" cy="4210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proj_t_z\UCLAClimateCenter\design\VisualOptions\icon-set-weather-and-climate-vector-798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2498" y="174616"/>
            <a:ext cx="1428934" cy="86997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498399" y="5550617"/>
            <a:ext cx="2526583" cy="307777"/>
          </a:xfrm>
          <a:prstGeom prst="rect">
            <a:avLst/>
          </a:prstGeom>
          <a:noFill/>
        </p:spPr>
        <p:txBody>
          <a:bodyPr wrap="square" lIns="91429" tIns="45714" rIns="91429" bIns="45714"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Idyllwild</a:t>
            </a:r>
            <a:endParaRPr lang="en-US" sz="1400" b="1" dirty="0">
              <a:solidFill>
                <a:schemeClr val="bg2">
                  <a:lumMod val="25000"/>
                </a:schemeClr>
              </a:solidFill>
            </a:endParaRPr>
          </a:p>
        </p:txBody>
      </p:sp>
      <p:sp>
        <p:nvSpPr>
          <p:cNvPr id="15" name="TextBox 14"/>
          <p:cNvSpPr txBox="1"/>
          <p:nvPr/>
        </p:nvSpPr>
        <p:spPr>
          <a:xfrm>
            <a:off x="5201022" y="3824863"/>
            <a:ext cx="2526583" cy="307777"/>
          </a:xfrm>
          <a:prstGeom prst="rect">
            <a:avLst/>
          </a:prstGeom>
          <a:noFill/>
        </p:spPr>
        <p:txBody>
          <a:bodyPr wrap="square" lIns="91429" tIns="45714" rIns="91429" bIns="45714"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Wrightwood</a:t>
            </a:r>
            <a:endParaRPr lang="en-US" sz="1400" b="1" dirty="0">
              <a:solidFill>
                <a:schemeClr val="bg2">
                  <a:lumMod val="25000"/>
                </a:schemeClr>
              </a:solidFill>
            </a:endParaRPr>
          </a:p>
        </p:txBody>
      </p:sp>
      <p:sp>
        <p:nvSpPr>
          <p:cNvPr id="26" name="TextBox 25"/>
          <p:cNvSpPr txBox="1"/>
          <p:nvPr/>
        </p:nvSpPr>
        <p:spPr>
          <a:xfrm>
            <a:off x="7106022" y="4260652"/>
            <a:ext cx="2526583" cy="307777"/>
          </a:xfrm>
          <a:prstGeom prst="rect">
            <a:avLst/>
          </a:prstGeom>
          <a:noFill/>
        </p:spPr>
        <p:txBody>
          <a:bodyPr wrap="square" lIns="91429" tIns="45714" rIns="91429" bIns="45714"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Lake Arrowhead</a:t>
            </a:r>
            <a:endParaRPr lang="en-US" sz="1400" b="1" dirty="0">
              <a:solidFill>
                <a:schemeClr val="bg2">
                  <a:lumMod val="25000"/>
                </a:schemeClr>
              </a:solidFill>
            </a:endParaRPr>
          </a:p>
        </p:txBody>
      </p:sp>
      <p:sp>
        <p:nvSpPr>
          <p:cNvPr id="28" name="Can 27"/>
          <p:cNvSpPr/>
          <p:nvPr/>
        </p:nvSpPr>
        <p:spPr>
          <a:xfrm>
            <a:off x="8902017" y="4622600"/>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6" name="Can 35"/>
          <p:cNvSpPr/>
          <p:nvPr/>
        </p:nvSpPr>
        <p:spPr>
          <a:xfrm>
            <a:off x="8120967" y="3670100"/>
            <a:ext cx="509055" cy="5143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6" name="Group 5"/>
          <p:cNvGrpSpPr/>
          <p:nvPr/>
        </p:nvGrpSpPr>
        <p:grpSpPr>
          <a:xfrm>
            <a:off x="6169154" y="2898648"/>
            <a:ext cx="5044231" cy="2054352"/>
            <a:chOff x="4645152" y="2898648"/>
            <a:chExt cx="5044231" cy="2054352"/>
          </a:xfrm>
        </p:grpSpPr>
        <p:sp>
          <p:nvSpPr>
            <p:cNvPr id="37" name="TextBox 36"/>
            <p:cNvSpPr txBox="1"/>
            <p:nvPr/>
          </p:nvSpPr>
          <p:spPr>
            <a:xfrm>
              <a:off x="4645152" y="2898648"/>
              <a:ext cx="2526583" cy="307777"/>
            </a:xfrm>
            <a:prstGeom prst="rect">
              <a:avLst/>
            </a:prstGeom>
            <a:noFill/>
          </p:spPr>
          <p:txBody>
            <a:bodyPr wrap="square"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52”</a:t>
              </a:r>
              <a:endParaRPr lang="en-US" sz="1400" b="1" dirty="0">
                <a:solidFill>
                  <a:schemeClr val="bg2">
                    <a:lumMod val="25000"/>
                  </a:schemeClr>
                </a:solidFill>
              </a:endParaRPr>
            </a:p>
          </p:txBody>
        </p:sp>
        <p:sp>
          <p:nvSpPr>
            <p:cNvPr id="38" name="TextBox 37"/>
            <p:cNvSpPr txBox="1"/>
            <p:nvPr/>
          </p:nvSpPr>
          <p:spPr>
            <a:xfrm>
              <a:off x="7162800" y="4035623"/>
              <a:ext cx="2526583" cy="307777"/>
            </a:xfrm>
            <a:prstGeom prst="rect">
              <a:avLst/>
            </a:prstGeom>
            <a:noFill/>
          </p:spPr>
          <p:txBody>
            <a:bodyPr wrap="square"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22”</a:t>
              </a:r>
              <a:endParaRPr lang="en-US" sz="1400" b="1" dirty="0">
                <a:solidFill>
                  <a:schemeClr val="bg2">
                    <a:lumMod val="25000"/>
                  </a:schemeClr>
                </a:solidFill>
              </a:endParaRPr>
            </a:p>
          </p:txBody>
        </p:sp>
        <p:sp>
          <p:nvSpPr>
            <p:cNvPr id="39" name="TextBox 38"/>
            <p:cNvSpPr txBox="1"/>
            <p:nvPr/>
          </p:nvSpPr>
          <p:spPr>
            <a:xfrm>
              <a:off x="7620001" y="4645223"/>
              <a:ext cx="565508" cy="307777"/>
            </a:xfrm>
            <a:prstGeom prst="rect">
              <a:avLst/>
            </a:prstGeom>
            <a:noFill/>
          </p:spPr>
          <p:txBody>
            <a:bodyPr wrap="square" rtlCol="0">
              <a:spAutoFit/>
            </a:bodyPr>
            <a:lstStyle/>
            <a:p>
              <a:r>
                <a:rPr lang="en-US" sz="1400" b="1" dirty="0">
                  <a:solidFill>
                    <a:schemeClr val="bg2">
                      <a:lumMod val="25000"/>
                    </a:schemeClr>
                  </a:solidFill>
                  <a:latin typeface="Verdana" pitchFamily="34" charset="0"/>
                  <a:ea typeface="Verdana" pitchFamily="34" charset="0"/>
                  <a:cs typeface="Verdana" pitchFamily="34" charset="0"/>
                </a:rPr>
                <a:t>53”</a:t>
              </a:r>
              <a:endParaRPr lang="en-US" sz="1400" b="1" dirty="0">
                <a:solidFill>
                  <a:schemeClr val="bg2">
                    <a:lumMod val="25000"/>
                  </a:schemeClr>
                </a:solidFill>
              </a:endParaRPr>
            </a:p>
          </p:txBody>
        </p:sp>
      </p:grpSp>
      <p:grpSp>
        <p:nvGrpSpPr>
          <p:cNvPr id="5" name="Group 4"/>
          <p:cNvGrpSpPr/>
          <p:nvPr/>
        </p:nvGrpSpPr>
        <p:grpSpPr>
          <a:xfrm>
            <a:off x="8119168" y="3900498"/>
            <a:ext cx="1288406" cy="1577556"/>
            <a:chOff x="6670997" y="4249947"/>
            <a:chExt cx="1288406" cy="1577556"/>
          </a:xfrm>
        </p:grpSpPr>
        <p:sp>
          <p:nvSpPr>
            <p:cNvPr id="41" name="Can 40"/>
            <p:cNvSpPr/>
            <p:nvPr/>
          </p:nvSpPr>
          <p:spPr>
            <a:xfrm>
              <a:off x="6670997" y="4249947"/>
              <a:ext cx="509055" cy="259871"/>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7450348" y="5275053"/>
              <a:ext cx="509055" cy="5524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7150817" y="1044587"/>
            <a:ext cx="2526583" cy="307777"/>
          </a:xfrm>
          <a:prstGeom prst="rect">
            <a:avLst/>
          </a:prstGeom>
          <a:noFill/>
        </p:spPr>
        <p:txBody>
          <a:bodyPr wrap="square" lIns="91429" tIns="45714" rIns="91429" bIns="45714" rtlCol="0">
            <a:spAutoFit/>
          </a:bodyPr>
          <a:lstStyle/>
          <a:p>
            <a:pPr algn="r"/>
            <a:r>
              <a:rPr lang="en-US" sz="1400" b="1" dirty="0">
                <a:solidFill>
                  <a:srgbClr val="C00000"/>
                </a:solidFill>
                <a:latin typeface="Verdana" pitchFamily="34" charset="0"/>
                <a:ea typeface="Verdana" pitchFamily="34" charset="0"/>
                <a:cs typeface="Verdana" pitchFamily="34" charset="0"/>
              </a:rPr>
              <a:t>Business As Usual</a:t>
            </a:r>
            <a:endParaRPr lang="en-US" sz="1400" b="1" dirty="0">
              <a:solidFill>
                <a:srgbClr val="C00000"/>
              </a:solidFill>
            </a:endParaRPr>
          </a:p>
        </p:txBody>
      </p:sp>
      <p:sp>
        <p:nvSpPr>
          <p:cNvPr id="44" name="TextBox 43"/>
          <p:cNvSpPr txBox="1"/>
          <p:nvPr/>
        </p:nvSpPr>
        <p:spPr>
          <a:xfrm>
            <a:off x="2248515" y="1044587"/>
            <a:ext cx="2526583" cy="307777"/>
          </a:xfrm>
          <a:prstGeom prst="rect">
            <a:avLst/>
          </a:prstGeom>
          <a:noFill/>
        </p:spPr>
        <p:txBody>
          <a:bodyPr wrap="square" lIns="91429" tIns="45714" rIns="91429" bIns="45714" rtlCol="0">
            <a:spAutoFit/>
          </a:bodyPr>
          <a:lstStyle/>
          <a:p>
            <a:r>
              <a:rPr lang="en-US" sz="1400" b="1" dirty="0">
                <a:latin typeface="Verdana" pitchFamily="34" charset="0"/>
                <a:ea typeface="Verdana" pitchFamily="34" charset="0"/>
                <a:cs typeface="Verdana" pitchFamily="34" charset="0"/>
              </a:rPr>
              <a:t>Mid-Century</a:t>
            </a:r>
            <a:endParaRPr lang="en-US" sz="1400" b="1" dirty="0"/>
          </a:p>
        </p:txBody>
      </p:sp>
      <p:sp>
        <p:nvSpPr>
          <p:cNvPr id="45" name="Can 44"/>
          <p:cNvSpPr/>
          <p:nvPr/>
        </p:nvSpPr>
        <p:spPr>
          <a:xfrm>
            <a:off x="5562972" y="2924102"/>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6" name="Can 45"/>
          <p:cNvSpPr/>
          <p:nvPr/>
        </p:nvSpPr>
        <p:spPr>
          <a:xfrm>
            <a:off x="5562972" y="3231950"/>
            <a:ext cx="509055" cy="5524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0" name="TextBox 39"/>
          <p:cNvSpPr txBox="1"/>
          <p:nvPr/>
        </p:nvSpPr>
        <p:spPr>
          <a:xfrm>
            <a:off x="6855721" y="6424401"/>
            <a:ext cx="4576563" cy="359858"/>
          </a:xfrm>
          <a:prstGeom prst="rect">
            <a:avLst/>
          </a:prstGeom>
          <a:noFill/>
        </p:spPr>
        <p:txBody>
          <a:bodyPr wrap="square" lIns="82058" tIns="41029" rIns="82058" bIns="41029" rtlCol="0">
            <a:spAutoFit/>
          </a:bodyPr>
          <a:lstStyle/>
          <a:p>
            <a:r>
              <a:rPr lang="en-US" dirty="0"/>
              <a:t>Slide credit: Alex Hall, UCLA, 2013</a:t>
            </a:r>
          </a:p>
        </p:txBody>
      </p:sp>
      <p:sp>
        <p:nvSpPr>
          <p:cNvPr id="47" name="Rectangle 46"/>
          <p:cNvSpPr/>
          <p:nvPr/>
        </p:nvSpPr>
        <p:spPr>
          <a:xfrm>
            <a:off x="1634215" y="5858393"/>
            <a:ext cx="8775443" cy="913856"/>
          </a:xfrm>
          <a:prstGeom prst="rect">
            <a:avLst/>
          </a:prstGeom>
        </p:spPr>
        <p:txBody>
          <a:bodyPr wrap="square" lIns="82058" tIns="41029" rIns="82058" bIns="41029">
            <a:spAutoFit/>
          </a:bodyPr>
          <a:lstStyle/>
          <a:p>
            <a:pPr defTabSz="827640">
              <a:defRPr/>
            </a:pPr>
            <a:r>
              <a:rPr lang="en-US" dirty="0"/>
              <a:t>Source: Berg N, A Hall, F Sun, SC Capps, D Walton, B </a:t>
            </a:r>
            <a:r>
              <a:rPr lang="en-US" dirty="0" err="1"/>
              <a:t>Langenbrunner</a:t>
            </a:r>
            <a:r>
              <a:rPr lang="en-US" dirty="0"/>
              <a:t>, and D </a:t>
            </a:r>
            <a:r>
              <a:rPr lang="en-US" dirty="0" err="1"/>
              <a:t>Neelin</a:t>
            </a:r>
            <a:r>
              <a:rPr lang="en-US" dirty="0"/>
              <a:t>, 2014: 21st-century precipitation changes over the Los Angeles region.</a:t>
            </a:r>
          </a:p>
          <a:p>
            <a:pPr defTabSz="827640">
              <a:defRPr/>
            </a:pPr>
            <a:r>
              <a:rPr lang="en-US" i="1" dirty="0"/>
              <a:t>Journal of Climate, </a:t>
            </a:r>
            <a:r>
              <a:rPr lang="en-US" dirty="0"/>
              <a:t>submitted</a:t>
            </a:r>
          </a:p>
        </p:txBody>
      </p:sp>
      <p:sp>
        <p:nvSpPr>
          <p:cNvPr id="24" name="Rectangle 2"/>
          <p:cNvSpPr txBox="1">
            <a:spLocks noChangeArrowheads="1"/>
          </p:cNvSpPr>
          <p:nvPr/>
        </p:nvSpPr>
        <p:spPr bwMode="auto">
          <a:xfrm>
            <a:off x="3181534" y="132736"/>
            <a:ext cx="6821804" cy="911851"/>
          </a:xfrm>
          <a:prstGeom prst="rect">
            <a:avLst/>
          </a:prstGeom>
          <a:noFill/>
          <a:ln w="9525">
            <a:noFill/>
            <a:miter lim="800000"/>
            <a:headEnd/>
            <a:tailEnd/>
          </a:ln>
        </p:spPr>
        <p:txBody>
          <a:bodyPr anchor="ctr"/>
          <a:lstStyle/>
          <a:p>
            <a:pPr algn="ctr"/>
            <a:r>
              <a:rPr lang="en-US" sz="4400" dirty="0">
                <a:solidFill>
                  <a:srgbClr val="92D050"/>
                </a:solidFill>
                <a:cs typeface="Arial" charset="0"/>
              </a:rPr>
              <a:t>Annual Snowfall</a:t>
            </a:r>
          </a:p>
        </p:txBody>
      </p:sp>
    </p:spTree>
    <p:extLst>
      <p:ext uri="{BB962C8B-B14F-4D97-AF65-F5344CB8AC3E}">
        <p14:creationId xmlns:p14="http://schemas.microsoft.com/office/powerpoint/2010/main" val="371153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80876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17720" y="-51758"/>
            <a:ext cx="9204385" cy="69097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solidFill>
                <a:prstClr val="white"/>
              </a:solidFill>
            </a:endParaRPr>
          </a:p>
        </p:txBody>
      </p:sp>
      <p:pic>
        <p:nvPicPr>
          <p:cNvPr id="119" name="Picture 2" descr="P:\proj_t_z\UCLAClimateCenter\images\Export_AIslides_urban.jpg"/>
          <p:cNvPicPr>
            <a:picLocks noChangeAspect="1" noChangeArrowheads="1"/>
          </p:cNvPicPr>
          <p:nvPr/>
        </p:nvPicPr>
        <p:blipFill rotWithShape="1">
          <a:blip r:embed="rId3" cstate="print">
            <a:clrChange>
              <a:clrFrom>
                <a:srgbClr val="F7F2D2"/>
              </a:clrFrom>
              <a:clrTo>
                <a:srgbClr val="F7F2D2">
                  <a:alpha val="0"/>
                </a:srgbClr>
              </a:clrTo>
            </a:clrChange>
            <a:extLst>
              <a:ext uri="{28A0092B-C50C-407E-A947-70E740481C1C}">
                <a14:useLocalDpi xmlns:a14="http://schemas.microsoft.com/office/drawing/2010/main" val="0"/>
              </a:ext>
            </a:extLst>
          </a:blip>
          <a:srcRect t="1" b="571"/>
          <a:stretch/>
        </p:blipFill>
        <p:spPr bwMode="auto">
          <a:xfrm>
            <a:off x="2590800" y="1143000"/>
            <a:ext cx="7086600"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2514600" y="4615329"/>
            <a:ext cx="2369382" cy="843731"/>
            <a:chOff x="990600" y="4615327"/>
            <a:chExt cx="2369382" cy="843731"/>
          </a:xfrm>
        </p:grpSpPr>
        <p:sp>
          <p:nvSpPr>
            <p:cNvPr id="10" name="Can 9"/>
            <p:cNvSpPr/>
            <p:nvPr/>
          </p:nvSpPr>
          <p:spPr>
            <a:xfrm>
              <a:off x="1912019" y="4615327"/>
              <a:ext cx="277483" cy="843731"/>
            </a:xfrm>
            <a:prstGeom prst="can">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TextBox 144"/>
            <p:cNvSpPr txBox="1"/>
            <p:nvPr/>
          </p:nvSpPr>
          <p:spPr>
            <a:xfrm>
              <a:off x="2258398" y="4800600"/>
              <a:ext cx="1101584" cy="461665"/>
            </a:xfrm>
            <a:prstGeom prst="rect">
              <a:avLst/>
            </a:prstGeom>
            <a:noFill/>
          </p:spPr>
          <p:txBody>
            <a:bodyPr wrap="none" rtlCol="0">
              <a:spAutoFit/>
            </a:bodyPr>
            <a:lstStyle/>
            <a:p>
              <a:r>
                <a:rPr lang="en-US" sz="1400" dirty="0">
                  <a:solidFill>
                    <a:prstClr val="black">
                      <a:lumMod val="50000"/>
                      <a:lumOff val="50000"/>
                    </a:prstClr>
                  </a:solidFill>
                </a:rPr>
                <a:t>2041–2060</a:t>
              </a:r>
            </a:p>
            <a:p>
              <a:r>
                <a:rPr lang="en-US" sz="1000" dirty="0">
                  <a:solidFill>
                    <a:prstClr val="black">
                      <a:lumMod val="50000"/>
                      <a:lumOff val="50000"/>
                    </a:prstClr>
                  </a:solidFill>
                </a:rPr>
                <a:t>Business As Usual</a:t>
              </a:r>
            </a:p>
          </p:txBody>
        </p:sp>
        <p:sp>
          <p:nvSpPr>
            <p:cNvPr id="147" name="TextBox 146"/>
            <p:cNvSpPr txBox="1"/>
            <p:nvPr/>
          </p:nvSpPr>
          <p:spPr>
            <a:xfrm>
              <a:off x="990600" y="4642118"/>
              <a:ext cx="965842" cy="307777"/>
            </a:xfrm>
            <a:prstGeom prst="rect">
              <a:avLst/>
            </a:prstGeom>
            <a:noFill/>
          </p:spPr>
          <p:txBody>
            <a:bodyPr wrap="none" rtlCol="0">
              <a:spAutoFit/>
            </a:bodyPr>
            <a:lstStyle/>
            <a:p>
              <a:r>
                <a:rPr lang="en-US" sz="1400" b="1" dirty="0">
                  <a:solidFill>
                    <a:prstClr val="black">
                      <a:lumMod val="75000"/>
                      <a:lumOff val="25000"/>
                    </a:prstClr>
                  </a:solidFill>
                </a:rPr>
                <a:t>100 days &gt;</a:t>
              </a:r>
            </a:p>
          </p:txBody>
        </p:sp>
      </p:grpSp>
      <p:grpSp>
        <p:nvGrpSpPr>
          <p:cNvPr id="1031" name="Group 1030"/>
          <p:cNvGrpSpPr/>
          <p:nvPr/>
        </p:nvGrpSpPr>
        <p:grpSpPr>
          <a:xfrm>
            <a:off x="2537603" y="5459059"/>
            <a:ext cx="2250198" cy="1017941"/>
            <a:chOff x="1013603" y="5710331"/>
            <a:chExt cx="2250198" cy="1017941"/>
          </a:xfrm>
        </p:grpSpPr>
        <p:sp>
          <p:nvSpPr>
            <p:cNvPr id="9" name="Can 8"/>
            <p:cNvSpPr/>
            <p:nvPr/>
          </p:nvSpPr>
          <p:spPr>
            <a:xfrm>
              <a:off x="1903394" y="5710331"/>
              <a:ext cx="288752" cy="1017941"/>
            </a:xfrm>
            <a:prstGeom prst="ca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TextBox 145"/>
            <p:cNvSpPr txBox="1"/>
            <p:nvPr/>
          </p:nvSpPr>
          <p:spPr>
            <a:xfrm>
              <a:off x="2258398" y="5966273"/>
              <a:ext cx="1005403" cy="307777"/>
            </a:xfrm>
            <a:prstGeom prst="rect">
              <a:avLst/>
            </a:prstGeom>
            <a:noFill/>
          </p:spPr>
          <p:txBody>
            <a:bodyPr wrap="none" rtlCol="0">
              <a:spAutoFit/>
            </a:bodyPr>
            <a:lstStyle/>
            <a:p>
              <a:r>
                <a:rPr lang="en-US" sz="1400" dirty="0">
                  <a:solidFill>
                    <a:prstClr val="black">
                      <a:lumMod val="50000"/>
                      <a:lumOff val="50000"/>
                    </a:prstClr>
                  </a:solidFill>
                </a:rPr>
                <a:t>1981–2000</a:t>
              </a:r>
            </a:p>
          </p:txBody>
        </p:sp>
        <p:sp>
          <p:nvSpPr>
            <p:cNvPr id="150" name="TextBox 149"/>
            <p:cNvSpPr txBox="1"/>
            <p:nvPr/>
          </p:nvSpPr>
          <p:spPr>
            <a:xfrm>
              <a:off x="1013603" y="5737673"/>
              <a:ext cx="914546" cy="307777"/>
            </a:xfrm>
            <a:prstGeom prst="rect">
              <a:avLst/>
            </a:prstGeom>
            <a:noFill/>
          </p:spPr>
          <p:txBody>
            <a:bodyPr wrap="none" rtlCol="0">
              <a:spAutoFit/>
            </a:bodyPr>
            <a:lstStyle/>
            <a:p>
              <a:r>
                <a:rPr lang="en-US" sz="1400" b="1" dirty="0">
                  <a:solidFill>
                    <a:prstClr val="black">
                      <a:lumMod val="75000"/>
                      <a:lumOff val="25000"/>
                    </a:prstClr>
                  </a:solidFill>
                </a:rPr>
                <a:t>60 days &gt; </a:t>
              </a:r>
            </a:p>
          </p:txBody>
        </p:sp>
      </p:grpSp>
      <p:grpSp>
        <p:nvGrpSpPr>
          <p:cNvPr id="73" name="Group 72"/>
          <p:cNvGrpSpPr/>
          <p:nvPr/>
        </p:nvGrpSpPr>
        <p:grpSpPr>
          <a:xfrm>
            <a:off x="3960920" y="2004648"/>
            <a:ext cx="4925290" cy="3557952"/>
            <a:chOff x="2436919" y="2004648"/>
            <a:chExt cx="4925290" cy="3557952"/>
          </a:xfrm>
        </p:grpSpPr>
        <p:sp>
          <p:nvSpPr>
            <p:cNvPr id="74" name="TextBox 73"/>
            <p:cNvSpPr txBox="1"/>
            <p:nvPr/>
          </p:nvSpPr>
          <p:spPr>
            <a:xfrm>
              <a:off x="3415913" y="2686188"/>
              <a:ext cx="899605" cy="246221"/>
            </a:xfrm>
            <a:prstGeom prst="rect">
              <a:avLst/>
            </a:prstGeom>
            <a:noFill/>
          </p:spPr>
          <p:txBody>
            <a:bodyPr wrap="none" rtlCol="0">
              <a:spAutoFit/>
            </a:bodyPr>
            <a:lstStyle/>
            <a:p>
              <a:r>
                <a:rPr lang="en-US" sz="1000" dirty="0">
                  <a:solidFill>
                    <a:prstClr val="black">
                      <a:lumMod val="50000"/>
                      <a:lumOff val="50000"/>
                    </a:prstClr>
                  </a:solidFill>
                </a:rPr>
                <a:t>San Fernando</a:t>
              </a:r>
            </a:p>
          </p:txBody>
        </p:sp>
        <p:sp>
          <p:nvSpPr>
            <p:cNvPr id="75" name="TextBox 74"/>
            <p:cNvSpPr txBox="1"/>
            <p:nvPr/>
          </p:nvSpPr>
          <p:spPr>
            <a:xfrm>
              <a:off x="2895600" y="4075750"/>
              <a:ext cx="893193" cy="246221"/>
            </a:xfrm>
            <a:prstGeom prst="rect">
              <a:avLst/>
            </a:prstGeom>
            <a:noFill/>
          </p:spPr>
          <p:txBody>
            <a:bodyPr wrap="none" rtlCol="0">
              <a:spAutoFit/>
            </a:bodyPr>
            <a:lstStyle/>
            <a:p>
              <a:r>
                <a:rPr lang="en-US" sz="1000" dirty="0">
                  <a:solidFill>
                    <a:prstClr val="black">
                      <a:lumMod val="50000"/>
                      <a:lumOff val="50000"/>
                    </a:prstClr>
                  </a:solidFill>
                </a:rPr>
                <a:t>Santa Monica</a:t>
              </a:r>
            </a:p>
          </p:txBody>
        </p:sp>
        <p:grpSp>
          <p:nvGrpSpPr>
            <p:cNvPr id="76" name="Group 75"/>
            <p:cNvGrpSpPr/>
            <p:nvPr/>
          </p:nvGrpSpPr>
          <p:grpSpPr>
            <a:xfrm>
              <a:off x="2436919" y="2004648"/>
              <a:ext cx="4925290" cy="3557952"/>
              <a:chOff x="2436919" y="2004648"/>
              <a:chExt cx="4925290" cy="3557952"/>
            </a:xfrm>
          </p:grpSpPr>
          <p:grpSp>
            <p:nvGrpSpPr>
              <p:cNvPr id="77" name="Group 76"/>
              <p:cNvGrpSpPr/>
              <p:nvPr/>
            </p:nvGrpSpPr>
            <p:grpSpPr>
              <a:xfrm>
                <a:off x="2436919" y="2707606"/>
                <a:ext cx="4102460" cy="2854994"/>
                <a:chOff x="2436919" y="2707606"/>
                <a:chExt cx="4102460" cy="2854994"/>
              </a:xfrm>
            </p:grpSpPr>
            <p:sp>
              <p:nvSpPr>
                <p:cNvPr id="98" name="TextBox 97"/>
                <p:cNvSpPr txBox="1"/>
                <p:nvPr/>
              </p:nvSpPr>
              <p:spPr>
                <a:xfrm>
                  <a:off x="2436919" y="3142800"/>
                  <a:ext cx="753732" cy="400110"/>
                </a:xfrm>
                <a:prstGeom prst="rect">
                  <a:avLst/>
                </a:prstGeom>
                <a:noFill/>
              </p:spPr>
              <p:txBody>
                <a:bodyPr wrap="none" rtlCol="0">
                  <a:spAutoFit/>
                </a:bodyPr>
                <a:lstStyle/>
                <a:p>
                  <a:r>
                    <a:rPr lang="en-US" sz="1000" dirty="0">
                      <a:solidFill>
                        <a:prstClr val="black">
                          <a:lumMod val="50000"/>
                          <a:lumOff val="50000"/>
                        </a:prstClr>
                      </a:solidFill>
                    </a:rPr>
                    <a:t>Woodland </a:t>
                  </a:r>
                </a:p>
                <a:p>
                  <a:r>
                    <a:rPr lang="en-US" sz="1000" dirty="0">
                      <a:solidFill>
                        <a:prstClr val="black">
                          <a:lumMod val="50000"/>
                          <a:lumOff val="50000"/>
                        </a:prstClr>
                      </a:solidFill>
                    </a:rPr>
                    <a:t>Hills</a:t>
                  </a:r>
                </a:p>
              </p:txBody>
            </p:sp>
            <p:sp>
              <p:nvSpPr>
                <p:cNvPr id="101" name="TextBox 100"/>
                <p:cNvSpPr txBox="1"/>
                <p:nvPr/>
              </p:nvSpPr>
              <p:spPr>
                <a:xfrm>
                  <a:off x="4394902" y="4026891"/>
                  <a:ext cx="845103" cy="246221"/>
                </a:xfrm>
                <a:prstGeom prst="rect">
                  <a:avLst/>
                </a:prstGeom>
                <a:noFill/>
              </p:spPr>
              <p:txBody>
                <a:bodyPr wrap="none" rtlCol="0">
                  <a:spAutoFit/>
                </a:bodyPr>
                <a:lstStyle/>
                <a:p>
                  <a:r>
                    <a:rPr lang="en-US" sz="1000" dirty="0">
                      <a:solidFill>
                        <a:prstClr val="black">
                          <a:lumMod val="50000"/>
                          <a:lumOff val="50000"/>
                        </a:prstClr>
                      </a:solidFill>
                    </a:rPr>
                    <a:t>Baldwin Hills</a:t>
                  </a:r>
                </a:p>
              </p:txBody>
            </p:sp>
            <p:sp>
              <p:nvSpPr>
                <p:cNvPr id="106" name="TextBox 105"/>
                <p:cNvSpPr txBox="1"/>
                <p:nvPr/>
              </p:nvSpPr>
              <p:spPr>
                <a:xfrm>
                  <a:off x="4896673" y="3852350"/>
                  <a:ext cx="915635" cy="246221"/>
                </a:xfrm>
                <a:prstGeom prst="rect">
                  <a:avLst/>
                </a:prstGeom>
                <a:noFill/>
              </p:spPr>
              <p:txBody>
                <a:bodyPr wrap="none" rtlCol="0">
                  <a:spAutoFit/>
                </a:bodyPr>
                <a:lstStyle/>
                <a:p>
                  <a:r>
                    <a:rPr lang="en-US" sz="1000" dirty="0">
                      <a:solidFill>
                        <a:prstClr val="black">
                          <a:lumMod val="50000"/>
                          <a:lumOff val="50000"/>
                        </a:prstClr>
                      </a:solidFill>
                    </a:rPr>
                    <a:t>Downtown LA</a:t>
                  </a:r>
                </a:p>
              </p:txBody>
            </p:sp>
            <p:sp>
              <p:nvSpPr>
                <p:cNvPr id="110" name="TextBox 109"/>
                <p:cNvSpPr txBox="1"/>
                <p:nvPr/>
              </p:nvSpPr>
              <p:spPr>
                <a:xfrm>
                  <a:off x="3750083" y="3106579"/>
                  <a:ext cx="745717" cy="246221"/>
                </a:xfrm>
                <a:prstGeom prst="rect">
                  <a:avLst/>
                </a:prstGeom>
                <a:noFill/>
              </p:spPr>
              <p:txBody>
                <a:bodyPr wrap="none" rtlCol="0">
                  <a:spAutoFit/>
                </a:bodyPr>
                <a:lstStyle/>
                <a:p>
                  <a:r>
                    <a:rPr lang="en-US" sz="1000" dirty="0">
                      <a:solidFill>
                        <a:prstClr val="black">
                          <a:lumMod val="50000"/>
                          <a:lumOff val="50000"/>
                        </a:prstClr>
                      </a:solidFill>
                    </a:rPr>
                    <a:t>Studio City</a:t>
                  </a:r>
                </a:p>
              </p:txBody>
            </p:sp>
            <p:sp>
              <p:nvSpPr>
                <p:cNvPr id="114" name="TextBox 113"/>
                <p:cNvSpPr txBox="1"/>
                <p:nvPr/>
              </p:nvSpPr>
              <p:spPr>
                <a:xfrm>
                  <a:off x="5315017" y="5316379"/>
                  <a:ext cx="780983" cy="246221"/>
                </a:xfrm>
                <a:prstGeom prst="rect">
                  <a:avLst/>
                </a:prstGeom>
                <a:noFill/>
              </p:spPr>
              <p:txBody>
                <a:bodyPr wrap="none" rtlCol="0">
                  <a:spAutoFit/>
                </a:bodyPr>
                <a:lstStyle/>
                <a:p>
                  <a:r>
                    <a:rPr lang="en-US" sz="1000" dirty="0">
                      <a:solidFill>
                        <a:prstClr val="black">
                          <a:lumMod val="50000"/>
                          <a:lumOff val="50000"/>
                        </a:prstClr>
                      </a:solidFill>
                    </a:rPr>
                    <a:t>Long Beach</a:t>
                  </a:r>
                </a:p>
              </p:txBody>
            </p:sp>
            <p:sp>
              <p:nvSpPr>
                <p:cNvPr id="118" name="TextBox 117"/>
                <p:cNvSpPr txBox="1"/>
                <p:nvPr/>
              </p:nvSpPr>
              <p:spPr>
                <a:xfrm>
                  <a:off x="3190651" y="4273444"/>
                  <a:ext cx="535724" cy="246221"/>
                </a:xfrm>
                <a:prstGeom prst="rect">
                  <a:avLst/>
                </a:prstGeom>
                <a:noFill/>
              </p:spPr>
              <p:txBody>
                <a:bodyPr wrap="none" rtlCol="0">
                  <a:spAutoFit/>
                </a:bodyPr>
                <a:lstStyle/>
                <a:p>
                  <a:r>
                    <a:rPr lang="en-US" sz="1000" dirty="0">
                      <a:solidFill>
                        <a:prstClr val="black">
                          <a:lumMod val="50000"/>
                          <a:lumOff val="50000"/>
                        </a:prstClr>
                      </a:solidFill>
                    </a:rPr>
                    <a:t>Venice</a:t>
                  </a:r>
                </a:p>
              </p:txBody>
            </p:sp>
            <p:sp>
              <p:nvSpPr>
                <p:cNvPr id="120" name="TextBox 119"/>
                <p:cNvSpPr txBox="1"/>
                <p:nvPr/>
              </p:nvSpPr>
              <p:spPr>
                <a:xfrm>
                  <a:off x="5048664" y="4706779"/>
                  <a:ext cx="511679" cy="246221"/>
                </a:xfrm>
                <a:prstGeom prst="rect">
                  <a:avLst/>
                </a:prstGeom>
                <a:noFill/>
              </p:spPr>
              <p:txBody>
                <a:bodyPr wrap="none" rtlCol="0">
                  <a:spAutoFit/>
                </a:bodyPr>
                <a:lstStyle/>
                <a:p>
                  <a:r>
                    <a:rPr lang="en-US" sz="1000" dirty="0">
                      <a:solidFill>
                        <a:prstClr val="black">
                          <a:lumMod val="50000"/>
                          <a:lumOff val="50000"/>
                        </a:prstClr>
                      </a:solidFill>
                    </a:rPr>
                    <a:t>Watts</a:t>
                  </a:r>
                </a:p>
              </p:txBody>
            </p:sp>
            <p:sp>
              <p:nvSpPr>
                <p:cNvPr id="121" name="TextBox 120"/>
                <p:cNvSpPr txBox="1"/>
                <p:nvPr/>
              </p:nvSpPr>
              <p:spPr>
                <a:xfrm>
                  <a:off x="3719144" y="3842240"/>
                  <a:ext cx="748923" cy="246221"/>
                </a:xfrm>
                <a:prstGeom prst="rect">
                  <a:avLst/>
                </a:prstGeom>
                <a:noFill/>
              </p:spPr>
              <p:txBody>
                <a:bodyPr wrap="none" rtlCol="0">
                  <a:spAutoFit/>
                </a:bodyPr>
                <a:lstStyle/>
                <a:p>
                  <a:r>
                    <a:rPr lang="en-US" sz="1000" dirty="0">
                      <a:solidFill>
                        <a:prstClr val="black">
                          <a:lumMod val="50000"/>
                          <a:lumOff val="50000"/>
                        </a:prstClr>
                      </a:solidFill>
                    </a:rPr>
                    <a:t>Westwood</a:t>
                  </a:r>
                </a:p>
              </p:txBody>
            </p:sp>
            <p:sp>
              <p:nvSpPr>
                <p:cNvPr id="122" name="TextBox 121"/>
                <p:cNvSpPr txBox="1"/>
                <p:nvPr/>
              </p:nvSpPr>
              <p:spPr>
                <a:xfrm>
                  <a:off x="4007770" y="3657600"/>
                  <a:ext cx="740908" cy="246221"/>
                </a:xfrm>
                <a:prstGeom prst="rect">
                  <a:avLst/>
                </a:prstGeom>
                <a:noFill/>
              </p:spPr>
              <p:txBody>
                <a:bodyPr wrap="none" rtlCol="0">
                  <a:spAutoFit/>
                </a:bodyPr>
                <a:lstStyle/>
                <a:p>
                  <a:r>
                    <a:rPr lang="en-US" sz="1000" dirty="0">
                      <a:solidFill>
                        <a:prstClr val="black">
                          <a:lumMod val="50000"/>
                          <a:lumOff val="50000"/>
                        </a:prstClr>
                      </a:solidFill>
                    </a:rPr>
                    <a:t>Hollywood</a:t>
                  </a:r>
                </a:p>
              </p:txBody>
            </p:sp>
            <p:sp>
              <p:nvSpPr>
                <p:cNvPr id="123" name="TextBox 122"/>
                <p:cNvSpPr txBox="1"/>
                <p:nvPr/>
              </p:nvSpPr>
              <p:spPr>
                <a:xfrm>
                  <a:off x="2987721" y="2707606"/>
                  <a:ext cx="543739" cy="400110"/>
                </a:xfrm>
                <a:prstGeom prst="rect">
                  <a:avLst/>
                </a:prstGeom>
                <a:noFill/>
              </p:spPr>
              <p:txBody>
                <a:bodyPr wrap="none" rtlCol="0">
                  <a:spAutoFit/>
                </a:bodyPr>
                <a:lstStyle/>
                <a:p>
                  <a:r>
                    <a:rPr lang="en-US" sz="1000" dirty="0">
                      <a:solidFill>
                        <a:prstClr val="black">
                          <a:lumMod val="50000"/>
                          <a:lumOff val="50000"/>
                        </a:prstClr>
                      </a:solidFill>
                    </a:rPr>
                    <a:t>Porter </a:t>
                  </a:r>
                </a:p>
                <a:p>
                  <a:r>
                    <a:rPr lang="en-US" sz="1000" dirty="0">
                      <a:solidFill>
                        <a:prstClr val="black">
                          <a:lumMod val="50000"/>
                          <a:lumOff val="50000"/>
                        </a:prstClr>
                      </a:solidFill>
                    </a:rPr>
                    <a:t>Ranch</a:t>
                  </a:r>
                </a:p>
              </p:txBody>
            </p:sp>
            <p:sp>
              <p:nvSpPr>
                <p:cNvPr id="124" name="TextBox 123"/>
                <p:cNvSpPr txBox="1"/>
                <p:nvPr/>
              </p:nvSpPr>
              <p:spPr>
                <a:xfrm>
                  <a:off x="4273750" y="2743200"/>
                  <a:ext cx="603050" cy="246221"/>
                </a:xfrm>
                <a:prstGeom prst="rect">
                  <a:avLst/>
                </a:prstGeom>
                <a:noFill/>
              </p:spPr>
              <p:txBody>
                <a:bodyPr wrap="none" rtlCol="0">
                  <a:spAutoFit/>
                </a:bodyPr>
                <a:lstStyle/>
                <a:p>
                  <a:r>
                    <a:rPr lang="en-US" sz="1000" dirty="0">
                      <a:solidFill>
                        <a:prstClr val="black">
                          <a:lumMod val="50000"/>
                          <a:lumOff val="50000"/>
                        </a:prstClr>
                      </a:solidFill>
                    </a:rPr>
                    <a:t>Sunland</a:t>
                  </a:r>
                </a:p>
              </p:txBody>
            </p:sp>
            <p:sp>
              <p:nvSpPr>
                <p:cNvPr id="125" name="TextBox 124"/>
                <p:cNvSpPr txBox="1"/>
                <p:nvPr/>
              </p:nvSpPr>
              <p:spPr>
                <a:xfrm>
                  <a:off x="5867400" y="3518850"/>
                  <a:ext cx="671979" cy="246221"/>
                </a:xfrm>
                <a:prstGeom prst="rect">
                  <a:avLst/>
                </a:prstGeom>
                <a:noFill/>
              </p:spPr>
              <p:txBody>
                <a:bodyPr wrap="none" rtlCol="0">
                  <a:spAutoFit/>
                </a:bodyPr>
                <a:lstStyle/>
                <a:p>
                  <a:r>
                    <a:rPr lang="en-US" sz="1000" dirty="0">
                      <a:solidFill>
                        <a:prstClr val="black">
                          <a:lumMod val="50000"/>
                          <a:lumOff val="50000"/>
                        </a:prstClr>
                      </a:solidFill>
                    </a:rPr>
                    <a:t>El </a:t>
                  </a:r>
                  <a:r>
                    <a:rPr lang="en-US" sz="1000" dirty="0" err="1">
                      <a:solidFill>
                        <a:prstClr val="black">
                          <a:lumMod val="50000"/>
                          <a:lumOff val="50000"/>
                        </a:prstClr>
                      </a:solidFill>
                    </a:rPr>
                    <a:t>Sereno</a:t>
                  </a:r>
                  <a:endParaRPr lang="en-US" sz="1000" dirty="0">
                    <a:solidFill>
                      <a:prstClr val="black">
                        <a:lumMod val="50000"/>
                        <a:lumOff val="50000"/>
                      </a:prstClr>
                    </a:solidFill>
                  </a:endParaRPr>
                </a:p>
              </p:txBody>
            </p:sp>
          </p:grpSp>
          <p:sp>
            <p:nvSpPr>
              <p:cNvPr id="88" name="TextBox 87"/>
              <p:cNvSpPr txBox="1"/>
              <p:nvPr/>
            </p:nvSpPr>
            <p:spPr>
              <a:xfrm>
                <a:off x="5512776" y="2666963"/>
                <a:ext cx="681597" cy="246221"/>
              </a:xfrm>
              <a:prstGeom prst="rect">
                <a:avLst/>
              </a:prstGeom>
              <a:noFill/>
            </p:spPr>
            <p:txBody>
              <a:bodyPr wrap="none" rtlCol="0">
                <a:spAutoFit/>
              </a:bodyPr>
              <a:lstStyle/>
              <a:p>
                <a:r>
                  <a:rPr lang="en-US" sz="1000" dirty="0">
                    <a:solidFill>
                      <a:prstClr val="black">
                        <a:lumMod val="50000"/>
                        <a:lumOff val="50000"/>
                      </a:prstClr>
                    </a:solidFill>
                  </a:rPr>
                  <a:t>Pasadena</a:t>
                </a:r>
              </a:p>
            </p:txBody>
          </p:sp>
          <p:sp>
            <p:nvSpPr>
              <p:cNvPr id="92" name="TextBox 91"/>
              <p:cNvSpPr txBox="1"/>
              <p:nvPr/>
            </p:nvSpPr>
            <p:spPr>
              <a:xfrm>
                <a:off x="6654964" y="5293042"/>
                <a:ext cx="707245" cy="246221"/>
              </a:xfrm>
              <a:prstGeom prst="rect">
                <a:avLst/>
              </a:prstGeom>
              <a:noFill/>
            </p:spPr>
            <p:txBody>
              <a:bodyPr wrap="none" rtlCol="0">
                <a:spAutoFit/>
              </a:bodyPr>
              <a:lstStyle/>
              <a:p>
                <a:r>
                  <a:rPr lang="en-US" sz="1000" dirty="0">
                    <a:solidFill>
                      <a:prstClr val="black">
                        <a:lumMod val="50000"/>
                        <a:lumOff val="50000"/>
                      </a:prstClr>
                    </a:solidFill>
                  </a:rPr>
                  <a:t>Santa Ana</a:t>
                </a:r>
              </a:p>
            </p:txBody>
          </p:sp>
          <p:sp>
            <p:nvSpPr>
              <p:cNvPr id="95" name="TextBox 94"/>
              <p:cNvSpPr txBox="1"/>
              <p:nvPr/>
            </p:nvSpPr>
            <p:spPr>
              <a:xfrm>
                <a:off x="2540976" y="2004648"/>
                <a:ext cx="521297" cy="400110"/>
              </a:xfrm>
              <a:prstGeom prst="rect">
                <a:avLst/>
              </a:prstGeom>
              <a:noFill/>
            </p:spPr>
            <p:txBody>
              <a:bodyPr wrap="none" rtlCol="0">
                <a:spAutoFit/>
              </a:bodyPr>
              <a:lstStyle/>
              <a:p>
                <a:r>
                  <a:rPr lang="en-US" sz="1000" dirty="0">
                    <a:solidFill>
                      <a:prstClr val="black">
                        <a:lumMod val="50000"/>
                        <a:lumOff val="50000"/>
                      </a:prstClr>
                    </a:solidFill>
                  </a:rPr>
                  <a:t>Santa</a:t>
                </a:r>
              </a:p>
              <a:p>
                <a:r>
                  <a:rPr lang="en-US" sz="1000" dirty="0">
                    <a:solidFill>
                      <a:prstClr val="black">
                        <a:lumMod val="50000"/>
                        <a:lumOff val="50000"/>
                      </a:prstClr>
                    </a:solidFill>
                  </a:rPr>
                  <a:t>Clarita</a:t>
                </a:r>
              </a:p>
            </p:txBody>
          </p:sp>
        </p:grpSp>
      </p:grpSp>
      <p:grpSp>
        <p:nvGrpSpPr>
          <p:cNvPr id="5" name="Group 4"/>
          <p:cNvGrpSpPr/>
          <p:nvPr/>
        </p:nvGrpSpPr>
        <p:grpSpPr>
          <a:xfrm>
            <a:off x="3688117" y="1044581"/>
            <a:ext cx="4995254" cy="4819773"/>
            <a:chOff x="2164116" y="1044579"/>
            <a:chExt cx="4995254" cy="4819773"/>
          </a:xfrm>
        </p:grpSpPr>
        <p:sp>
          <p:nvSpPr>
            <p:cNvPr id="111" name="Can 110"/>
            <p:cNvSpPr/>
            <p:nvPr/>
          </p:nvSpPr>
          <p:spPr>
            <a:xfrm>
              <a:off x="4803648" y="4805362"/>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Can 79"/>
            <p:cNvSpPr/>
            <p:nvPr/>
          </p:nvSpPr>
          <p:spPr>
            <a:xfrm>
              <a:off x="5619294" y="3388515"/>
              <a:ext cx="301370" cy="30175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2164116" y="2971801"/>
              <a:ext cx="301370" cy="609600"/>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3503486" y="3310949"/>
              <a:ext cx="301752" cy="1578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Can 95"/>
            <p:cNvSpPr/>
            <p:nvPr/>
          </p:nvSpPr>
          <p:spPr>
            <a:xfrm>
              <a:off x="3048000" y="1753231"/>
              <a:ext cx="304800" cy="999154"/>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Can 98"/>
            <p:cNvSpPr/>
            <p:nvPr/>
          </p:nvSpPr>
          <p:spPr>
            <a:xfrm>
              <a:off x="5056560" y="5447576"/>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Can 101"/>
            <p:cNvSpPr/>
            <p:nvPr/>
          </p:nvSpPr>
          <p:spPr>
            <a:xfrm>
              <a:off x="4308535" y="3557740"/>
              <a:ext cx="301370" cy="124349"/>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Can 106"/>
            <p:cNvSpPr/>
            <p:nvPr/>
          </p:nvSpPr>
          <p:spPr>
            <a:xfrm>
              <a:off x="4373303" y="2648965"/>
              <a:ext cx="301370" cy="156829"/>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Can 114"/>
            <p:cNvSpPr/>
            <p:nvPr/>
          </p:nvSpPr>
          <p:spPr>
            <a:xfrm>
              <a:off x="3475487" y="3988779"/>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Can 133"/>
            <p:cNvSpPr/>
            <p:nvPr/>
          </p:nvSpPr>
          <p:spPr>
            <a:xfrm>
              <a:off x="4169734" y="4161706"/>
              <a:ext cx="301370" cy="2743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Can 134"/>
            <p:cNvSpPr/>
            <p:nvPr/>
          </p:nvSpPr>
          <p:spPr>
            <a:xfrm>
              <a:off x="5008459" y="3810000"/>
              <a:ext cx="301370" cy="91045"/>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Can 58"/>
            <p:cNvSpPr/>
            <p:nvPr/>
          </p:nvSpPr>
          <p:spPr>
            <a:xfrm>
              <a:off x="5280471" y="2819400"/>
              <a:ext cx="304800" cy="48842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Can 60"/>
            <p:cNvSpPr/>
            <p:nvPr/>
          </p:nvSpPr>
          <p:spPr>
            <a:xfrm>
              <a:off x="3714177" y="1752600"/>
              <a:ext cx="301752" cy="101702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Can 64"/>
            <p:cNvSpPr/>
            <p:nvPr/>
          </p:nvSpPr>
          <p:spPr>
            <a:xfrm>
              <a:off x="6858000" y="5791200"/>
              <a:ext cx="301370" cy="7315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Can 69"/>
            <p:cNvSpPr/>
            <p:nvPr/>
          </p:nvSpPr>
          <p:spPr>
            <a:xfrm>
              <a:off x="2658732" y="1044579"/>
              <a:ext cx="301752" cy="101702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6" name="Can 125"/>
            <p:cNvSpPr/>
            <p:nvPr/>
          </p:nvSpPr>
          <p:spPr>
            <a:xfrm>
              <a:off x="3644698" y="4327807"/>
              <a:ext cx="301565" cy="1828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Can 126"/>
            <p:cNvSpPr/>
            <p:nvPr/>
          </p:nvSpPr>
          <p:spPr>
            <a:xfrm>
              <a:off x="3290427" y="4137407"/>
              <a:ext cx="301565" cy="1828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3688117" y="288125"/>
            <a:ext cx="4995254" cy="5514152"/>
            <a:chOff x="2164116" y="288125"/>
            <a:chExt cx="4995254" cy="5514152"/>
          </a:xfrm>
        </p:grpSpPr>
        <p:sp>
          <p:nvSpPr>
            <p:cNvPr id="116" name="Can 115"/>
            <p:cNvSpPr/>
            <p:nvPr/>
          </p:nvSpPr>
          <p:spPr>
            <a:xfrm>
              <a:off x="3475486" y="3912290"/>
              <a:ext cx="301565" cy="73152"/>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2164116" y="288125"/>
              <a:ext cx="4995254" cy="5514152"/>
              <a:chOff x="2164116" y="288125"/>
              <a:chExt cx="4995254" cy="5514152"/>
            </a:xfrm>
          </p:grpSpPr>
          <p:sp>
            <p:nvSpPr>
              <p:cNvPr id="78" name="Can 77"/>
              <p:cNvSpPr/>
              <p:nvPr/>
            </p:nvSpPr>
            <p:spPr>
              <a:xfrm>
                <a:off x="4169734" y="4114800"/>
                <a:ext cx="301565" cy="4572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Can 78"/>
              <p:cNvSpPr/>
              <p:nvPr/>
            </p:nvSpPr>
            <p:spPr>
              <a:xfrm>
                <a:off x="5008459" y="3431381"/>
                <a:ext cx="301565" cy="39015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Can 99"/>
              <p:cNvSpPr/>
              <p:nvPr/>
            </p:nvSpPr>
            <p:spPr>
              <a:xfrm>
                <a:off x="5056559" y="5265357"/>
                <a:ext cx="301565" cy="18610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Can 111"/>
              <p:cNvSpPr/>
              <p:nvPr/>
            </p:nvSpPr>
            <p:spPr>
              <a:xfrm>
                <a:off x="4803835" y="4762501"/>
                <a:ext cx="301565" cy="45719"/>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Can 140"/>
              <p:cNvSpPr/>
              <p:nvPr/>
            </p:nvSpPr>
            <p:spPr>
              <a:xfrm>
                <a:off x="3633518" y="4295444"/>
                <a:ext cx="301565" cy="182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Can 83"/>
              <p:cNvSpPr/>
              <p:nvPr/>
            </p:nvSpPr>
            <p:spPr>
              <a:xfrm>
                <a:off x="2164116" y="2114552"/>
                <a:ext cx="301565" cy="908122"/>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Can 96"/>
              <p:cNvSpPr/>
              <p:nvPr/>
            </p:nvSpPr>
            <p:spPr>
              <a:xfrm>
                <a:off x="3048000" y="914400"/>
                <a:ext cx="301565" cy="8905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Can 93"/>
              <p:cNvSpPr/>
              <p:nvPr/>
            </p:nvSpPr>
            <p:spPr>
              <a:xfrm>
                <a:off x="3502961" y="3032144"/>
                <a:ext cx="301565" cy="3048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Can 107"/>
              <p:cNvSpPr/>
              <p:nvPr/>
            </p:nvSpPr>
            <p:spPr>
              <a:xfrm>
                <a:off x="4373303" y="2123057"/>
                <a:ext cx="301565" cy="546961"/>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5619099" y="2981324"/>
                <a:ext cx="301565" cy="4572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Can 102"/>
              <p:cNvSpPr/>
              <p:nvPr/>
            </p:nvSpPr>
            <p:spPr>
              <a:xfrm>
                <a:off x="4308535" y="3412320"/>
                <a:ext cx="301565" cy="1524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Can 59"/>
              <p:cNvSpPr/>
              <p:nvPr/>
            </p:nvSpPr>
            <p:spPr>
              <a:xfrm>
                <a:off x="5283991" y="2284853"/>
                <a:ext cx="301565" cy="586929"/>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Can 61"/>
              <p:cNvSpPr/>
              <p:nvPr/>
            </p:nvSpPr>
            <p:spPr>
              <a:xfrm>
                <a:off x="3713653" y="936621"/>
                <a:ext cx="301565" cy="859633"/>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Can 65"/>
              <p:cNvSpPr/>
              <p:nvPr/>
            </p:nvSpPr>
            <p:spPr>
              <a:xfrm>
                <a:off x="6857805" y="5562601"/>
                <a:ext cx="301565" cy="239676"/>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Can 70"/>
              <p:cNvSpPr/>
              <p:nvPr/>
            </p:nvSpPr>
            <p:spPr>
              <a:xfrm>
                <a:off x="2658330" y="288125"/>
                <a:ext cx="301565" cy="809074"/>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Can 67"/>
              <p:cNvSpPr/>
              <p:nvPr/>
            </p:nvSpPr>
            <p:spPr>
              <a:xfrm>
                <a:off x="3200400" y="4114800"/>
                <a:ext cx="301565" cy="182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72" name="TextBox 71"/>
          <p:cNvSpPr txBox="1"/>
          <p:nvPr/>
        </p:nvSpPr>
        <p:spPr>
          <a:xfrm>
            <a:off x="3910393" y="6220696"/>
            <a:ext cx="4576563" cy="359858"/>
          </a:xfrm>
          <a:prstGeom prst="rect">
            <a:avLst/>
          </a:prstGeom>
          <a:noFill/>
        </p:spPr>
        <p:txBody>
          <a:bodyPr wrap="square" lIns="82058" tIns="41029" rIns="82058" bIns="41029" rtlCol="0">
            <a:spAutoFit/>
          </a:bodyPr>
          <a:lstStyle/>
          <a:p>
            <a:r>
              <a:rPr lang="en-US" dirty="0"/>
              <a:t>Slide credit: Alex Hall, UCLA, 2013</a:t>
            </a:r>
          </a:p>
        </p:txBody>
      </p:sp>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133" y="417907"/>
            <a:ext cx="1073727" cy="1164439"/>
          </a:xfrm>
          <a:prstGeom prst="rect">
            <a:avLst/>
          </a:prstGeom>
        </p:spPr>
      </p:pic>
      <p:sp>
        <p:nvSpPr>
          <p:cNvPr id="82" name="Rectangle 2"/>
          <p:cNvSpPr txBox="1">
            <a:spLocks noChangeArrowheads="1"/>
          </p:cNvSpPr>
          <p:nvPr/>
        </p:nvSpPr>
        <p:spPr bwMode="auto">
          <a:xfrm>
            <a:off x="4572002" y="132737"/>
            <a:ext cx="6095999" cy="781663"/>
          </a:xfrm>
          <a:prstGeom prst="rect">
            <a:avLst/>
          </a:prstGeom>
          <a:noFill/>
          <a:ln w="9525">
            <a:noFill/>
            <a:miter lim="800000"/>
            <a:headEnd/>
            <a:tailEnd/>
          </a:ln>
        </p:spPr>
        <p:txBody>
          <a:bodyPr anchor="ctr"/>
          <a:lstStyle/>
          <a:p>
            <a:pPr algn="ctr"/>
            <a:r>
              <a:rPr lang="en-US" sz="4400" dirty="0">
                <a:solidFill>
                  <a:srgbClr val="92D050"/>
                </a:solidFill>
                <a:cs typeface="Arial" charset="0"/>
              </a:rPr>
              <a:t>Very Hot Days Per Year</a:t>
            </a:r>
          </a:p>
        </p:txBody>
      </p:sp>
    </p:spTree>
    <p:extLst>
      <p:ext uri="{BB962C8B-B14F-4D97-AF65-F5344CB8AC3E}">
        <p14:creationId xmlns:p14="http://schemas.microsoft.com/office/powerpoint/2010/main" val="1228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1"/>
                </a:solidFill>
              </a:rPr>
              <a:t> Ho</a:t>
            </a:r>
            <a:r>
              <a:rPr lang="en-US"/>
              <a:t>w </a:t>
            </a:r>
            <a:r>
              <a:rPr lang="en-US" dirty="0"/>
              <a:t>Much Pollution Does Society Want?</a:t>
            </a:r>
            <a:br>
              <a:rPr lang="en-US" dirty="0"/>
            </a:br>
            <a:r>
              <a:rPr lang="en-US" dirty="0"/>
              <a:t>Analogy: How Many Oranges Does Society Want?</a:t>
            </a:r>
          </a:p>
        </p:txBody>
      </p:sp>
      <p:sp>
        <p:nvSpPr>
          <p:cNvPr id="3" name="Content Placeholder 2"/>
          <p:cNvSpPr>
            <a:spLocks noGrp="1"/>
          </p:cNvSpPr>
          <p:nvPr>
            <p:ph idx="1"/>
          </p:nvPr>
        </p:nvSpPr>
        <p:spPr>
          <a:xfrm>
            <a:off x="838200" y="1795318"/>
            <a:ext cx="7193692" cy="4351338"/>
          </a:xfrm>
        </p:spPr>
        <p:txBody>
          <a:bodyPr>
            <a:noAutofit/>
          </a:bodyPr>
          <a:lstStyle/>
          <a:p>
            <a:r>
              <a:rPr lang="en-US" sz="2400" b="0" dirty="0">
                <a:solidFill>
                  <a:srgbClr val="2B414D"/>
                </a:solidFill>
              </a:rPr>
              <a:t>People grow and sell oranges for a price that at least covers costs (</a:t>
            </a:r>
            <a:r>
              <a:rPr lang="en-US" sz="2400" i="1" dirty="0">
                <a:solidFill>
                  <a:srgbClr val="2B414D"/>
                </a:solidFill>
              </a:rPr>
              <a:t>supply</a:t>
            </a:r>
            <a:r>
              <a:rPr lang="en-US" sz="2400" b="0" dirty="0">
                <a:solidFill>
                  <a:srgbClr val="2B414D"/>
                </a:solidFill>
              </a:rPr>
              <a:t>).</a:t>
            </a:r>
          </a:p>
          <a:p>
            <a:r>
              <a:rPr lang="en-US" sz="2400" b="0" dirty="0">
                <a:solidFill>
                  <a:srgbClr val="2B414D"/>
                </a:solidFill>
              </a:rPr>
              <a:t>People will not pay more for them than what they consider to be their value (</a:t>
            </a:r>
            <a:r>
              <a:rPr lang="en-US" sz="2400" i="1" dirty="0">
                <a:solidFill>
                  <a:srgbClr val="2B414D"/>
                </a:solidFill>
              </a:rPr>
              <a:t>demand</a:t>
            </a:r>
            <a:r>
              <a:rPr lang="en-US" sz="2400" b="0" dirty="0">
                <a:solidFill>
                  <a:srgbClr val="2B414D"/>
                </a:solidFill>
              </a:rPr>
              <a:t>).</a:t>
            </a:r>
          </a:p>
          <a:p>
            <a:r>
              <a:rPr lang="en-US" sz="2400" b="0" u="sng" dirty="0">
                <a:solidFill>
                  <a:srgbClr val="2B414D"/>
                </a:solidFill>
                <a:sym typeface="Wingdings" panose="05000000000000000000" pitchFamily="2" charset="2"/>
              </a:rPr>
              <a:t>Prices</a:t>
            </a:r>
            <a:r>
              <a:rPr lang="en-US" sz="2400" b="0" dirty="0">
                <a:solidFill>
                  <a:srgbClr val="2B414D"/>
                </a:solidFill>
                <a:sym typeface="Wingdings" panose="05000000000000000000" pitchFamily="2" charset="2"/>
              </a:rPr>
              <a:t> let </a:t>
            </a:r>
            <a:r>
              <a:rPr lang="en-US" sz="2400" i="1" dirty="0">
                <a:solidFill>
                  <a:srgbClr val="2B414D"/>
                </a:solidFill>
                <a:sym typeface="Wingdings" panose="05000000000000000000" pitchFamily="2" charset="2"/>
              </a:rPr>
              <a:t>supply</a:t>
            </a:r>
            <a:r>
              <a:rPr lang="en-US" sz="2400" b="0" dirty="0">
                <a:solidFill>
                  <a:srgbClr val="2B414D"/>
                </a:solidFill>
                <a:sym typeface="Wingdings" panose="05000000000000000000" pitchFamily="2" charset="2"/>
              </a:rPr>
              <a:t> and </a:t>
            </a:r>
            <a:r>
              <a:rPr lang="en-US" sz="2400" i="1" dirty="0">
                <a:solidFill>
                  <a:srgbClr val="2B414D"/>
                </a:solidFill>
                <a:sym typeface="Wingdings" panose="05000000000000000000" pitchFamily="2" charset="2"/>
              </a:rPr>
              <a:t>demand</a:t>
            </a:r>
            <a:r>
              <a:rPr lang="en-US" sz="2400" b="0" dirty="0">
                <a:solidFill>
                  <a:srgbClr val="2B414D"/>
                </a:solidFill>
                <a:sym typeface="Wingdings" panose="05000000000000000000" pitchFamily="2" charset="2"/>
              </a:rPr>
              <a:t> balance out. The price settles where:</a:t>
            </a:r>
            <a:endParaRPr lang="en-US" sz="2400" b="0" dirty="0">
              <a:solidFill>
                <a:srgbClr val="2B414D"/>
              </a:solidFill>
            </a:endParaRPr>
          </a:p>
          <a:p>
            <a:endParaRPr lang="en-US" sz="2400" b="0" dirty="0">
              <a:solidFill>
                <a:srgbClr val="2B414D"/>
              </a:solidFill>
            </a:endParaRPr>
          </a:p>
          <a:p>
            <a:endParaRPr lang="en-US" sz="2400" b="0" dirty="0">
              <a:solidFill>
                <a:srgbClr val="2B414D"/>
              </a:solidFill>
            </a:endParaRPr>
          </a:p>
          <a:p>
            <a:r>
              <a:rPr lang="en-US" sz="2400" b="0" dirty="0">
                <a:solidFill>
                  <a:srgbClr val="2B414D"/>
                </a:solidFill>
              </a:rPr>
              <a:t>This is the “right” number of oranges for society.</a:t>
            </a:r>
          </a:p>
          <a:p>
            <a:r>
              <a:rPr lang="en-US" sz="2400" b="0" dirty="0">
                <a:solidFill>
                  <a:srgbClr val="2B414D"/>
                </a:solidFill>
              </a:rPr>
              <a:t>Prices reflect scarcity and the social value of the resource.</a:t>
            </a:r>
          </a:p>
        </p:txBody>
      </p:sp>
      <p:pic>
        <p:nvPicPr>
          <p:cNvPr id="4" name="Picture 3">
            <a:extLst>
              <a:ext uri="{FF2B5EF4-FFF2-40B4-BE49-F238E27FC236}">
                <a16:creationId xmlns:a16="http://schemas.microsoft.com/office/drawing/2014/main" id="{A9409DDC-BD52-4F15-AE97-B3B2D6859F33}"/>
              </a:ext>
            </a:extLst>
          </p:cNvPr>
          <p:cNvPicPr>
            <a:picLocks noChangeAspect="1"/>
          </p:cNvPicPr>
          <p:nvPr/>
        </p:nvPicPr>
        <p:blipFill>
          <a:blip r:embed="rId3"/>
          <a:stretch>
            <a:fillRect/>
          </a:stretch>
        </p:blipFill>
        <p:spPr>
          <a:xfrm>
            <a:off x="7911448" y="1718687"/>
            <a:ext cx="2828743" cy="2303762"/>
          </a:xfrm>
          <a:prstGeom prst="rect">
            <a:avLst/>
          </a:prstGeom>
        </p:spPr>
      </p:pic>
      <p:pic>
        <p:nvPicPr>
          <p:cNvPr id="5" name="Picture 4">
            <a:extLst>
              <a:ext uri="{FF2B5EF4-FFF2-40B4-BE49-F238E27FC236}">
                <a16:creationId xmlns:a16="http://schemas.microsoft.com/office/drawing/2014/main" id="{EFFEBE5E-670C-4261-A6C1-7A9E2D203FDA}"/>
              </a:ext>
            </a:extLst>
          </p:cNvPr>
          <p:cNvPicPr>
            <a:picLocks noChangeAspect="1"/>
          </p:cNvPicPr>
          <p:nvPr/>
        </p:nvPicPr>
        <p:blipFill>
          <a:blip r:embed="rId4"/>
          <a:stretch>
            <a:fillRect/>
          </a:stretch>
        </p:blipFill>
        <p:spPr>
          <a:xfrm>
            <a:off x="9053690" y="3865517"/>
            <a:ext cx="2828743" cy="2275144"/>
          </a:xfrm>
          <a:prstGeom prst="rect">
            <a:avLst/>
          </a:prstGeom>
        </p:spPr>
      </p:pic>
      <p:sp>
        <p:nvSpPr>
          <p:cNvPr id="7" name="Arrow: Pentagon 6">
            <a:extLst>
              <a:ext uri="{FF2B5EF4-FFF2-40B4-BE49-F238E27FC236}">
                <a16:creationId xmlns:a16="http://schemas.microsoft.com/office/drawing/2014/main" id="{F2CD41D8-658C-4894-B6FE-EC03A99B7103}"/>
              </a:ext>
            </a:extLst>
          </p:cNvPr>
          <p:cNvSpPr/>
          <p:nvPr/>
        </p:nvSpPr>
        <p:spPr>
          <a:xfrm>
            <a:off x="1058778" y="3989497"/>
            <a:ext cx="7732296" cy="9820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ym typeface="Wingdings" panose="05000000000000000000" pitchFamily="2" charset="2"/>
              </a:rPr>
              <a:t># of oranges people want to sell  =  # of oranges people want to buy</a:t>
            </a:r>
          </a:p>
        </p:txBody>
      </p:sp>
    </p:spTree>
    <p:extLst>
      <p:ext uri="{BB962C8B-B14F-4D97-AF65-F5344CB8AC3E}">
        <p14:creationId xmlns:p14="http://schemas.microsoft.com/office/powerpoint/2010/main" val="1995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Ele</a:t>
            </a:r>
            <a:r>
              <a:rPr lang="en-US" dirty="0"/>
              <a:t>ctricity Is Different From Oranges</a:t>
            </a:r>
          </a:p>
        </p:txBody>
      </p:sp>
      <p:pic>
        <p:nvPicPr>
          <p:cNvPr id="6" name="Picture 5">
            <a:extLst>
              <a:ext uri="{FF2B5EF4-FFF2-40B4-BE49-F238E27FC236}">
                <a16:creationId xmlns:a16="http://schemas.microsoft.com/office/drawing/2014/main" id="{6240F12F-47C3-4E1A-8FA1-F5E0B0A35175}"/>
              </a:ext>
            </a:extLst>
          </p:cNvPr>
          <p:cNvPicPr>
            <a:picLocks noChangeAspect="1"/>
          </p:cNvPicPr>
          <p:nvPr/>
        </p:nvPicPr>
        <p:blipFill>
          <a:blip r:embed="rId2"/>
          <a:stretch>
            <a:fillRect/>
          </a:stretch>
        </p:blipFill>
        <p:spPr>
          <a:xfrm>
            <a:off x="6066194" y="1989223"/>
            <a:ext cx="5865122" cy="2921855"/>
          </a:xfrm>
          <a:prstGeom prst="rect">
            <a:avLst/>
          </a:prstGeom>
        </p:spPr>
      </p:pic>
      <p:sp>
        <p:nvSpPr>
          <p:cNvPr id="3" name="Content Placeholder 2"/>
          <p:cNvSpPr>
            <a:spLocks noGrp="1"/>
          </p:cNvSpPr>
          <p:nvPr>
            <p:ph idx="1"/>
          </p:nvPr>
        </p:nvSpPr>
        <p:spPr>
          <a:xfrm>
            <a:off x="822158" y="1353372"/>
            <a:ext cx="6027821" cy="5227782"/>
          </a:xfrm>
        </p:spPr>
        <p:txBody>
          <a:bodyPr>
            <a:noAutofit/>
          </a:bodyPr>
          <a:lstStyle/>
          <a:p>
            <a:r>
              <a:rPr lang="en-US" sz="2300" dirty="0"/>
              <a:t>Many sources of electricity generate pollution.</a:t>
            </a:r>
          </a:p>
          <a:p>
            <a:pPr marL="0" indent="0">
              <a:buNone/>
            </a:pPr>
            <a:endParaRPr lang="en-US" sz="2300" dirty="0"/>
          </a:p>
          <a:p>
            <a:r>
              <a:rPr lang="en-US" sz="2300" dirty="0"/>
              <a:t>Pollution is an EXTERNALITY: </a:t>
            </a:r>
          </a:p>
          <a:p>
            <a:pPr lvl="1"/>
            <a:r>
              <a:rPr lang="en-US" sz="1900" dirty="0"/>
              <a:t>a side effect (cost or benefit) that affects someone </a:t>
            </a:r>
            <a:br>
              <a:rPr lang="en-US" sz="1900" dirty="0"/>
            </a:br>
            <a:r>
              <a:rPr lang="en-US" sz="1900" dirty="0"/>
              <a:t>else when something is bought or sold.</a:t>
            </a:r>
          </a:p>
          <a:p>
            <a:pPr lvl="1"/>
            <a:r>
              <a:rPr lang="en-US" sz="1900" dirty="0">
                <a:sym typeface="Wingdings" panose="05000000000000000000" pitchFamily="2" charset="2"/>
              </a:rPr>
              <a:t>This is a </a:t>
            </a:r>
            <a:r>
              <a:rPr lang="en-US" sz="1900" b="1" i="1" dirty="0">
                <a:sym typeface="Wingdings" panose="05000000000000000000" pitchFamily="2" charset="2"/>
              </a:rPr>
              <a:t>market failure.</a:t>
            </a:r>
          </a:p>
          <a:p>
            <a:pPr marL="457200" lvl="1" indent="0">
              <a:buNone/>
            </a:pPr>
            <a:endParaRPr lang="en-US" sz="1900" b="1" i="1" dirty="0">
              <a:sym typeface="Wingdings" panose="05000000000000000000" pitchFamily="2" charset="2"/>
            </a:endParaRPr>
          </a:p>
          <a:p>
            <a:r>
              <a:rPr lang="en-US" sz="2300" dirty="0">
                <a:sym typeface="Wingdings" panose="05000000000000000000" pitchFamily="2" charset="2"/>
              </a:rPr>
              <a:t>The price of electricity does not reflect all of the costs.</a:t>
            </a:r>
          </a:p>
          <a:p>
            <a:pPr lvl="1"/>
            <a:r>
              <a:rPr lang="en-US" sz="1900" dirty="0">
                <a:sym typeface="Wingdings" panose="05000000000000000000" pitchFamily="2" charset="2"/>
              </a:rPr>
              <a:t>Electricity is too cheap. </a:t>
            </a:r>
          </a:p>
          <a:p>
            <a:pPr lvl="1"/>
            <a:r>
              <a:rPr lang="en-US" sz="1900" dirty="0">
                <a:sym typeface="Wingdings" panose="05000000000000000000" pitchFamily="2" charset="2"/>
              </a:rPr>
              <a:t>There is too much pollution.</a:t>
            </a:r>
          </a:p>
          <a:p>
            <a:pPr lvl="1"/>
            <a:endParaRPr lang="en-US" sz="1900" dirty="0">
              <a:sym typeface="Wingdings" panose="05000000000000000000" pitchFamily="2" charset="2"/>
            </a:endParaRPr>
          </a:p>
          <a:p>
            <a:endParaRPr lang="en-US" sz="2300" dirty="0"/>
          </a:p>
        </p:txBody>
      </p:sp>
    </p:spTree>
    <p:extLst>
      <p:ext uri="{BB962C8B-B14F-4D97-AF65-F5344CB8AC3E}">
        <p14:creationId xmlns:p14="http://schemas.microsoft.com/office/powerpoint/2010/main" val="205972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Soc</a:t>
            </a:r>
            <a:r>
              <a:rPr lang="en-US" dirty="0"/>
              <a:t>ial Cost of Carbon</a:t>
            </a:r>
          </a:p>
        </p:txBody>
      </p:sp>
      <p:sp>
        <p:nvSpPr>
          <p:cNvPr id="3" name="Content Placeholder 2"/>
          <p:cNvSpPr>
            <a:spLocks noGrp="1"/>
          </p:cNvSpPr>
          <p:nvPr>
            <p:ph idx="1"/>
          </p:nvPr>
        </p:nvSpPr>
        <p:spPr>
          <a:xfrm>
            <a:off x="838200" y="1346142"/>
            <a:ext cx="6184900" cy="4351338"/>
          </a:xfrm>
        </p:spPr>
        <p:txBody>
          <a:bodyPr>
            <a:normAutofit lnSpcReduction="10000"/>
          </a:bodyPr>
          <a:lstStyle/>
          <a:p>
            <a:pPr>
              <a:spcAft>
                <a:spcPts val="1000"/>
              </a:spcAft>
            </a:pPr>
            <a:r>
              <a:rPr lang="en-US" dirty="0"/>
              <a:t>Cost above price paid.</a:t>
            </a:r>
          </a:p>
          <a:p>
            <a:pPr>
              <a:spcAft>
                <a:spcPts val="1000"/>
              </a:spcAft>
            </a:pPr>
            <a:r>
              <a:rPr lang="en-US" dirty="0"/>
              <a:t>The expected cost of damages from each unit of greenhouse gas emissions.</a:t>
            </a:r>
          </a:p>
          <a:p>
            <a:pPr>
              <a:spcAft>
                <a:spcPts val="1000"/>
              </a:spcAft>
            </a:pPr>
            <a:r>
              <a:rPr lang="en-US" dirty="0"/>
              <a:t>Current EPA estimate: ~$40 per metric ton of CO</a:t>
            </a:r>
            <a:r>
              <a:rPr lang="en-US" baseline="-25000" dirty="0"/>
              <a:t>2</a:t>
            </a:r>
            <a:r>
              <a:rPr lang="en-US" dirty="0"/>
              <a:t>.</a:t>
            </a:r>
          </a:p>
          <a:p>
            <a:pPr lvl="1">
              <a:spcAft>
                <a:spcPts val="1000"/>
              </a:spcAft>
            </a:pPr>
            <a:r>
              <a:rPr lang="en-US" dirty="0"/>
              <a:t>About $123/car per year.</a:t>
            </a:r>
          </a:p>
          <a:p>
            <a:pPr lvl="1">
              <a:spcAft>
                <a:spcPts val="1000"/>
              </a:spcAft>
            </a:pPr>
            <a:r>
              <a:rPr lang="en-US" dirty="0"/>
              <a:t>$26 Billion for all vehicles in the US.</a:t>
            </a:r>
          </a:p>
          <a:p>
            <a:r>
              <a:rPr lang="en-US" dirty="0"/>
              <a:t>Social cost of carbon will increase over time.</a:t>
            </a:r>
          </a:p>
        </p:txBody>
      </p:sp>
      <p:pic>
        <p:nvPicPr>
          <p:cNvPr id="5" name="Picture 4">
            <a:extLst>
              <a:ext uri="{FF2B5EF4-FFF2-40B4-BE49-F238E27FC236}">
                <a16:creationId xmlns:a16="http://schemas.microsoft.com/office/drawing/2014/main" id="{67DC026E-61EC-4A7F-9DA1-FFC289193F1E}"/>
              </a:ext>
            </a:extLst>
          </p:cNvPr>
          <p:cNvPicPr>
            <a:picLocks noChangeAspect="1"/>
          </p:cNvPicPr>
          <p:nvPr/>
        </p:nvPicPr>
        <p:blipFill>
          <a:blip r:embed="rId3"/>
          <a:stretch>
            <a:fillRect/>
          </a:stretch>
        </p:blipFill>
        <p:spPr>
          <a:xfrm>
            <a:off x="7023100" y="1905000"/>
            <a:ext cx="4330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218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0A23-F8A7-304C-9C3F-7D3166E4FFF7}"/>
              </a:ext>
            </a:extLst>
          </p:cNvPr>
          <p:cNvSpPr>
            <a:spLocks noGrp="1"/>
          </p:cNvSpPr>
          <p:nvPr>
            <p:ph type="title"/>
          </p:nvPr>
        </p:nvSpPr>
        <p:spPr/>
        <p:txBody>
          <a:bodyPr/>
          <a:lstStyle/>
          <a:p>
            <a:r>
              <a:rPr lang="en-US" dirty="0">
                <a:solidFill>
                  <a:schemeClr val="bg1"/>
                </a:solidFill>
              </a:rPr>
              <a:t>Exa</a:t>
            </a:r>
            <a:r>
              <a:rPr lang="en-US" dirty="0"/>
              <a:t>mples of Externalities</a:t>
            </a:r>
          </a:p>
        </p:txBody>
      </p:sp>
      <p:sp>
        <p:nvSpPr>
          <p:cNvPr id="3" name="Content Placeholder 2">
            <a:extLst>
              <a:ext uri="{FF2B5EF4-FFF2-40B4-BE49-F238E27FC236}">
                <a16:creationId xmlns:a16="http://schemas.microsoft.com/office/drawing/2014/main" id="{CDC7B684-135B-A047-BEAE-0E18A85B6F41}"/>
              </a:ext>
            </a:extLst>
          </p:cNvPr>
          <p:cNvSpPr>
            <a:spLocks noGrp="1"/>
          </p:cNvSpPr>
          <p:nvPr>
            <p:ph sz="half" idx="1"/>
          </p:nvPr>
        </p:nvSpPr>
        <p:spPr/>
        <p:txBody>
          <a:bodyPr/>
          <a:lstStyle/>
          <a:p>
            <a:pPr>
              <a:spcAft>
                <a:spcPts val="1000"/>
              </a:spcAft>
            </a:pPr>
            <a:r>
              <a:rPr lang="en-US" dirty="0"/>
              <a:t>Negative Externalities:</a:t>
            </a:r>
          </a:p>
          <a:p>
            <a:pPr lvl="1">
              <a:spcAft>
                <a:spcPts val="1000"/>
              </a:spcAft>
            </a:pPr>
            <a:r>
              <a:rPr lang="en-US" dirty="0"/>
              <a:t>Heating your house</a:t>
            </a:r>
          </a:p>
          <a:p>
            <a:pPr lvl="1">
              <a:spcAft>
                <a:spcPts val="1000"/>
              </a:spcAft>
            </a:pPr>
            <a:r>
              <a:rPr lang="en-US" dirty="0"/>
              <a:t>Smoking</a:t>
            </a:r>
          </a:p>
          <a:p>
            <a:pPr lvl="1">
              <a:spcAft>
                <a:spcPts val="1000"/>
              </a:spcAft>
            </a:pPr>
            <a:r>
              <a:rPr lang="en-US" dirty="0"/>
              <a:t>Getting a dog</a:t>
            </a:r>
          </a:p>
          <a:p>
            <a:pPr lvl="1">
              <a:spcAft>
                <a:spcPts val="1000"/>
              </a:spcAft>
            </a:pPr>
            <a:r>
              <a:rPr lang="en-US" dirty="0"/>
              <a:t>Pig farming</a:t>
            </a:r>
          </a:p>
        </p:txBody>
      </p:sp>
      <p:sp>
        <p:nvSpPr>
          <p:cNvPr id="4" name="Content Placeholder 3">
            <a:extLst>
              <a:ext uri="{FF2B5EF4-FFF2-40B4-BE49-F238E27FC236}">
                <a16:creationId xmlns:a16="http://schemas.microsoft.com/office/drawing/2014/main" id="{1D71AC62-7731-9841-8939-6828791158CB}"/>
              </a:ext>
            </a:extLst>
          </p:cNvPr>
          <p:cNvSpPr>
            <a:spLocks noGrp="1"/>
          </p:cNvSpPr>
          <p:nvPr>
            <p:ph sz="half" idx="2"/>
          </p:nvPr>
        </p:nvSpPr>
        <p:spPr/>
        <p:txBody>
          <a:bodyPr/>
          <a:lstStyle/>
          <a:p>
            <a:pPr>
              <a:spcAft>
                <a:spcPts val="1000"/>
              </a:spcAft>
            </a:pPr>
            <a:r>
              <a:rPr lang="en-US" dirty="0"/>
              <a:t>Positive Externalities</a:t>
            </a:r>
          </a:p>
          <a:p>
            <a:pPr lvl="1">
              <a:spcAft>
                <a:spcPts val="1000"/>
              </a:spcAft>
            </a:pPr>
            <a:r>
              <a:rPr lang="en-US" dirty="0"/>
              <a:t>Education</a:t>
            </a:r>
          </a:p>
          <a:p>
            <a:pPr lvl="1">
              <a:spcAft>
                <a:spcPts val="1000"/>
              </a:spcAft>
            </a:pPr>
            <a:r>
              <a:rPr lang="en-US" dirty="0"/>
              <a:t>Growing apples</a:t>
            </a:r>
          </a:p>
          <a:p>
            <a:pPr lvl="1">
              <a:spcAft>
                <a:spcPts val="1000"/>
              </a:spcAft>
            </a:pPr>
            <a:r>
              <a:rPr lang="en-US" dirty="0"/>
              <a:t>Getting a vaccination</a:t>
            </a:r>
          </a:p>
          <a:p>
            <a:pPr lvl="1">
              <a:spcAft>
                <a:spcPts val="1000"/>
              </a:spcAft>
            </a:pPr>
            <a:r>
              <a:rPr lang="en-US" dirty="0"/>
              <a:t>Basic scientific research</a:t>
            </a:r>
          </a:p>
        </p:txBody>
      </p:sp>
      <p:sp>
        <p:nvSpPr>
          <p:cNvPr id="5" name="Slide Number Placeholder 4">
            <a:extLst>
              <a:ext uri="{FF2B5EF4-FFF2-40B4-BE49-F238E27FC236}">
                <a16:creationId xmlns:a16="http://schemas.microsoft.com/office/drawing/2014/main" id="{823A1F73-8A9D-B349-B1C3-015B12DA2FBF}"/>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326284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6A4D-BDAA-7342-AC21-124B6FE4EDA2}"/>
              </a:ext>
            </a:extLst>
          </p:cNvPr>
          <p:cNvSpPr>
            <a:spLocks noGrp="1"/>
          </p:cNvSpPr>
          <p:nvPr>
            <p:ph type="title"/>
          </p:nvPr>
        </p:nvSpPr>
        <p:spPr/>
        <p:txBody>
          <a:bodyPr/>
          <a:lstStyle/>
          <a:p>
            <a:r>
              <a:rPr lang="en-US" dirty="0">
                <a:solidFill>
                  <a:schemeClr val="bg1"/>
                </a:solidFill>
              </a:rPr>
              <a:t> Ad</a:t>
            </a:r>
            <a:r>
              <a:rPr lang="en-US" dirty="0"/>
              <a:t>dressing a Negative Externality</a:t>
            </a:r>
          </a:p>
        </p:txBody>
      </p:sp>
      <p:sp>
        <p:nvSpPr>
          <p:cNvPr id="4" name="Slide Number Placeholder 3">
            <a:extLst>
              <a:ext uri="{FF2B5EF4-FFF2-40B4-BE49-F238E27FC236}">
                <a16:creationId xmlns:a16="http://schemas.microsoft.com/office/drawing/2014/main" id="{0E114D42-CD35-1B47-ACF8-8C20854CA840}"/>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6" name="Picture 5">
            <a:extLst>
              <a:ext uri="{FF2B5EF4-FFF2-40B4-BE49-F238E27FC236}">
                <a16:creationId xmlns:a16="http://schemas.microsoft.com/office/drawing/2014/main" id="{34184B0F-4099-7F47-8291-046D0B83D957}"/>
              </a:ext>
            </a:extLst>
          </p:cNvPr>
          <p:cNvPicPr>
            <a:picLocks noChangeAspect="1"/>
          </p:cNvPicPr>
          <p:nvPr/>
        </p:nvPicPr>
        <p:blipFill>
          <a:blip r:embed="rId2"/>
          <a:stretch>
            <a:fillRect/>
          </a:stretch>
        </p:blipFill>
        <p:spPr>
          <a:xfrm>
            <a:off x="838200" y="2000250"/>
            <a:ext cx="2857500" cy="2857500"/>
          </a:xfrm>
          <a:prstGeom prst="rect">
            <a:avLst/>
          </a:prstGeom>
        </p:spPr>
      </p:pic>
      <p:pic>
        <p:nvPicPr>
          <p:cNvPr id="7" name="Picture 6">
            <a:extLst>
              <a:ext uri="{FF2B5EF4-FFF2-40B4-BE49-F238E27FC236}">
                <a16:creationId xmlns:a16="http://schemas.microsoft.com/office/drawing/2014/main" id="{3F5C5508-7669-7442-A13C-99ADE64B7B45}"/>
              </a:ext>
            </a:extLst>
          </p:cNvPr>
          <p:cNvPicPr>
            <a:picLocks noChangeAspect="1"/>
          </p:cNvPicPr>
          <p:nvPr/>
        </p:nvPicPr>
        <p:blipFill>
          <a:blip r:embed="rId3"/>
          <a:stretch>
            <a:fillRect/>
          </a:stretch>
        </p:blipFill>
        <p:spPr>
          <a:xfrm>
            <a:off x="6874712" y="1612900"/>
            <a:ext cx="2235200" cy="3632200"/>
          </a:xfrm>
          <a:prstGeom prst="rect">
            <a:avLst/>
          </a:prstGeom>
        </p:spPr>
      </p:pic>
      <p:cxnSp>
        <p:nvCxnSpPr>
          <p:cNvPr id="9" name="Straight Connector 8">
            <a:extLst>
              <a:ext uri="{FF2B5EF4-FFF2-40B4-BE49-F238E27FC236}">
                <a16:creationId xmlns:a16="http://schemas.microsoft.com/office/drawing/2014/main" id="{A9CC5099-0CD5-984B-90BE-3DE709A752F6}"/>
              </a:ext>
            </a:extLst>
          </p:cNvPr>
          <p:cNvCxnSpPr/>
          <p:nvPr/>
        </p:nvCxnSpPr>
        <p:spPr>
          <a:xfrm flipV="1">
            <a:off x="3801979" y="2671011"/>
            <a:ext cx="2294021" cy="601578"/>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D5ABD05-911F-FF4C-AFCF-637430093534}"/>
              </a:ext>
            </a:extLst>
          </p:cNvPr>
          <p:cNvSpPr txBox="1"/>
          <p:nvPr/>
        </p:nvSpPr>
        <p:spPr>
          <a:xfrm rot="20878191">
            <a:off x="4088345" y="2641357"/>
            <a:ext cx="1319022" cy="400110"/>
          </a:xfrm>
          <a:prstGeom prst="rect">
            <a:avLst/>
          </a:prstGeom>
          <a:noFill/>
        </p:spPr>
        <p:txBody>
          <a:bodyPr wrap="square" rtlCol="0">
            <a:spAutoFit/>
          </a:bodyPr>
          <a:lstStyle/>
          <a:p>
            <a:r>
              <a:rPr lang="en-US" sz="2000" dirty="0"/>
              <a:t>$.14/</a:t>
            </a:r>
            <a:r>
              <a:rPr lang="en-US" sz="2000" dirty="0" err="1"/>
              <a:t>Kwh</a:t>
            </a:r>
            <a:endParaRPr lang="en-US" sz="2000" dirty="0"/>
          </a:p>
        </p:txBody>
      </p:sp>
      <p:cxnSp>
        <p:nvCxnSpPr>
          <p:cNvPr id="11" name="Straight Connector 10">
            <a:extLst>
              <a:ext uri="{FF2B5EF4-FFF2-40B4-BE49-F238E27FC236}">
                <a16:creationId xmlns:a16="http://schemas.microsoft.com/office/drawing/2014/main" id="{AC15BD13-99FF-D240-935D-EE425B5A1C56}"/>
              </a:ext>
            </a:extLst>
          </p:cNvPr>
          <p:cNvCxnSpPr>
            <a:cxnSpLocks/>
          </p:cNvCxnSpPr>
          <p:nvPr/>
        </p:nvCxnSpPr>
        <p:spPr>
          <a:xfrm>
            <a:off x="8622632" y="2486526"/>
            <a:ext cx="1724526" cy="0"/>
          </a:xfrm>
          <a:prstGeom prst="line">
            <a:avLst/>
          </a:prstGeom>
          <a:ln w="50800">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132F5C-6692-1F47-95E7-1B44032364EA}"/>
              </a:ext>
            </a:extLst>
          </p:cNvPr>
          <p:cNvSpPr txBox="1"/>
          <p:nvPr/>
        </p:nvSpPr>
        <p:spPr>
          <a:xfrm>
            <a:off x="10467474" y="2289647"/>
            <a:ext cx="1215589" cy="369332"/>
          </a:xfrm>
          <a:prstGeom prst="rect">
            <a:avLst/>
          </a:prstGeom>
          <a:noFill/>
        </p:spPr>
        <p:txBody>
          <a:bodyPr wrap="none" rtlCol="0">
            <a:spAutoFit/>
          </a:bodyPr>
          <a:lstStyle/>
          <a:p>
            <a:r>
              <a:rPr lang="en-US" dirty="0"/>
              <a:t>68 degrees</a:t>
            </a:r>
          </a:p>
        </p:txBody>
      </p:sp>
      <p:sp>
        <p:nvSpPr>
          <p:cNvPr id="14" name="TextBox 13">
            <a:extLst>
              <a:ext uri="{FF2B5EF4-FFF2-40B4-BE49-F238E27FC236}">
                <a16:creationId xmlns:a16="http://schemas.microsoft.com/office/drawing/2014/main" id="{65865DC4-7E98-174A-983F-BE872373B443}"/>
              </a:ext>
            </a:extLst>
          </p:cNvPr>
          <p:cNvSpPr txBox="1"/>
          <p:nvPr/>
        </p:nvSpPr>
        <p:spPr>
          <a:xfrm>
            <a:off x="4017314" y="3536186"/>
            <a:ext cx="2812630" cy="400110"/>
          </a:xfrm>
          <a:prstGeom prst="rect">
            <a:avLst/>
          </a:prstGeom>
          <a:solidFill>
            <a:srgbClr val="FFFF00"/>
          </a:solidFill>
        </p:spPr>
        <p:txBody>
          <a:bodyPr wrap="square" rtlCol="0">
            <a:spAutoFit/>
          </a:bodyPr>
          <a:lstStyle/>
          <a:p>
            <a:pPr algn="ctr"/>
            <a:r>
              <a:rPr lang="en-US" sz="2000" dirty="0"/>
              <a:t>Social cost = $.02/</a:t>
            </a:r>
            <a:r>
              <a:rPr lang="en-US" sz="2000" dirty="0" err="1"/>
              <a:t>Kwh</a:t>
            </a:r>
            <a:endParaRPr lang="en-US" sz="2000" dirty="0"/>
          </a:p>
        </p:txBody>
      </p:sp>
      <p:cxnSp>
        <p:nvCxnSpPr>
          <p:cNvPr id="15" name="Straight Connector 14">
            <a:extLst>
              <a:ext uri="{FF2B5EF4-FFF2-40B4-BE49-F238E27FC236}">
                <a16:creationId xmlns:a16="http://schemas.microsoft.com/office/drawing/2014/main" id="{6B27D853-8F9B-2241-8964-EBF72CF51A40}"/>
              </a:ext>
            </a:extLst>
          </p:cNvPr>
          <p:cNvCxnSpPr>
            <a:cxnSpLocks/>
          </p:cNvCxnSpPr>
          <p:nvPr/>
        </p:nvCxnSpPr>
        <p:spPr>
          <a:xfrm rot="1453781" flipV="1">
            <a:off x="3801979" y="4085669"/>
            <a:ext cx="2294021" cy="601578"/>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B7C83F-79F6-A144-91E8-D187B4E4DCD8}"/>
              </a:ext>
            </a:extLst>
          </p:cNvPr>
          <p:cNvSpPr txBox="1"/>
          <p:nvPr/>
        </p:nvSpPr>
        <p:spPr>
          <a:xfrm rot="672854">
            <a:off x="4137577" y="4323282"/>
            <a:ext cx="1210734" cy="400110"/>
          </a:xfrm>
          <a:prstGeom prst="rect">
            <a:avLst/>
          </a:prstGeom>
          <a:noFill/>
        </p:spPr>
        <p:txBody>
          <a:bodyPr wrap="square" rtlCol="0">
            <a:spAutoFit/>
          </a:bodyPr>
          <a:lstStyle/>
          <a:p>
            <a:r>
              <a:rPr lang="en-US" sz="2000" dirty="0"/>
              <a:t>$.16/</a:t>
            </a:r>
            <a:r>
              <a:rPr lang="en-US" sz="2000" dirty="0" err="1"/>
              <a:t>Kwh</a:t>
            </a:r>
            <a:endParaRPr lang="en-US" sz="2000" dirty="0"/>
          </a:p>
        </p:txBody>
      </p:sp>
      <p:cxnSp>
        <p:nvCxnSpPr>
          <p:cNvPr id="17" name="Straight Connector 16">
            <a:extLst>
              <a:ext uri="{FF2B5EF4-FFF2-40B4-BE49-F238E27FC236}">
                <a16:creationId xmlns:a16="http://schemas.microsoft.com/office/drawing/2014/main" id="{37D284C8-F9FB-234C-84CA-9832770BEF5C}"/>
              </a:ext>
            </a:extLst>
          </p:cNvPr>
          <p:cNvCxnSpPr>
            <a:cxnSpLocks/>
          </p:cNvCxnSpPr>
          <p:nvPr/>
        </p:nvCxnSpPr>
        <p:spPr>
          <a:xfrm>
            <a:off x="8622632" y="4599016"/>
            <a:ext cx="1724526" cy="0"/>
          </a:xfrm>
          <a:prstGeom prst="line">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AAB223-97D5-5948-B40E-80E3B09C0BD4}"/>
              </a:ext>
            </a:extLst>
          </p:cNvPr>
          <p:cNvSpPr txBox="1"/>
          <p:nvPr/>
        </p:nvSpPr>
        <p:spPr>
          <a:xfrm>
            <a:off x="10467474" y="4402137"/>
            <a:ext cx="1215589" cy="369332"/>
          </a:xfrm>
          <a:prstGeom prst="rect">
            <a:avLst/>
          </a:prstGeom>
          <a:noFill/>
        </p:spPr>
        <p:txBody>
          <a:bodyPr wrap="none" rtlCol="0">
            <a:spAutoFit/>
          </a:bodyPr>
          <a:lstStyle/>
          <a:p>
            <a:r>
              <a:rPr lang="en-US" dirty="0"/>
              <a:t>65 degrees</a:t>
            </a:r>
          </a:p>
        </p:txBody>
      </p:sp>
      <p:sp>
        <p:nvSpPr>
          <p:cNvPr id="23" name="TextBox 22">
            <a:extLst>
              <a:ext uri="{FF2B5EF4-FFF2-40B4-BE49-F238E27FC236}">
                <a16:creationId xmlns:a16="http://schemas.microsoft.com/office/drawing/2014/main" id="{4836772F-3A0A-5D46-A7AB-C3E4E96621C5}"/>
              </a:ext>
            </a:extLst>
          </p:cNvPr>
          <p:cNvSpPr txBox="1"/>
          <p:nvPr/>
        </p:nvSpPr>
        <p:spPr>
          <a:xfrm>
            <a:off x="8726770" y="2178749"/>
            <a:ext cx="1516249" cy="307777"/>
          </a:xfrm>
          <a:prstGeom prst="rect">
            <a:avLst/>
          </a:prstGeom>
          <a:noFill/>
        </p:spPr>
        <p:txBody>
          <a:bodyPr wrap="none" rtlCol="0">
            <a:spAutoFit/>
          </a:bodyPr>
          <a:lstStyle/>
          <a:p>
            <a:r>
              <a:rPr lang="en-US" sz="1400" dirty="0"/>
              <a:t>Set thermostat to:</a:t>
            </a:r>
          </a:p>
        </p:txBody>
      </p:sp>
      <p:sp>
        <p:nvSpPr>
          <p:cNvPr id="24" name="TextBox 23">
            <a:extLst>
              <a:ext uri="{FF2B5EF4-FFF2-40B4-BE49-F238E27FC236}">
                <a16:creationId xmlns:a16="http://schemas.microsoft.com/office/drawing/2014/main" id="{93454D65-2550-744C-83AF-794901D21002}"/>
              </a:ext>
            </a:extLst>
          </p:cNvPr>
          <p:cNvSpPr txBox="1"/>
          <p:nvPr/>
        </p:nvSpPr>
        <p:spPr>
          <a:xfrm>
            <a:off x="2730495" y="5532437"/>
            <a:ext cx="6731010" cy="461665"/>
          </a:xfrm>
          <a:prstGeom prst="rect">
            <a:avLst/>
          </a:prstGeom>
          <a:noFill/>
        </p:spPr>
        <p:txBody>
          <a:bodyPr wrap="none" rtlCol="0">
            <a:spAutoFit/>
          </a:bodyPr>
          <a:lstStyle/>
          <a:p>
            <a:r>
              <a:rPr lang="en-US" sz="2400" dirty="0"/>
              <a:t>The social cost of $.02/</a:t>
            </a:r>
            <a:r>
              <a:rPr lang="en-US" sz="2400" dirty="0" err="1"/>
              <a:t>Kwh</a:t>
            </a:r>
            <a:r>
              <a:rPr lang="en-US" sz="2400" dirty="0"/>
              <a:t> has been INTERNALIZED.</a:t>
            </a:r>
          </a:p>
        </p:txBody>
      </p:sp>
      <p:sp>
        <p:nvSpPr>
          <p:cNvPr id="19" name="TextBox 18">
            <a:extLst>
              <a:ext uri="{FF2B5EF4-FFF2-40B4-BE49-F238E27FC236}">
                <a16:creationId xmlns:a16="http://schemas.microsoft.com/office/drawing/2014/main" id="{1D1772B2-E36F-784F-96B0-CC2529F0621F}"/>
              </a:ext>
            </a:extLst>
          </p:cNvPr>
          <p:cNvSpPr txBox="1"/>
          <p:nvPr/>
        </p:nvSpPr>
        <p:spPr>
          <a:xfrm>
            <a:off x="8726770" y="4255167"/>
            <a:ext cx="1516249" cy="307777"/>
          </a:xfrm>
          <a:prstGeom prst="rect">
            <a:avLst/>
          </a:prstGeom>
          <a:noFill/>
        </p:spPr>
        <p:txBody>
          <a:bodyPr wrap="none" rtlCol="0">
            <a:spAutoFit/>
          </a:bodyPr>
          <a:lstStyle/>
          <a:p>
            <a:r>
              <a:rPr lang="en-US" sz="1400" dirty="0"/>
              <a:t>Set thermostat to:</a:t>
            </a:r>
          </a:p>
        </p:txBody>
      </p:sp>
    </p:spTree>
    <p:extLst>
      <p:ext uri="{BB962C8B-B14F-4D97-AF65-F5344CB8AC3E}">
        <p14:creationId xmlns:p14="http://schemas.microsoft.com/office/powerpoint/2010/main" val="22912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6" grpId="0"/>
      <p:bldP spid="18" grpId="0"/>
      <p:bldP spid="23" grpId="0"/>
      <p:bldP spid="2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Impacts of Climate Change</a:t>
            </a:r>
            <a:endParaRPr lang="en-US" dirty="0"/>
          </a:p>
        </p:txBody>
      </p:sp>
    </p:spTree>
    <p:extLst>
      <p:ext uri="{BB962C8B-B14F-4D97-AF65-F5344CB8AC3E}">
        <p14:creationId xmlns:p14="http://schemas.microsoft.com/office/powerpoint/2010/main" val="248412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D6E6-CFF7-4842-B9BF-53ADC731144D}"/>
              </a:ext>
            </a:extLst>
          </p:cNvPr>
          <p:cNvSpPr>
            <a:spLocks noGrp="1"/>
          </p:cNvSpPr>
          <p:nvPr>
            <p:ph type="title"/>
          </p:nvPr>
        </p:nvSpPr>
        <p:spPr/>
        <p:txBody>
          <a:bodyPr/>
          <a:lstStyle/>
          <a:p>
            <a:r>
              <a:rPr lang="en-US" dirty="0">
                <a:solidFill>
                  <a:schemeClr val="bg1"/>
                </a:solidFill>
              </a:rPr>
              <a:t>Glo</a:t>
            </a:r>
            <a:r>
              <a:rPr lang="en-US" dirty="0"/>
              <a:t>bal Warming Indicators</a:t>
            </a:r>
          </a:p>
        </p:txBody>
      </p:sp>
      <p:sp>
        <p:nvSpPr>
          <p:cNvPr id="4" name="Slide Number Placeholder 3">
            <a:extLst>
              <a:ext uri="{FF2B5EF4-FFF2-40B4-BE49-F238E27FC236}">
                <a16:creationId xmlns:a16="http://schemas.microsoft.com/office/drawing/2014/main" id="{8E4569AB-AE33-934B-B54F-D08FE018D45D}"/>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4">
            <a:extLst>
              <a:ext uri="{FF2B5EF4-FFF2-40B4-BE49-F238E27FC236}">
                <a16:creationId xmlns:a16="http://schemas.microsoft.com/office/drawing/2014/main" id="{C481DAA8-D1F3-9645-A6EA-7734956EC212}"/>
              </a:ext>
            </a:extLst>
          </p:cNvPr>
          <p:cNvPicPr>
            <a:picLocks noChangeAspect="1"/>
          </p:cNvPicPr>
          <p:nvPr/>
        </p:nvPicPr>
        <p:blipFill>
          <a:blip r:embed="rId2"/>
          <a:stretch>
            <a:fillRect/>
          </a:stretch>
        </p:blipFill>
        <p:spPr>
          <a:xfrm>
            <a:off x="1766575" y="1293058"/>
            <a:ext cx="8658849" cy="4906681"/>
          </a:xfrm>
          <a:prstGeom prst="rect">
            <a:avLst/>
          </a:prstGeom>
        </p:spPr>
      </p:pic>
    </p:spTree>
    <p:extLst>
      <p:ext uri="{BB962C8B-B14F-4D97-AF65-F5344CB8AC3E}">
        <p14:creationId xmlns:p14="http://schemas.microsoft.com/office/powerpoint/2010/main" val="320069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Ho</a:t>
            </a:r>
            <a:r>
              <a:rPr lang="en-US" dirty="0"/>
              <a:t>w These Impacts Affect Humans</a:t>
            </a:r>
          </a:p>
        </p:txBody>
      </p:sp>
      <p:sp>
        <p:nvSpPr>
          <p:cNvPr id="3" name="Content Placeholder 2"/>
          <p:cNvSpPr>
            <a:spLocks noGrp="1"/>
          </p:cNvSpPr>
          <p:nvPr>
            <p:ph sz="half" idx="1"/>
          </p:nvPr>
        </p:nvSpPr>
        <p:spPr/>
        <p:txBody>
          <a:bodyPr>
            <a:noAutofit/>
          </a:bodyPr>
          <a:lstStyle/>
          <a:p>
            <a:r>
              <a:rPr lang="en-US" dirty="0"/>
              <a:t>Agriculture</a:t>
            </a:r>
          </a:p>
          <a:p>
            <a:r>
              <a:rPr lang="en-US" dirty="0"/>
              <a:t>Fisheries</a:t>
            </a:r>
          </a:p>
          <a:p>
            <a:r>
              <a:rPr lang="en-US" dirty="0"/>
              <a:t>Coastal damages</a:t>
            </a:r>
          </a:p>
          <a:p>
            <a:r>
              <a:rPr lang="en-US" dirty="0"/>
              <a:t>Direct health effects, including sickness and death (temperature &amp; drought; also pollution)</a:t>
            </a:r>
          </a:p>
          <a:p>
            <a:r>
              <a:rPr lang="en-US" dirty="0"/>
              <a:t>Indirect health effects (vector-borne disease)</a:t>
            </a:r>
          </a:p>
        </p:txBody>
      </p:sp>
      <p:sp>
        <p:nvSpPr>
          <p:cNvPr id="17" name="Content Placeholder 16">
            <a:extLst>
              <a:ext uri="{FF2B5EF4-FFF2-40B4-BE49-F238E27FC236}">
                <a16:creationId xmlns:a16="http://schemas.microsoft.com/office/drawing/2014/main" id="{8C34D45D-8E63-4910-B121-6FE12CACC0F6}"/>
              </a:ext>
            </a:extLst>
          </p:cNvPr>
          <p:cNvSpPr>
            <a:spLocks noGrp="1"/>
          </p:cNvSpPr>
          <p:nvPr>
            <p:ph sz="half" idx="2"/>
          </p:nvPr>
        </p:nvSpPr>
        <p:spPr/>
        <p:txBody>
          <a:bodyPr>
            <a:normAutofit/>
          </a:bodyPr>
          <a:lstStyle/>
          <a:p>
            <a:r>
              <a:rPr lang="en-US" dirty="0"/>
              <a:t>Reduced fresh water availability</a:t>
            </a:r>
          </a:p>
          <a:p>
            <a:r>
              <a:rPr lang="en-US" dirty="0"/>
              <a:t>Wildfires</a:t>
            </a:r>
          </a:p>
          <a:p>
            <a:r>
              <a:rPr lang="en-US" dirty="0"/>
              <a:t>Shifting zones for important ecosystems, and desertification </a:t>
            </a:r>
          </a:p>
          <a:p>
            <a:r>
              <a:rPr lang="en-US" dirty="0"/>
              <a:t>Reduced worker productivity</a:t>
            </a:r>
          </a:p>
          <a:p>
            <a:r>
              <a:rPr lang="en-US" dirty="0"/>
              <a:t>Increased violence</a:t>
            </a:r>
          </a:p>
          <a:p>
            <a:r>
              <a:rPr lang="en-US" dirty="0"/>
              <a:t>Some of these may cause human migration and/or conflict</a:t>
            </a:r>
          </a:p>
        </p:txBody>
      </p:sp>
      <p:sp>
        <p:nvSpPr>
          <p:cNvPr id="4" name="Rectangle 3">
            <a:extLst>
              <a:ext uri="{FF2B5EF4-FFF2-40B4-BE49-F238E27FC236}">
                <a16:creationId xmlns:a16="http://schemas.microsoft.com/office/drawing/2014/main" id="{DEBF663D-B55C-3F41-9118-16BF674986A8}"/>
              </a:ext>
            </a:extLst>
          </p:cNvPr>
          <p:cNvSpPr/>
          <p:nvPr/>
        </p:nvSpPr>
        <p:spPr>
          <a:xfrm>
            <a:off x="838200" y="1665980"/>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20AD58-A785-4245-A6B6-24643F70A708}"/>
              </a:ext>
            </a:extLst>
          </p:cNvPr>
          <p:cNvSpPr/>
          <p:nvPr/>
        </p:nvSpPr>
        <p:spPr>
          <a:xfrm>
            <a:off x="838200" y="220027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A6D252C-39B9-9D47-9511-A73D2BBEC727}"/>
              </a:ext>
            </a:extLst>
          </p:cNvPr>
          <p:cNvSpPr/>
          <p:nvPr/>
        </p:nvSpPr>
        <p:spPr>
          <a:xfrm>
            <a:off x="838200" y="2734570"/>
            <a:ext cx="2990850"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C56C7C-5051-9845-829C-114AFDCF9BE1}"/>
              </a:ext>
            </a:extLst>
          </p:cNvPr>
          <p:cNvSpPr/>
          <p:nvPr/>
        </p:nvSpPr>
        <p:spPr>
          <a:xfrm>
            <a:off x="6148552" y="2075555"/>
            <a:ext cx="2462048" cy="5342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0C8AE-C61C-5047-A3B3-7234EAA70BA7}"/>
              </a:ext>
            </a:extLst>
          </p:cNvPr>
          <p:cNvSpPr/>
          <p:nvPr/>
        </p:nvSpPr>
        <p:spPr>
          <a:xfrm>
            <a:off x="6172200" y="4614862"/>
            <a:ext cx="4186238" cy="12402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16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Ad</a:t>
            </a:r>
            <a:r>
              <a:rPr lang="en-US" dirty="0"/>
              <a:t>aptation Reduces Damages</a:t>
            </a:r>
          </a:p>
        </p:txBody>
      </p:sp>
      <p:sp>
        <p:nvSpPr>
          <p:cNvPr id="3" name="Content Placeholder 2"/>
          <p:cNvSpPr>
            <a:spLocks noGrp="1"/>
          </p:cNvSpPr>
          <p:nvPr>
            <p:ph idx="1"/>
          </p:nvPr>
        </p:nvSpPr>
        <p:spPr>
          <a:xfrm>
            <a:off x="2203076" y="1534871"/>
            <a:ext cx="7785847" cy="4351338"/>
          </a:xfrm>
        </p:spPr>
        <p:txBody>
          <a:bodyPr>
            <a:noAutofit/>
          </a:bodyPr>
          <a:lstStyle/>
          <a:p>
            <a:pPr>
              <a:spcAft>
                <a:spcPts val="1000"/>
              </a:spcAft>
            </a:pPr>
            <a:r>
              <a:rPr lang="en-US" sz="2400" dirty="0"/>
              <a:t>Human </a:t>
            </a:r>
            <a:r>
              <a:rPr lang="en-US" sz="2400" i="1" dirty="0"/>
              <a:t>adaptations</a:t>
            </a:r>
            <a:r>
              <a:rPr lang="en-US" sz="2400" dirty="0"/>
              <a:t> are costly actions that can reduce damages from climate change.</a:t>
            </a:r>
          </a:p>
          <a:p>
            <a:pPr>
              <a:spcAft>
                <a:spcPts val="1000"/>
              </a:spcAft>
            </a:pPr>
            <a:r>
              <a:rPr lang="en-US" sz="2400" dirty="0"/>
              <a:t>The </a:t>
            </a:r>
            <a:r>
              <a:rPr lang="en-US" sz="2400" dirty="0">
                <a:solidFill>
                  <a:srgbClr val="FF0000"/>
                </a:solidFill>
              </a:rPr>
              <a:t>net cost to society </a:t>
            </a:r>
            <a:r>
              <a:rPr lang="en-US" sz="2400" dirty="0"/>
              <a:t>is the </a:t>
            </a:r>
            <a:r>
              <a:rPr lang="en-US" sz="2400" dirty="0">
                <a:solidFill>
                  <a:srgbClr val="00B050"/>
                </a:solidFill>
              </a:rPr>
              <a:t>cost of adaptation </a:t>
            </a:r>
            <a:r>
              <a:rPr lang="en-US" sz="2400" dirty="0"/>
              <a:t>plus the </a:t>
            </a:r>
            <a:r>
              <a:rPr lang="en-US" sz="2400" dirty="0">
                <a:solidFill>
                  <a:srgbClr val="00B050"/>
                </a:solidFill>
              </a:rPr>
              <a:t>cost of the remaining damages</a:t>
            </a:r>
            <a:r>
              <a:rPr lang="en-US" sz="2400" dirty="0"/>
              <a:t>.</a:t>
            </a:r>
          </a:p>
          <a:p>
            <a:pPr>
              <a:spcAft>
                <a:spcPts val="1000"/>
              </a:spcAft>
            </a:pPr>
            <a:r>
              <a:rPr lang="en-US" sz="2400" dirty="0"/>
              <a:t>People will take some actions on their own, up to the point where they find it worthwhile.</a:t>
            </a:r>
          </a:p>
          <a:p>
            <a:pPr>
              <a:spcAft>
                <a:spcPts val="1000"/>
              </a:spcAft>
            </a:pPr>
            <a:r>
              <a:rPr lang="en-US" sz="2400" dirty="0"/>
              <a:t>Some responses require government involvement:  large-scale actions or actions with shared benefits.</a:t>
            </a:r>
          </a:p>
          <a:p>
            <a:pPr>
              <a:spcAft>
                <a:spcPts val="1000"/>
              </a:spcAft>
            </a:pPr>
            <a:r>
              <a:rPr lang="en-US" sz="2400" dirty="0"/>
              <a:t>Adaptation is already underway.</a:t>
            </a:r>
          </a:p>
        </p:txBody>
      </p:sp>
    </p:spTree>
    <p:extLst>
      <p:ext uri="{BB962C8B-B14F-4D97-AF65-F5344CB8AC3E}">
        <p14:creationId xmlns:p14="http://schemas.microsoft.com/office/powerpoint/2010/main" val="18095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a:t>
            </a:r>
            <a:r>
              <a:rPr lang="en-US"/>
              <a:t>: 48 </a:t>
            </a:r>
            <a:r>
              <a:rPr lang="en-US" dirty="0"/>
              <a:t>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500+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45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146966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a:solidFill>
                  <a:schemeClr val="bg1"/>
                </a:solidFill>
              </a:rPr>
              <a:t>Ind</a:t>
            </a:r>
            <a:r>
              <a:rPr lang="en-US"/>
              <a:t>ividual-Level Adaptation Examples</a:t>
            </a:r>
            <a:endParaRPr lang="en-US" dirty="0"/>
          </a:p>
        </p:txBody>
      </p:sp>
      <p:sp>
        <p:nvSpPr>
          <p:cNvPr id="3" name="Content Placeholder 2"/>
          <p:cNvSpPr>
            <a:spLocks noGrp="1"/>
          </p:cNvSpPr>
          <p:nvPr>
            <p:ph idx="1"/>
          </p:nvPr>
        </p:nvSpPr>
        <p:spPr>
          <a:xfrm>
            <a:off x="838200" y="1570730"/>
            <a:ext cx="5771147" cy="4351338"/>
          </a:xfrm>
        </p:spPr>
        <p:txBody>
          <a:bodyPr/>
          <a:lstStyle/>
          <a:p>
            <a:r>
              <a:rPr lang="en-US" dirty="0"/>
              <a:t>Do you behave differently on a hot day?</a:t>
            </a:r>
          </a:p>
          <a:p>
            <a:pPr lvl="1"/>
            <a:r>
              <a:rPr lang="en-US" dirty="0"/>
              <a:t>Staying inside more.</a:t>
            </a:r>
          </a:p>
          <a:p>
            <a:pPr lvl="1"/>
            <a:r>
              <a:rPr lang="en-US" dirty="0"/>
              <a:t>Turn on the air conditioning.</a:t>
            </a:r>
          </a:p>
          <a:p>
            <a:pPr lvl="1"/>
            <a:r>
              <a:rPr lang="en-US" dirty="0"/>
              <a:t>Plant at different times.</a:t>
            </a:r>
          </a:p>
          <a:p>
            <a:pPr lvl="1"/>
            <a:r>
              <a:rPr lang="en-US" dirty="0"/>
              <a:t>Plant new crops.</a:t>
            </a:r>
          </a:p>
          <a:p>
            <a:pPr lvl="1"/>
            <a:r>
              <a:rPr lang="en-US" dirty="0"/>
              <a:t>Think about moving.</a:t>
            </a:r>
          </a:p>
        </p:txBody>
      </p:sp>
      <p:pic>
        <p:nvPicPr>
          <p:cNvPr id="7" name="Picture 6">
            <a:extLst>
              <a:ext uri="{FF2B5EF4-FFF2-40B4-BE49-F238E27FC236}">
                <a16:creationId xmlns:a16="http://schemas.microsoft.com/office/drawing/2014/main" id="{C8299A3F-A630-4582-B521-D4EF2737BED3}"/>
              </a:ext>
            </a:extLst>
          </p:cNvPr>
          <p:cNvPicPr>
            <a:picLocks noChangeAspect="1"/>
          </p:cNvPicPr>
          <p:nvPr/>
        </p:nvPicPr>
        <p:blipFill>
          <a:blip r:embed="rId3"/>
          <a:stretch>
            <a:fillRect/>
          </a:stretch>
        </p:blipFill>
        <p:spPr>
          <a:xfrm>
            <a:off x="6781800" y="2209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46040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Pu</a:t>
            </a:r>
            <a:r>
              <a:rPr lang="en-US" dirty="0"/>
              <a:t>blic Adaptation</a:t>
            </a:r>
          </a:p>
        </p:txBody>
      </p:sp>
      <p:sp>
        <p:nvSpPr>
          <p:cNvPr id="3" name="Content Placeholder 2"/>
          <p:cNvSpPr>
            <a:spLocks noGrp="1"/>
          </p:cNvSpPr>
          <p:nvPr>
            <p:ph idx="1"/>
          </p:nvPr>
        </p:nvSpPr>
        <p:spPr>
          <a:xfrm>
            <a:off x="838200" y="1570730"/>
            <a:ext cx="6432557" cy="4351338"/>
          </a:xfrm>
        </p:spPr>
        <p:txBody>
          <a:bodyPr>
            <a:normAutofit fontScale="92500"/>
          </a:bodyPr>
          <a:lstStyle/>
          <a:p>
            <a:r>
              <a:rPr lang="en-US" dirty="0"/>
              <a:t>Governments </a:t>
            </a:r>
            <a:r>
              <a:rPr lang="en-US"/>
              <a:t>can help:</a:t>
            </a:r>
            <a:endParaRPr lang="en-US" dirty="0"/>
          </a:p>
          <a:p>
            <a:pPr lvl="1"/>
            <a:r>
              <a:rPr lang="en-US" dirty="0"/>
              <a:t>When collective action is less costly than everyone acting alone.</a:t>
            </a:r>
          </a:p>
          <a:p>
            <a:pPr lvl="1"/>
            <a:r>
              <a:rPr lang="en-US" dirty="0"/>
              <a:t>When individual action is not possible or likely.</a:t>
            </a:r>
          </a:p>
          <a:p>
            <a:pPr lvl="1"/>
            <a:r>
              <a:rPr lang="en-US" dirty="0"/>
              <a:t>When some people can’t protect themselves.</a:t>
            </a:r>
          </a:p>
          <a:p>
            <a:r>
              <a:rPr lang="en-US" dirty="0"/>
              <a:t>Sea walls</a:t>
            </a:r>
          </a:p>
          <a:p>
            <a:r>
              <a:rPr lang="en-US" dirty="0"/>
              <a:t>Ecosystems that provide protection</a:t>
            </a:r>
          </a:p>
          <a:p>
            <a:r>
              <a:rPr lang="en-US" dirty="0"/>
              <a:t>Supporting low-income and vulnerable populations</a:t>
            </a:r>
          </a:p>
          <a:p>
            <a:r>
              <a:rPr lang="en-US" dirty="0"/>
              <a:t>Moving residents of a town</a:t>
            </a:r>
          </a:p>
          <a:p>
            <a:endParaRPr lang="en-US" dirty="0"/>
          </a:p>
        </p:txBody>
      </p:sp>
      <p:pic>
        <p:nvPicPr>
          <p:cNvPr id="4" name="Picture 3">
            <a:extLst>
              <a:ext uri="{FF2B5EF4-FFF2-40B4-BE49-F238E27FC236}">
                <a16:creationId xmlns:a16="http://schemas.microsoft.com/office/drawing/2014/main" id="{33B31478-58B3-E643-BA1F-AACA947FD979}"/>
              </a:ext>
            </a:extLst>
          </p:cNvPr>
          <p:cNvPicPr>
            <a:picLocks noChangeAspect="1"/>
          </p:cNvPicPr>
          <p:nvPr/>
        </p:nvPicPr>
        <p:blipFill>
          <a:blip r:embed="rId3"/>
          <a:stretch>
            <a:fillRect/>
          </a:stretch>
        </p:blipFill>
        <p:spPr>
          <a:xfrm>
            <a:off x="6929381" y="1975104"/>
            <a:ext cx="5262619" cy="3946964"/>
          </a:xfrm>
          <a:prstGeom prst="rect">
            <a:avLst/>
          </a:prstGeom>
        </p:spPr>
      </p:pic>
    </p:spTree>
    <p:extLst>
      <p:ext uri="{BB962C8B-B14F-4D97-AF65-F5344CB8AC3E}">
        <p14:creationId xmlns:p14="http://schemas.microsoft.com/office/powerpoint/2010/main" val="2986135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AE6-E88C-BC47-BFBF-AC5026832E34}"/>
              </a:ext>
            </a:extLst>
          </p:cNvPr>
          <p:cNvSpPr>
            <a:spLocks noGrp="1"/>
          </p:cNvSpPr>
          <p:nvPr>
            <p:ph type="title"/>
          </p:nvPr>
        </p:nvSpPr>
        <p:spPr/>
        <p:txBody>
          <a:bodyPr/>
          <a:lstStyle/>
          <a:p>
            <a:r>
              <a:rPr lang="en-US" dirty="0">
                <a:solidFill>
                  <a:schemeClr val="bg1"/>
                </a:solidFill>
              </a:rPr>
              <a:t>Ma</a:t>
            </a:r>
            <a:r>
              <a:rPr lang="en-US" dirty="0"/>
              <a:t>rket Based Adaptation</a:t>
            </a:r>
          </a:p>
        </p:txBody>
      </p:sp>
      <p:sp>
        <p:nvSpPr>
          <p:cNvPr id="3" name="Content Placeholder 2">
            <a:extLst>
              <a:ext uri="{FF2B5EF4-FFF2-40B4-BE49-F238E27FC236}">
                <a16:creationId xmlns:a16="http://schemas.microsoft.com/office/drawing/2014/main" id="{CFBF8BB0-9719-C14C-998A-210C66BFCC62}"/>
              </a:ext>
            </a:extLst>
          </p:cNvPr>
          <p:cNvSpPr>
            <a:spLocks noGrp="1"/>
          </p:cNvSpPr>
          <p:nvPr>
            <p:ph sz="half" idx="1"/>
          </p:nvPr>
        </p:nvSpPr>
        <p:spPr>
          <a:xfrm>
            <a:off x="838200" y="1114836"/>
            <a:ext cx="5181600" cy="2367401"/>
          </a:xfrm>
        </p:spPr>
        <p:txBody>
          <a:bodyPr/>
          <a:lstStyle/>
          <a:p>
            <a:r>
              <a:rPr lang="en-US" dirty="0"/>
              <a:t>Prices and costs influence behavior.</a:t>
            </a:r>
          </a:p>
          <a:p>
            <a:pPr lvl="1"/>
            <a:r>
              <a:rPr lang="en-US" dirty="0"/>
              <a:t>Where to live.</a:t>
            </a:r>
          </a:p>
          <a:p>
            <a:pPr lvl="1"/>
            <a:r>
              <a:rPr lang="en-US" dirty="0"/>
              <a:t>Where/when/what to plant.</a:t>
            </a:r>
          </a:p>
          <a:p>
            <a:endParaRPr lang="en-US" dirty="0"/>
          </a:p>
        </p:txBody>
      </p:sp>
      <p:sp>
        <p:nvSpPr>
          <p:cNvPr id="4" name="Content Placeholder 3">
            <a:extLst>
              <a:ext uri="{FF2B5EF4-FFF2-40B4-BE49-F238E27FC236}">
                <a16:creationId xmlns:a16="http://schemas.microsoft.com/office/drawing/2014/main" id="{2EDE05B0-DCE8-164B-8552-A0DE7D0D574B}"/>
              </a:ext>
            </a:extLst>
          </p:cNvPr>
          <p:cNvSpPr>
            <a:spLocks noGrp="1"/>
          </p:cNvSpPr>
          <p:nvPr>
            <p:ph sz="half" idx="2"/>
          </p:nvPr>
        </p:nvSpPr>
        <p:spPr>
          <a:xfrm>
            <a:off x="6172200" y="1114836"/>
            <a:ext cx="5181600" cy="2367401"/>
          </a:xfrm>
        </p:spPr>
        <p:txBody>
          <a:bodyPr/>
          <a:lstStyle/>
          <a:p>
            <a:r>
              <a:rPr lang="en-US" dirty="0"/>
              <a:t>Avoid barriers to market adjustment.</a:t>
            </a:r>
          </a:p>
          <a:p>
            <a:pPr lvl="1"/>
            <a:r>
              <a:rPr lang="en-US" dirty="0"/>
              <a:t>Trade barriers, immigration restrictions, federal flood insurance, agricultural subsidies, and zoning regulations.</a:t>
            </a:r>
          </a:p>
        </p:txBody>
      </p:sp>
      <p:sp>
        <p:nvSpPr>
          <p:cNvPr id="5" name="Slide Number Placeholder 4">
            <a:extLst>
              <a:ext uri="{FF2B5EF4-FFF2-40B4-BE49-F238E27FC236}">
                <a16:creationId xmlns:a16="http://schemas.microsoft.com/office/drawing/2014/main" id="{07219A0F-D35F-3B4A-BE10-B4E35DDF399E}"/>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7" name="Rectangle 4">
            <a:extLst>
              <a:ext uri="{FF2B5EF4-FFF2-40B4-BE49-F238E27FC236}">
                <a16:creationId xmlns:a16="http://schemas.microsoft.com/office/drawing/2014/main" id="{72999337-CFFB-C54D-B559-769E72902646}"/>
              </a:ext>
            </a:extLst>
          </p:cNvPr>
          <p:cNvSpPr>
            <a:spLocks noChangeArrowheads="1"/>
          </p:cNvSpPr>
          <p:nvPr/>
        </p:nvSpPr>
        <p:spPr bwMode="auto">
          <a:xfrm>
            <a:off x="3329151" y="3874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https://cms.qz.com/wp-content/uploads/2017/10/wine-growing-regions-europe-usa.png?w=940&amp;strip=all&amp;quality=75">
            <a:extLst>
              <a:ext uri="{FF2B5EF4-FFF2-40B4-BE49-F238E27FC236}">
                <a16:creationId xmlns:a16="http://schemas.microsoft.com/office/drawing/2014/main" id="{C4B00CB1-ECAF-8143-A13E-B09EA662C6E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BEDC9C-A475-344F-A41C-24564B0765D1}"/>
              </a:ext>
            </a:extLst>
          </p:cNvPr>
          <p:cNvSpPr txBox="1"/>
          <p:nvPr/>
        </p:nvSpPr>
        <p:spPr>
          <a:xfrm>
            <a:off x="3486112" y="3374585"/>
            <a:ext cx="5372176" cy="369332"/>
          </a:xfrm>
          <a:prstGeom prst="rect">
            <a:avLst/>
          </a:prstGeom>
          <a:noFill/>
        </p:spPr>
        <p:txBody>
          <a:bodyPr wrap="none" rtlCol="0">
            <a:spAutoFit/>
          </a:bodyPr>
          <a:lstStyle/>
          <a:p>
            <a:r>
              <a:rPr lang="en-US" dirty="0">
                <a:highlight>
                  <a:srgbClr val="FFFFFF"/>
                </a:highlight>
              </a:rPr>
              <a:t>The changing map of the world’s wine-growing regions.</a:t>
            </a:r>
          </a:p>
        </p:txBody>
      </p:sp>
    </p:spTree>
    <p:extLst>
      <p:ext uri="{BB962C8B-B14F-4D97-AF65-F5344CB8AC3E}">
        <p14:creationId xmlns:p14="http://schemas.microsoft.com/office/powerpoint/2010/main" val="3622436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Mo</a:t>
            </a:r>
            <a:r>
              <a:rPr lang="en-US" dirty="0"/>
              <a:t>st Vulnerable People and Places</a:t>
            </a:r>
          </a:p>
        </p:txBody>
      </p:sp>
      <p:sp>
        <p:nvSpPr>
          <p:cNvPr id="3" name="Content Placeholder 2"/>
          <p:cNvSpPr>
            <a:spLocks noGrp="1"/>
          </p:cNvSpPr>
          <p:nvPr>
            <p:ph idx="1"/>
          </p:nvPr>
        </p:nvSpPr>
        <p:spPr>
          <a:xfrm>
            <a:off x="838200" y="1570730"/>
            <a:ext cx="3980935" cy="1703811"/>
          </a:xfrm>
        </p:spPr>
        <p:txBody>
          <a:bodyPr/>
          <a:lstStyle/>
          <a:p>
            <a:r>
              <a:rPr lang="en-US" dirty="0"/>
              <a:t>Tropical areas</a:t>
            </a:r>
          </a:p>
          <a:p>
            <a:r>
              <a:rPr lang="en-US" dirty="0"/>
              <a:t>Low-lying coastal areas</a:t>
            </a:r>
          </a:p>
          <a:p>
            <a:r>
              <a:rPr lang="en-US" dirty="0"/>
              <a:t>Low-income people</a:t>
            </a:r>
          </a:p>
        </p:txBody>
      </p:sp>
      <p:pic>
        <p:nvPicPr>
          <p:cNvPr id="4" name="Picture 3">
            <a:extLst>
              <a:ext uri="{FF2B5EF4-FFF2-40B4-BE49-F238E27FC236}">
                <a16:creationId xmlns:a16="http://schemas.microsoft.com/office/drawing/2014/main" id="{15E33F9B-53C7-4C22-8ABF-E709B86049FB}"/>
              </a:ext>
            </a:extLst>
          </p:cNvPr>
          <p:cNvPicPr>
            <a:picLocks noChangeAspect="1"/>
          </p:cNvPicPr>
          <p:nvPr/>
        </p:nvPicPr>
        <p:blipFill>
          <a:blip r:embed="rId3"/>
          <a:stretch>
            <a:fillRect/>
          </a:stretch>
        </p:blipFill>
        <p:spPr>
          <a:xfrm>
            <a:off x="7676147" y="1325563"/>
            <a:ext cx="3677653" cy="245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Image result for map of climate change impacts us">
            <a:extLst>
              <a:ext uri="{FF2B5EF4-FFF2-40B4-BE49-F238E27FC236}">
                <a16:creationId xmlns:a16="http://schemas.microsoft.com/office/drawing/2014/main" id="{D4BF36D2-9063-4D8C-8FFD-75A9114D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024" y="3191287"/>
            <a:ext cx="5185952" cy="3135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198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Pro</a:t>
            </a:r>
            <a:r>
              <a:rPr lang="en-US" dirty="0"/>
              <a:t>jected Effects Vary Across the U.S. but Are Estimated at 1.2% of GDP per 1C Increase</a:t>
            </a:r>
          </a:p>
        </p:txBody>
      </p:sp>
      <p:pic>
        <p:nvPicPr>
          <p:cNvPr id="5" name="Picture 4"/>
          <p:cNvPicPr>
            <a:picLocks noChangeAspect="1"/>
          </p:cNvPicPr>
          <p:nvPr/>
        </p:nvPicPr>
        <p:blipFill>
          <a:blip r:embed="rId3"/>
          <a:stretch>
            <a:fillRect/>
          </a:stretch>
        </p:blipFill>
        <p:spPr>
          <a:xfrm>
            <a:off x="272105" y="1884330"/>
            <a:ext cx="6325582" cy="3987082"/>
          </a:xfrm>
          <a:prstGeom prst="rect">
            <a:avLst/>
          </a:prstGeom>
        </p:spPr>
      </p:pic>
      <p:grpSp>
        <p:nvGrpSpPr>
          <p:cNvPr id="8" name="Group 7">
            <a:extLst>
              <a:ext uri="{FF2B5EF4-FFF2-40B4-BE49-F238E27FC236}">
                <a16:creationId xmlns:a16="http://schemas.microsoft.com/office/drawing/2014/main" id="{3822CE4E-48BA-446B-8870-5E9E2794BEF3}"/>
              </a:ext>
            </a:extLst>
          </p:cNvPr>
          <p:cNvGrpSpPr>
            <a:grpSpLocks/>
          </p:cNvGrpSpPr>
          <p:nvPr/>
        </p:nvGrpSpPr>
        <p:grpSpPr>
          <a:xfrm>
            <a:off x="6745007" y="1884330"/>
            <a:ext cx="5136303" cy="4178292"/>
            <a:chOff x="6825219" y="2418349"/>
            <a:chExt cx="4119376" cy="2954046"/>
          </a:xfrm>
        </p:grpSpPr>
        <p:pic>
          <p:nvPicPr>
            <p:cNvPr id="6" name="Picture 5"/>
            <p:cNvPicPr>
              <a:picLocks noChangeAspect="1"/>
            </p:cNvPicPr>
            <p:nvPr/>
          </p:nvPicPr>
          <p:blipFill>
            <a:blip r:embed="rId4"/>
            <a:stretch>
              <a:fillRect/>
            </a:stretch>
          </p:blipFill>
          <p:spPr>
            <a:xfrm>
              <a:off x="6825220" y="2418349"/>
              <a:ext cx="4119375" cy="1452978"/>
            </a:xfrm>
            <a:prstGeom prst="rect">
              <a:avLst/>
            </a:prstGeom>
          </p:spPr>
        </p:pic>
        <p:pic>
          <p:nvPicPr>
            <p:cNvPr id="7" name="Picture 6"/>
            <p:cNvPicPr>
              <a:picLocks noChangeAspect="1"/>
            </p:cNvPicPr>
            <p:nvPr/>
          </p:nvPicPr>
          <p:blipFill>
            <a:blip r:embed="rId5"/>
            <a:stretch>
              <a:fillRect/>
            </a:stretch>
          </p:blipFill>
          <p:spPr>
            <a:xfrm>
              <a:off x="6825219" y="3855285"/>
              <a:ext cx="4119375" cy="1517110"/>
            </a:xfrm>
            <a:prstGeom prst="rect">
              <a:avLst/>
            </a:prstGeom>
          </p:spPr>
        </p:pic>
      </p:grpSp>
    </p:spTree>
    <p:extLst>
      <p:ext uri="{BB962C8B-B14F-4D97-AF65-F5344CB8AC3E}">
        <p14:creationId xmlns:p14="http://schemas.microsoft.com/office/powerpoint/2010/main" val="987245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639762"/>
          </a:xfrm>
        </p:spPr>
        <p:txBody>
          <a:bodyPr>
            <a:normAutofit/>
          </a:bodyPr>
          <a:lstStyle/>
          <a:p>
            <a:r>
              <a:rPr lang="en-US" altLang="en-US" sz="2100" b="1" dirty="0">
                <a:solidFill>
                  <a:schemeClr val="accent6">
                    <a:lumMod val="75000"/>
                  </a:schemeClr>
                </a:solidFill>
                <a:latin typeface="Metric Bold" panose="020B0803030202060203" pitchFamily="34" charset="0"/>
                <a:ea typeface="Times New Roman" charset="0"/>
                <a:cs typeface="Times New Roman" charset="0"/>
              </a:rPr>
              <a:t>Use Evidence to Drive Change</a:t>
            </a:r>
          </a:p>
        </p:txBody>
      </p:sp>
      <p:sp>
        <p:nvSpPr>
          <p:cNvPr id="24579" name="Content Placeholder 2"/>
          <p:cNvSpPr>
            <a:spLocks noGrp="1"/>
          </p:cNvSpPr>
          <p:nvPr>
            <p:ph idx="1"/>
          </p:nvPr>
        </p:nvSpPr>
        <p:spPr>
          <a:xfrm>
            <a:off x="1981200" y="914400"/>
            <a:ext cx="8229600" cy="5638800"/>
          </a:xfrm>
        </p:spPr>
        <p:txBody>
          <a:bodyPr>
            <a:normAutofit/>
          </a:bodyPr>
          <a:lstStyle/>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1) What is the Market Failure associated with School Greening?  </a:t>
            </a:r>
            <a:r>
              <a:rPr lang="en-US" altLang="en-US" sz="2100" b="1" dirty="0">
                <a:solidFill>
                  <a:schemeClr val="accent6">
                    <a:lumMod val="75000"/>
                  </a:schemeClr>
                </a:solidFill>
                <a:latin typeface="Metric Medium" panose="020B0603030202060203" pitchFamily="34" charset="0"/>
                <a:ea typeface="Times New Roman" charset="0"/>
                <a:cs typeface="Times New Roman" charset="0"/>
              </a:rPr>
              <a:t>Positive Externalities and Public Goods</a:t>
            </a:r>
          </a:p>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2) Goods with positive externalities are underprovided by the market.</a:t>
            </a:r>
          </a:p>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3) </a:t>
            </a:r>
            <a:r>
              <a:rPr lang="en-US" altLang="en-US" sz="2100" b="1" dirty="0">
                <a:solidFill>
                  <a:schemeClr val="accent6">
                    <a:lumMod val="75000"/>
                  </a:schemeClr>
                </a:solidFill>
                <a:latin typeface="Metric Medium" panose="020B0603030202060203" pitchFamily="34" charset="0"/>
                <a:ea typeface="Times New Roman" charset="0"/>
                <a:cs typeface="Times New Roman" charset="0"/>
              </a:rPr>
              <a:t>School Greening Benefits Include  </a:t>
            </a:r>
          </a:p>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Improving children’s social, physical and educational well-being.</a:t>
            </a:r>
          </a:p>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Actively managing storm water.</a:t>
            </a:r>
          </a:p>
          <a:p>
            <a:pPr marL="0" indent="0">
              <a:buNone/>
            </a:pPr>
            <a:r>
              <a:rPr lang="en-US" altLang="en-US" sz="2100" dirty="0">
                <a:solidFill>
                  <a:schemeClr val="accent6">
                    <a:lumMod val="75000"/>
                  </a:schemeClr>
                </a:solidFill>
                <a:latin typeface="Metric Medium" panose="020B0603030202060203" pitchFamily="34" charset="0"/>
                <a:ea typeface="Times New Roman" charset="0"/>
                <a:cs typeface="Times New Roman" charset="0"/>
              </a:rPr>
              <a:t> As components of urban ecological infrastructure: mitigating urban heat island effects and climate change, while increasing renewable energy production, wildlife habitat provision, and related ecosystem services. </a:t>
            </a:r>
          </a:p>
        </p:txBody>
      </p:sp>
    </p:spTree>
    <p:extLst>
      <p:ext uri="{BB962C8B-B14F-4D97-AF65-F5344CB8AC3E}">
        <p14:creationId xmlns:p14="http://schemas.microsoft.com/office/powerpoint/2010/main" val="1919124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1475" y="705496"/>
            <a:ext cx="7691545" cy="1200329"/>
          </a:xfrm>
          <a:prstGeom prst="rect">
            <a:avLst/>
          </a:prstGeom>
          <a:noFill/>
        </p:spPr>
        <p:txBody>
          <a:bodyPr wrap="square" rtlCol="0">
            <a:spAutoFit/>
          </a:bodyPr>
          <a:lstStyle/>
          <a:p>
            <a:r>
              <a:rPr lang="en-US" dirty="0">
                <a:solidFill>
                  <a:srgbClr val="FFFFFF"/>
                </a:solidFill>
              </a:rPr>
              <a:t>INEQUITY</a:t>
            </a:r>
          </a:p>
          <a:p>
            <a:endParaRPr lang="en-US" dirty="0">
              <a:solidFill>
                <a:srgbClr val="FFFFFF"/>
              </a:solidFill>
            </a:endParaRPr>
          </a:p>
          <a:p>
            <a:r>
              <a:rPr lang="en-US" dirty="0">
                <a:solidFill>
                  <a:srgbClr val="FFFFFF"/>
                </a:solidFill>
              </a:rPr>
              <a:t>CWH</a:t>
            </a:r>
          </a:p>
          <a:p>
            <a:r>
              <a:rPr lang="en-US" dirty="0">
                <a:solidFill>
                  <a:srgbClr val="FFFFFF"/>
                </a:solidFill>
              </a:rPr>
              <a:t>Rodriguez </a:t>
            </a:r>
            <a:r>
              <a:rPr lang="en-US" dirty="0" err="1">
                <a:solidFill>
                  <a:srgbClr val="FFFFFF"/>
                </a:solidFill>
              </a:rPr>
              <a:t>vs</a:t>
            </a:r>
            <a:r>
              <a:rPr lang="en-US" dirty="0">
                <a:solidFill>
                  <a:srgbClr val="FFFFFF"/>
                </a:solidFill>
              </a:rPr>
              <a:t> LAUSD</a:t>
            </a:r>
          </a:p>
        </p:txBody>
      </p:sp>
      <p:pic>
        <p:nvPicPr>
          <p:cNvPr id="3" name="Picture 2" descr="CWH_Eagle Rock ES_TCA__15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82624"/>
            <a:ext cx="9144000" cy="5916706"/>
          </a:xfrm>
          <a:prstGeom prst="rect">
            <a:avLst/>
          </a:prstGeom>
        </p:spPr>
      </p:pic>
      <p:sp>
        <p:nvSpPr>
          <p:cNvPr id="6" name="TextBox 5"/>
          <p:cNvSpPr txBox="1"/>
          <p:nvPr/>
        </p:nvSpPr>
        <p:spPr>
          <a:xfrm>
            <a:off x="7008574" y="6466145"/>
            <a:ext cx="3659427" cy="276999"/>
          </a:xfrm>
          <a:prstGeom prst="rect">
            <a:avLst/>
          </a:prstGeom>
          <a:noFill/>
        </p:spPr>
        <p:txBody>
          <a:bodyPr wrap="square" rtlCol="0">
            <a:spAutoFit/>
          </a:bodyPr>
          <a:lstStyle/>
          <a:p>
            <a:pPr algn="r"/>
            <a:r>
              <a:rPr lang="en-US" sz="1200" dirty="0">
                <a:latin typeface="Century Gothic"/>
                <a:cs typeface="Century Gothic"/>
              </a:rPr>
              <a:t>Image: Council for Watershed Health</a:t>
            </a:r>
          </a:p>
        </p:txBody>
      </p:sp>
    </p:spTree>
    <p:extLst>
      <p:ext uri="{BB962C8B-B14F-4D97-AF65-F5344CB8AC3E}">
        <p14:creationId xmlns:p14="http://schemas.microsoft.com/office/powerpoint/2010/main" val="22455527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491" y="177164"/>
            <a:ext cx="4256690" cy="31925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962" y="210886"/>
            <a:ext cx="4687613" cy="31250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8023" y="3335961"/>
            <a:ext cx="4624552" cy="30830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491" y="3335961"/>
            <a:ext cx="4095532" cy="3071649"/>
          </a:xfrm>
          <a:prstGeom prst="rect">
            <a:avLst/>
          </a:prstGeom>
        </p:spPr>
      </p:pic>
    </p:spTree>
    <p:extLst>
      <p:ext uri="{BB962C8B-B14F-4D97-AF65-F5344CB8AC3E}">
        <p14:creationId xmlns:p14="http://schemas.microsoft.com/office/powerpoint/2010/main" val="1195581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C6519-D075-E242-AAE9-A309737E2A70}"/>
              </a:ext>
            </a:extLst>
          </p:cNvPr>
          <p:cNvPicPr>
            <a:picLocks noChangeAspect="1"/>
          </p:cNvPicPr>
          <p:nvPr/>
        </p:nvPicPr>
        <p:blipFill>
          <a:blip r:embed="rId3"/>
          <a:stretch>
            <a:fillRect/>
          </a:stretch>
        </p:blipFill>
        <p:spPr>
          <a:xfrm>
            <a:off x="3975434" y="360976"/>
            <a:ext cx="4241132" cy="5735024"/>
          </a:xfrm>
          <a:prstGeom prst="rect">
            <a:avLst/>
          </a:prstGeom>
        </p:spPr>
      </p:pic>
    </p:spTree>
    <p:extLst>
      <p:ext uri="{BB962C8B-B14F-4D97-AF65-F5344CB8AC3E}">
        <p14:creationId xmlns:p14="http://schemas.microsoft.com/office/powerpoint/2010/main" val="747874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Economics of Responding to Climate Change</a:t>
            </a:r>
          </a:p>
        </p:txBody>
      </p:sp>
    </p:spTree>
    <p:extLst>
      <p:ext uri="{BB962C8B-B14F-4D97-AF65-F5344CB8AC3E}">
        <p14:creationId xmlns:p14="http://schemas.microsoft.com/office/powerpoint/2010/main" val="886491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1991010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752E-1CF3-BD48-970D-E7ED0729AE5C}"/>
              </a:ext>
            </a:extLst>
          </p:cNvPr>
          <p:cNvSpPr>
            <a:spLocks noGrp="1"/>
          </p:cNvSpPr>
          <p:nvPr>
            <p:ph type="title"/>
          </p:nvPr>
        </p:nvSpPr>
        <p:spPr/>
        <p:txBody>
          <a:bodyPr>
            <a:normAutofit/>
          </a:bodyPr>
          <a:lstStyle/>
          <a:p>
            <a:r>
              <a:rPr lang="en-US" sz="4000" dirty="0">
                <a:solidFill>
                  <a:schemeClr val="bg1"/>
                </a:solidFill>
              </a:rPr>
              <a:t>Int</a:t>
            </a:r>
            <a:r>
              <a:rPr lang="en-US" sz="4000" dirty="0"/>
              <a:t>ernational Climate Policy Goals</a:t>
            </a:r>
          </a:p>
        </p:txBody>
      </p:sp>
      <p:sp>
        <p:nvSpPr>
          <p:cNvPr id="3" name="Content Placeholder 2">
            <a:extLst>
              <a:ext uri="{FF2B5EF4-FFF2-40B4-BE49-F238E27FC236}">
                <a16:creationId xmlns:a16="http://schemas.microsoft.com/office/drawing/2014/main" id="{15FB7290-C3B7-F34A-831D-5FA2009A5D96}"/>
              </a:ext>
            </a:extLst>
          </p:cNvPr>
          <p:cNvSpPr>
            <a:spLocks noGrp="1"/>
          </p:cNvSpPr>
          <p:nvPr>
            <p:ph idx="1"/>
          </p:nvPr>
        </p:nvSpPr>
        <p:spPr>
          <a:xfrm>
            <a:off x="838200" y="1293793"/>
            <a:ext cx="10515600" cy="4866376"/>
          </a:xfrm>
        </p:spPr>
        <p:txBody>
          <a:bodyPr>
            <a:normAutofit lnSpcReduction="10000"/>
          </a:bodyPr>
          <a:lstStyle/>
          <a:p>
            <a:r>
              <a:rPr lang="en-US" dirty="0"/>
              <a:t>Intergovernmental Panel on Climate Change (IPCC)</a:t>
            </a:r>
          </a:p>
          <a:p>
            <a:pPr lvl="1"/>
            <a:r>
              <a:rPr lang="en-US" dirty="0"/>
              <a:t>Global effort to fight climate change</a:t>
            </a:r>
          </a:p>
          <a:p>
            <a:pPr lvl="1"/>
            <a:r>
              <a:rPr lang="en-US" dirty="0"/>
              <a:t>Reports on consensus of climate science, including economics</a:t>
            </a:r>
          </a:p>
          <a:p>
            <a:r>
              <a:rPr lang="en-US" dirty="0"/>
              <a:t>IPCC report in 2007:</a:t>
            </a:r>
          </a:p>
          <a:p>
            <a:pPr lvl="1"/>
            <a:r>
              <a:rPr lang="en-US" dirty="0"/>
              <a:t>Recommended goal: &lt; 2 degrees C (3.6 degrees F)</a:t>
            </a:r>
          </a:p>
          <a:p>
            <a:pPr lvl="1"/>
            <a:r>
              <a:rPr lang="en-US" dirty="0"/>
              <a:t>Industrialized countries should reduce GHG emissions between 25% and 40% below 1990 levels by 2020. </a:t>
            </a:r>
          </a:p>
          <a:p>
            <a:r>
              <a:rPr lang="en-US" dirty="0"/>
              <a:t>2016 Paris Agreement:</a:t>
            </a:r>
          </a:p>
          <a:p>
            <a:pPr lvl="1"/>
            <a:r>
              <a:rPr lang="en-US" dirty="0"/>
              <a:t>Basic goal of 2 degrees C: requires 40-70% GHG reduction 2010 </a:t>
            </a:r>
            <a:r>
              <a:rPr lang="en-US" dirty="0">
                <a:sym typeface="Wingdings" panose="05000000000000000000" pitchFamily="2" charset="2"/>
              </a:rPr>
              <a:t> 2050</a:t>
            </a:r>
            <a:endParaRPr lang="en-US" dirty="0"/>
          </a:p>
          <a:p>
            <a:pPr lvl="1"/>
            <a:r>
              <a:rPr lang="en-US" dirty="0"/>
              <a:t>Reach goal of 1.5 degrees C: requires 70-95% GHG reduction 2010 </a:t>
            </a:r>
            <a:r>
              <a:rPr lang="en-US" dirty="0">
                <a:sym typeface="Wingdings" panose="05000000000000000000" pitchFamily="2" charset="2"/>
              </a:rPr>
              <a:t> 2050</a:t>
            </a:r>
          </a:p>
          <a:p>
            <a:r>
              <a:rPr lang="en-US" dirty="0"/>
              <a:t>IPCC report in 2018:</a:t>
            </a:r>
          </a:p>
          <a:p>
            <a:pPr lvl="1"/>
            <a:r>
              <a:rPr lang="en-US" dirty="0"/>
              <a:t>Temperature has already increased by 1.0 degrees C - Recommended: &lt; 1.5 C</a:t>
            </a:r>
          </a:p>
        </p:txBody>
      </p:sp>
    </p:spTree>
    <p:extLst>
      <p:ext uri="{BB962C8B-B14F-4D97-AF65-F5344CB8AC3E}">
        <p14:creationId xmlns:p14="http://schemas.microsoft.com/office/powerpoint/2010/main" val="5343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Rec</a:t>
            </a:r>
            <a:r>
              <a:rPr lang="en-US" dirty="0"/>
              <a:t>ent Progress on Climate Goals</a:t>
            </a:r>
          </a:p>
        </p:txBody>
      </p:sp>
      <p:sp>
        <p:nvSpPr>
          <p:cNvPr id="3" name="Content Placeholder 2"/>
          <p:cNvSpPr>
            <a:spLocks noGrp="1"/>
          </p:cNvSpPr>
          <p:nvPr>
            <p:ph idx="1"/>
          </p:nvPr>
        </p:nvSpPr>
        <p:spPr>
          <a:xfrm>
            <a:off x="838200" y="1717157"/>
            <a:ext cx="5386137" cy="4351338"/>
          </a:xfrm>
        </p:spPr>
        <p:txBody>
          <a:bodyPr/>
          <a:lstStyle/>
          <a:p>
            <a:r>
              <a:rPr lang="en-US" dirty="0"/>
              <a:t>IPCC’s Fifth Assessment Report (2014) </a:t>
            </a:r>
          </a:p>
          <a:p>
            <a:pPr lvl="1"/>
            <a:r>
              <a:rPr lang="en-US" dirty="0"/>
              <a:t>Goals from previous report (2007) were met!</a:t>
            </a:r>
          </a:p>
          <a:p>
            <a:pPr lvl="1"/>
            <a:r>
              <a:rPr lang="en-US" dirty="0"/>
              <a:t>… but mainly because of the Great Recession…</a:t>
            </a:r>
          </a:p>
          <a:p>
            <a:pPr lvl="1"/>
            <a:r>
              <a:rPr lang="en-US" dirty="0"/>
              <a:t>… which is not the preferred method of reducing emissions.</a:t>
            </a:r>
          </a:p>
          <a:p>
            <a:endParaRPr lang="en-US" dirty="0"/>
          </a:p>
        </p:txBody>
      </p:sp>
      <p:pic>
        <p:nvPicPr>
          <p:cNvPr id="1026" name="Picture 2" descr="http://www.energytrendsinsider.com/wp-content/uploads/2012/07/Global-CO2-1024x697.png?00cfb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51" y="1876626"/>
            <a:ext cx="5535067" cy="376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val 4"/>
          <p:cNvSpPr/>
          <p:nvPr/>
        </p:nvSpPr>
        <p:spPr>
          <a:xfrm>
            <a:off x="10968792" y="2369562"/>
            <a:ext cx="369627" cy="245660"/>
          </a:xfrm>
          <a:prstGeom prst="ellipse">
            <a:avLst/>
          </a:prstGeom>
          <a:noFill/>
          <a:ln w="15875">
            <a:solidFill>
              <a:srgbClr val="0C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EB02A4-6B33-D54A-959C-8B7F92463C67}"/>
              </a:ext>
            </a:extLst>
          </p:cNvPr>
          <p:cNvCxnSpPr>
            <a:cxnSpLocks/>
          </p:cNvCxnSpPr>
          <p:nvPr/>
        </p:nvCxnSpPr>
        <p:spPr>
          <a:xfrm>
            <a:off x="10276647" y="1016040"/>
            <a:ext cx="756313" cy="1337480"/>
          </a:xfrm>
          <a:prstGeom prst="straightConnector1">
            <a:avLst/>
          </a:prstGeom>
          <a:ln w="63500">
            <a:solidFill>
              <a:srgbClr val="0C4C88"/>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274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p:txBody>
          <a:bodyPr>
            <a:normAutofit fontScale="90000"/>
          </a:bodyPr>
          <a:lstStyle/>
          <a:p>
            <a:r>
              <a:rPr lang="en-US" dirty="0">
                <a:solidFill>
                  <a:schemeClr val="bg1"/>
                </a:solidFill>
              </a:rPr>
              <a:t> Ho</a:t>
            </a:r>
            <a:r>
              <a:rPr lang="en-US" dirty="0"/>
              <a:t>w Economists Decide How Much to Fight </a:t>
            </a:r>
            <a:br>
              <a:rPr lang="en-US" dirty="0"/>
            </a:br>
            <a:r>
              <a:rPr lang="en-US" dirty="0"/>
              <a:t>Climate Change</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6396789" cy="946919"/>
          </a:xfrm>
        </p:spPr>
        <p:txBody>
          <a:bodyPr/>
          <a:lstStyle/>
          <a:p>
            <a:r>
              <a:rPr lang="en-US" dirty="0"/>
              <a:t>Cost Benefit Analysis</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4472990" y="878788"/>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4745516" y="2836719"/>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8512475" y="3425177"/>
            <a:ext cx="2357304" cy="1107996"/>
          </a:xfrm>
          <a:prstGeom prst="rect">
            <a:avLst/>
          </a:prstGeom>
          <a:noFill/>
        </p:spPr>
        <p:txBody>
          <a:bodyPr wrap="square" rtlCol="0">
            <a:spAutoFit/>
          </a:bodyPr>
          <a:lstStyle/>
          <a:p>
            <a:pPr algn="ctr"/>
            <a:r>
              <a:rPr lang="en-US" sz="2200" b="1" dirty="0"/>
              <a:t>Expected damages from allowing climate change</a:t>
            </a:r>
          </a:p>
        </p:txBody>
      </p:sp>
      <p:sp>
        <p:nvSpPr>
          <p:cNvPr id="11" name="Content Placeholder 2">
            <a:extLst>
              <a:ext uri="{FF2B5EF4-FFF2-40B4-BE49-F238E27FC236}">
                <a16:creationId xmlns:a16="http://schemas.microsoft.com/office/drawing/2014/main" id="{23A6A63B-6CB9-9C46-B61F-48DB71442E4D}"/>
              </a:ext>
            </a:extLst>
          </p:cNvPr>
          <p:cNvSpPr txBox="1">
            <a:spLocks/>
          </p:cNvSpPr>
          <p:nvPr/>
        </p:nvSpPr>
        <p:spPr>
          <a:xfrm>
            <a:off x="838200" y="3132701"/>
            <a:ext cx="6396789" cy="946918"/>
          </a:xfrm>
          <a:prstGeom prst="rect">
            <a:avLst/>
          </a:prstGeom>
        </p:spPr>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dirty="0"/>
              <a:t>Weigh:</a:t>
            </a:r>
          </a:p>
        </p:txBody>
      </p:sp>
    </p:spTree>
    <p:extLst>
      <p:ext uri="{BB962C8B-B14F-4D97-AF65-F5344CB8AC3E}">
        <p14:creationId xmlns:p14="http://schemas.microsoft.com/office/powerpoint/2010/main" val="2355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Cos</a:t>
            </a:r>
            <a:r>
              <a:rPr lang="en-US" dirty="0"/>
              <a:t>t-Benefit Analysis of Fighting Climate </a:t>
            </a:r>
            <a:br>
              <a:rPr lang="en-US" dirty="0"/>
            </a:br>
            <a:r>
              <a:rPr lang="en-US" dirty="0"/>
              <a:t>Change</a:t>
            </a:r>
          </a:p>
        </p:txBody>
      </p:sp>
      <p:sp>
        <p:nvSpPr>
          <p:cNvPr id="3" name="Content Placeholder 2"/>
          <p:cNvSpPr>
            <a:spLocks noGrp="1"/>
          </p:cNvSpPr>
          <p:nvPr>
            <p:ph idx="1"/>
          </p:nvPr>
        </p:nvSpPr>
        <p:spPr/>
        <p:txBody>
          <a:bodyPr/>
          <a:lstStyle/>
          <a:p>
            <a:r>
              <a:rPr lang="en-US" dirty="0"/>
              <a:t>Most economic models suggest the costs of keeping warming below 2°C are relatively small.</a:t>
            </a:r>
          </a:p>
          <a:p>
            <a:pPr lvl="1"/>
            <a:r>
              <a:rPr lang="en-US" dirty="0"/>
              <a:t>Costs amount to </a:t>
            </a:r>
            <a:r>
              <a:rPr lang="en-US" b="1" dirty="0">
                <a:solidFill>
                  <a:srgbClr val="C00000"/>
                </a:solidFill>
              </a:rPr>
              <a:t>1-4% of GDP by 2030</a:t>
            </a:r>
            <a:r>
              <a:rPr lang="en-US" dirty="0">
                <a:solidFill>
                  <a:srgbClr val="C00000"/>
                </a:solidFill>
              </a:rPr>
              <a:t>.</a:t>
            </a:r>
          </a:p>
          <a:p>
            <a:r>
              <a:rPr lang="en-US" dirty="0"/>
              <a:t>Costs of acting to keep warming below 2°C are almost certainly less than future economic damages they would avoid.</a:t>
            </a:r>
          </a:p>
          <a:p>
            <a:pPr lvl="1"/>
            <a:r>
              <a:rPr lang="en-US" dirty="0"/>
              <a:t>Damages estimated to be between: </a:t>
            </a:r>
            <a:r>
              <a:rPr lang="en-US" b="1" dirty="0">
                <a:solidFill>
                  <a:srgbClr val="C00000"/>
                </a:solidFill>
              </a:rPr>
              <a:t>7 - 20% of worldwide GDP</a:t>
            </a:r>
            <a:r>
              <a:rPr lang="en-US" dirty="0"/>
              <a:t>.</a:t>
            </a:r>
          </a:p>
          <a:p>
            <a:r>
              <a:rPr lang="en-US" dirty="0"/>
              <a:t>Caveats: </a:t>
            </a:r>
          </a:p>
          <a:p>
            <a:pPr lvl="1"/>
            <a:r>
              <a:rPr lang="en-US" dirty="0"/>
              <a:t>Putting a monetary value on priceless things</a:t>
            </a:r>
          </a:p>
          <a:p>
            <a:pPr lvl="1"/>
            <a:r>
              <a:rPr lang="en-US" dirty="0"/>
              <a:t>Inequality</a:t>
            </a:r>
          </a:p>
          <a:p>
            <a:pPr lvl="1"/>
            <a:r>
              <a:rPr lang="en-US" dirty="0"/>
              <a:t>Uncertainty and risk </a:t>
            </a:r>
          </a:p>
        </p:txBody>
      </p:sp>
    </p:spTree>
    <p:extLst>
      <p:ext uri="{BB962C8B-B14F-4D97-AF65-F5344CB8AC3E}">
        <p14:creationId xmlns:p14="http://schemas.microsoft.com/office/powerpoint/2010/main" val="53371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2271" y="933064"/>
            <a:ext cx="9149144" cy="5670515"/>
          </a:xfrm>
          <a:prstGeom prst="rect">
            <a:avLst/>
          </a:prstGeom>
        </p:spPr>
      </p:pic>
      <p:sp>
        <p:nvSpPr>
          <p:cNvPr id="5" name="Rectangle 4"/>
          <p:cNvSpPr/>
          <p:nvPr/>
        </p:nvSpPr>
        <p:spPr>
          <a:xfrm>
            <a:off x="1109709" y="563730"/>
            <a:ext cx="4584717" cy="369332"/>
          </a:xfrm>
          <a:prstGeom prst="rect">
            <a:avLst/>
          </a:prstGeom>
        </p:spPr>
        <p:txBody>
          <a:bodyPr wrap="none">
            <a:spAutoFit/>
          </a:bodyPr>
          <a:lstStyle/>
          <a:p>
            <a:r>
              <a:rPr lang="en-US" b="1" i="0" u="none" strike="noStrike" baseline="0" dirty="0">
                <a:solidFill>
                  <a:srgbClr val="CC0000"/>
                </a:solidFill>
                <a:latin typeface="Calibri" panose="020F0502020204030204" pitchFamily="34" charset="0"/>
              </a:rPr>
              <a:t>Present Value of a Future $100 Cost or Benefit</a:t>
            </a:r>
            <a:endParaRPr lang="en-US" dirty="0">
              <a:solidFill>
                <a:srgbClr val="CC0000"/>
              </a:solidFill>
              <a:latin typeface="Calibri" panose="020F0502020204030204" pitchFamily="34" charset="0"/>
            </a:endParaRPr>
          </a:p>
        </p:txBody>
      </p:sp>
      <p:pic>
        <p:nvPicPr>
          <p:cNvPr id="6" name="Picture 5">
            <a:extLst>
              <a:ext uri="{FF2B5EF4-FFF2-40B4-BE49-F238E27FC236}">
                <a16:creationId xmlns:a16="http://schemas.microsoft.com/office/drawing/2014/main" id="{B8D72E60-89FA-4571-8280-E6BB6DB1647D}"/>
              </a:ext>
            </a:extLst>
          </p:cNvPr>
          <p:cNvPicPr>
            <a:picLocks noChangeAspect="1"/>
          </p:cNvPicPr>
          <p:nvPr/>
        </p:nvPicPr>
        <p:blipFill>
          <a:blip r:embed="rId4"/>
          <a:stretch>
            <a:fillRect/>
          </a:stretch>
        </p:blipFill>
        <p:spPr>
          <a:xfrm>
            <a:off x="0" y="10824"/>
            <a:ext cx="12192000" cy="6858000"/>
          </a:xfrm>
          <a:prstGeom prst="rect">
            <a:avLst/>
          </a:prstGeom>
        </p:spPr>
      </p:pic>
      <p:grpSp>
        <p:nvGrpSpPr>
          <p:cNvPr id="12" name="Group 11">
            <a:extLst>
              <a:ext uri="{FF2B5EF4-FFF2-40B4-BE49-F238E27FC236}">
                <a16:creationId xmlns:a16="http://schemas.microsoft.com/office/drawing/2014/main" id="{E6A9EA36-33FC-4C09-A76D-DBD404B6A16C}"/>
              </a:ext>
            </a:extLst>
          </p:cNvPr>
          <p:cNvGrpSpPr/>
          <p:nvPr/>
        </p:nvGrpSpPr>
        <p:grpSpPr>
          <a:xfrm>
            <a:off x="1258445" y="4172462"/>
            <a:ext cx="9169542" cy="2575081"/>
            <a:chOff x="1258445" y="2038859"/>
            <a:chExt cx="9169542" cy="2575081"/>
          </a:xfrm>
        </p:grpSpPr>
        <p:sp>
          <p:nvSpPr>
            <p:cNvPr id="9" name="TextBox 8">
              <a:extLst>
                <a:ext uri="{FF2B5EF4-FFF2-40B4-BE49-F238E27FC236}">
                  <a16:creationId xmlns:a16="http://schemas.microsoft.com/office/drawing/2014/main" id="{9FC07B61-D39E-4E06-8B98-C45A786C1866}"/>
                </a:ext>
              </a:extLst>
            </p:cNvPr>
            <p:cNvSpPr txBox="1">
              <a:spLocks/>
            </p:cNvSpPr>
            <p:nvPr/>
          </p:nvSpPr>
          <p:spPr>
            <a:xfrm>
              <a:off x="1764012" y="2244060"/>
              <a:ext cx="8663975" cy="2369880"/>
            </a:xfrm>
            <a:prstGeom prst="rect">
              <a:avLst/>
            </a:prstGeom>
            <a:noFill/>
          </p:spPr>
          <p:txBody>
            <a:bodyPr wrap="none" rtlCol="0">
              <a:spAutoFit/>
            </a:bodyPr>
            <a:lstStyle/>
            <a:p>
              <a:pPr algn="ctr"/>
              <a:r>
                <a:rPr lang="en-GB" sz="5400" b="1" dirty="0">
                  <a:solidFill>
                    <a:schemeClr val="bg1"/>
                  </a:solidFill>
                </a:rPr>
                <a:t>It is better to be roughly right</a:t>
              </a:r>
            </a:p>
            <a:p>
              <a:pPr algn="ctr"/>
              <a:r>
                <a:rPr lang="en-GB" sz="5400" b="1" dirty="0">
                  <a:solidFill>
                    <a:schemeClr val="bg1"/>
                  </a:solidFill>
                </a:rPr>
                <a:t>than precisely wrong.</a:t>
              </a:r>
            </a:p>
            <a:p>
              <a:pPr algn="ctr"/>
              <a:r>
                <a:rPr lang="en-GB" sz="4000" dirty="0">
                  <a:solidFill>
                    <a:schemeClr val="bg1"/>
                  </a:solidFill>
                </a:rPr>
                <a:t>- John Maynard Keynes</a:t>
              </a:r>
            </a:p>
          </p:txBody>
        </p:sp>
        <p:sp>
          <p:nvSpPr>
            <p:cNvPr id="10" name="Rectangle 9">
              <a:extLst>
                <a:ext uri="{FF2B5EF4-FFF2-40B4-BE49-F238E27FC236}">
                  <a16:creationId xmlns:a16="http://schemas.microsoft.com/office/drawing/2014/main" id="{C927AFA3-313F-4A08-9D4D-8F67DB582215}"/>
                </a:ext>
              </a:extLst>
            </p:cNvPr>
            <p:cNvSpPr/>
            <p:nvPr/>
          </p:nvSpPr>
          <p:spPr>
            <a:xfrm>
              <a:off x="1258445" y="2038859"/>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C51C6AC0-D7B4-43A6-8806-9B97F9D46689}"/>
                </a:ext>
              </a:extLst>
            </p:cNvPr>
            <p:cNvSpPr/>
            <p:nvPr/>
          </p:nvSpPr>
          <p:spPr>
            <a:xfrm rot="10800000">
              <a:off x="8903310" y="2516743"/>
              <a:ext cx="827029" cy="1323439"/>
            </a:xfrm>
            <a:prstGeom prst="rect">
              <a:avLst/>
            </a:prstGeom>
          </p:spPr>
          <p:txBody>
            <a:bodyPr wrap="square">
              <a:spAutoFit/>
            </a:bodyPr>
            <a:lstStyle/>
            <a:p>
              <a:r>
                <a:rPr lang="en-GB" sz="8000" dirty="0">
                  <a:solidFill>
                    <a:schemeClr val="bg1"/>
                  </a:solidFill>
                  <a:latin typeface="Arial Rounded MT Bold" panose="020F0704030504030204" pitchFamily="34" charset="0"/>
                </a:rPr>
                <a:t>“</a:t>
              </a:r>
              <a:endParaRPr lang="en-GB" sz="8000" dirty="0">
                <a:latin typeface="Arial Rounded MT Bold" panose="020F0704030504030204" pitchFamily="34" charset="0"/>
              </a:endParaRPr>
            </a:p>
          </p:txBody>
        </p:sp>
      </p:grpSp>
    </p:spTree>
    <p:extLst>
      <p:ext uri="{BB962C8B-B14F-4D97-AF65-F5344CB8AC3E}">
        <p14:creationId xmlns:p14="http://schemas.microsoft.com/office/powerpoint/2010/main" val="393248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F7BF-E0E6-FA4C-B410-686B9CA2C19A}"/>
              </a:ext>
            </a:extLst>
          </p:cNvPr>
          <p:cNvSpPr>
            <a:spLocks noGrp="1"/>
          </p:cNvSpPr>
          <p:nvPr>
            <p:ph type="title"/>
          </p:nvPr>
        </p:nvSpPr>
        <p:spPr/>
        <p:txBody>
          <a:bodyPr/>
          <a:lstStyle/>
          <a:p>
            <a:r>
              <a:rPr lang="en-US" dirty="0">
                <a:solidFill>
                  <a:schemeClr val="bg1"/>
                </a:solidFill>
              </a:rPr>
              <a:t>Thi</a:t>
            </a:r>
            <a:r>
              <a:rPr lang="en-US" dirty="0"/>
              <a:t>s is What Precisely Wrong Looks Like</a:t>
            </a:r>
          </a:p>
        </p:txBody>
      </p:sp>
      <p:sp>
        <p:nvSpPr>
          <p:cNvPr id="4" name="Slide Number Placeholder 3">
            <a:extLst>
              <a:ext uri="{FF2B5EF4-FFF2-40B4-BE49-F238E27FC236}">
                <a16:creationId xmlns:a16="http://schemas.microsoft.com/office/drawing/2014/main" id="{AB84CA68-1BE9-D24C-B052-995B91837D1C}"/>
              </a:ext>
            </a:extLst>
          </p:cNvPr>
          <p:cNvSpPr>
            <a:spLocks noGrp="1"/>
          </p:cNvSpPr>
          <p:nvPr>
            <p:ph type="sldNum" sz="quarter" idx="12"/>
          </p:nvPr>
        </p:nvSpPr>
        <p:spPr/>
        <p:txBody>
          <a:bodyPr/>
          <a:lstStyle/>
          <a:p>
            <a:fld id="{D9F085D5-EC86-4F6A-B501-C1359CB39116}" type="slidenum">
              <a:rPr lang="en-GB" smtClean="0"/>
              <a:t>45</a:t>
            </a:fld>
            <a:endParaRPr lang="en-GB"/>
          </a:p>
        </p:txBody>
      </p:sp>
      <p:grpSp>
        <p:nvGrpSpPr>
          <p:cNvPr id="8" name="Group 7">
            <a:extLst>
              <a:ext uri="{FF2B5EF4-FFF2-40B4-BE49-F238E27FC236}">
                <a16:creationId xmlns:a16="http://schemas.microsoft.com/office/drawing/2014/main" id="{5327D0F2-1A91-834B-84D8-BEAE0E209171}"/>
              </a:ext>
            </a:extLst>
          </p:cNvPr>
          <p:cNvGrpSpPr/>
          <p:nvPr/>
        </p:nvGrpSpPr>
        <p:grpSpPr>
          <a:xfrm>
            <a:off x="1520042" y="1094730"/>
            <a:ext cx="9833757" cy="5294374"/>
            <a:chOff x="2654291" y="3119243"/>
            <a:chExt cx="7035818" cy="3269861"/>
          </a:xfrm>
        </p:grpSpPr>
        <p:pic>
          <p:nvPicPr>
            <p:cNvPr id="6" name="Picture 1" descr="https://cms.qz.com/wp-content/uploads/2017/10/wine-growing-regions-europe-usa.png?w=940&amp;strip=all&amp;quality=75">
              <a:extLst>
                <a:ext uri="{FF2B5EF4-FFF2-40B4-BE49-F238E27FC236}">
                  <a16:creationId xmlns:a16="http://schemas.microsoft.com/office/drawing/2014/main" id="{48A8B438-65EB-8647-8C66-EB3D413E869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54291" y="3412412"/>
              <a:ext cx="7035818" cy="297669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0B086C-8030-B445-B744-D0F76D51E0CF}"/>
                </a:ext>
              </a:extLst>
            </p:cNvPr>
            <p:cNvSpPr txBox="1"/>
            <p:nvPr/>
          </p:nvSpPr>
          <p:spPr>
            <a:xfrm>
              <a:off x="3486112" y="3119243"/>
              <a:ext cx="5065123" cy="285129"/>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grpSp>
    </p:spTree>
    <p:extLst>
      <p:ext uri="{BB962C8B-B14F-4D97-AF65-F5344CB8AC3E}">
        <p14:creationId xmlns:p14="http://schemas.microsoft.com/office/powerpoint/2010/main" val="777547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9279-7E80-0248-91C3-AAAD9E6C29FE}"/>
              </a:ext>
            </a:extLst>
          </p:cNvPr>
          <p:cNvSpPr>
            <a:spLocks noGrp="1"/>
          </p:cNvSpPr>
          <p:nvPr>
            <p:ph type="title"/>
          </p:nvPr>
        </p:nvSpPr>
        <p:spPr/>
        <p:txBody>
          <a:bodyPr>
            <a:normAutofit fontScale="90000"/>
          </a:bodyPr>
          <a:lstStyle/>
          <a:p>
            <a:r>
              <a:rPr lang="en-US" dirty="0">
                <a:solidFill>
                  <a:schemeClr val="bg1"/>
                </a:solidFill>
              </a:rPr>
              <a:t>Eco</a:t>
            </a:r>
            <a:r>
              <a:rPr lang="en-US" dirty="0"/>
              <a:t>nomic Growth and Climate Change Action </a:t>
            </a:r>
            <a:br>
              <a:rPr lang="en-US" dirty="0"/>
            </a:br>
            <a:r>
              <a:rPr lang="en-US" dirty="0"/>
              <a:t>Are Compatible 		</a:t>
            </a:r>
          </a:p>
        </p:txBody>
      </p:sp>
      <p:sp>
        <p:nvSpPr>
          <p:cNvPr id="3" name="Content Placeholder 2">
            <a:extLst>
              <a:ext uri="{FF2B5EF4-FFF2-40B4-BE49-F238E27FC236}">
                <a16:creationId xmlns:a16="http://schemas.microsoft.com/office/drawing/2014/main" id="{E736A537-3AF2-E344-8EC8-B1D226C2BF2C}"/>
              </a:ext>
            </a:extLst>
          </p:cNvPr>
          <p:cNvSpPr>
            <a:spLocks noGrp="1"/>
          </p:cNvSpPr>
          <p:nvPr>
            <p:ph idx="1"/>
          </p:nvPr>
        </p:nvSpPr>
        <p:spPr>
          <a:xfrm>
            <a:off x="838200" y="1541570"/>
            <a:ext cx="10515600" cy="4351338"/>
          </a:xfrm>
        </p:spPr>
        <p:txBody>
          <a:bodyPr/>
          <a:lstStyle/>
          <a:p>
            <a:r>
              <a:rPr lang="en-US" dirty="0"/>
              <a:t>Abating greenhouse gas emissions is costly… </a:t>
            </a:r>
          </a:p>
          <a:p>
            <a:pPr marL="0" indent="0">
              <a:spcAft>
                <a:spcPts val="1000"/>
              </a:spcAft>
              <a:buNone/>
            </a:pPr>
            <a:r>
              <a:rPr lang="en-US" dirty="0"/>
              <a:t>	… but climate change damages are even more costly.</a:t>
            </a:r>
          </a:p>
          <a:p>
            <a:pPr>
              <a:spcAft>
                <a:spcPts val="1000"/>
              </a:spcAft>
            </a:pPr>
            <a:r>
              <a:rPr lang="en-US" dirty="0"/>
              <a:t>Economic growth comes with consequences that we have to deal with, including climate consequences. </a:t>
            </a:r>
          </a:p>
          <a:p>
            <a:pPr>
              <a:spcAft>
                <a:spcPts val="1000"/>
              </a:spcAft>
            </a:pPr>
            <a:r>
              <a:rPr lang="en-US" dirty="0"/>
              <a:t>Economies with environmental regulations can still be dynamic.</a:t>
            </a:r>
          </a:p>
          <a:p>
            <a:pPr>
              <a:spcAft>
                <a:spcPts val="1000"/>
              </a:spcAft>
            </a:pPr>
            <a:r>
              <a:rPr lang="en-US" dirty="0"/>
              <a:t>Goal: design policies that reach climate goals at the least possible cost.</a:t>
            </a:r>
          </a:p>
        </p:txBody>
      </p:sp>
    </p:spTree>
    <p:extLst>
      <p:ext uri="{BB962C8B-B14F-4D97-AF65-F5344CB8AC3E}">
        <p14:creationId xmlns:p14="http://schemas.microsoft.com/office/powerpoint/2010/main" val="24292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Addressing the Sources of Our Emissions</a:t>
            </a:r>
          </a:p>
        </p:txBody>
      </p:sp>
    </p:spTree>
    <p:extLst>
      <p:ext uri="{BB962C8B-B14F-4D97-AF65-F5344CB8AC3E}">
        <p14:creationId xmlns:p14="http://schemas.microsoft.com/office/powerpoint/2010/main" val="2366328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r:link="rId4"/>
          <a:srcRect/>
          <a:stretch>
            <a:fillRect/>
          </a:stretch>
        </p:blipFill>
        <p:spPr bwMode="auto">
          <a:xfrm>
            <a:off x="4839629" y="993126"/>
            <a:ext cx="5398876" cy="539887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7B94257-A473-43EA-8F01-4718D4E45773}"/>
              </a:ext>
            </a:extLst>
          </p:cNvPr>
          <p:cNvSpPr>
            <a:spLocks noGrp="1"/>
          </p:cNvSpPr>
          <p:nvPr>
            <p:ph type="title"/>
          </p:nvPr>
        </p:nvSpPr>
        <p:spPr/>
        <p:txBody>
          <a:bodyPr>
            <a:normAutofit fontScale="90000"/>
          </a:bodyPr>
          <a:lstStyle/>
          <a:p>
            <a:r>
              <a:rPr lang="en-GB" dirty="0">
                <a:solidFill>
                  <a:schemeClr val="bg1"/>
                </a:solidFill>
              </a:rPr>
              <a:t>Tot</a:t>
            </a:r>
            <a:r>
              <a:rPr lang="en-GB" dirty="0"/>
              <a:t>al U.S. Greenhouse Gas Emissions by</a:t>
            </a:r>
            <a:br>
              <a:rPr lang="en-GB" dirty="0"/>
            </a:br>
            <a:r>
              <a:rPr lang="en-GB" dirty="0"/>
              <a:t>Economic Sector in 2018</a:t>
            </a:r>
          </a:p>
        </p:txBody>
      </p:sp>
    </p:spTree>
    <p:extLst>
      <p:ext uri="{BB962C8B-B14F-4D97-AF65-F5344CB8AC3E}">
        <p14:creationId xmlns:p14="http://schemas.microsoft.com/office/powerpoint/2010/main" val="1033646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3502"/>
          <a:stretch/>
        </p:blipFill>
        <p:spPr>
          <a:xfrm>
            <a:off x="1504950" y="1369528"/>
            <a:ext cx="9182100" cy="4806683"/>
          </a:xfrm>
          <a:prstGeom prst="rect">
            <a:avLst/>
          </a:prstGeom>
        </p:spPr>
      </p:pic>
      <p:sp>
        <p:nvSpPr>
          <p:cNvPr id="2" name="Title 1">
            <a:extLst>
              <a:ext uri="{FF2B5EF4-FFF2-40B4-BE49-F238E27FC236}">
                <a16:creationId xmlns:a16="http://schemas.microsoft.com/office/drawing/2014/main" id="{A90AE17E-56C3-4BFB-8E70-2DD47A62C892}"/>
              </a:ext>
            </a:extLst>
          </p:cNvPr>
          <p:cNvSpPr>
            <a:spLocks noGrp="1"/>
          </p:cNvSpPr>
          <p:nvPr>
            <p:ph type="title"/>
          </p:nvPr>
        </p:nvSpPr>
        <p:spPr/>
        <p:txBody>
          <a:bodyPr/>
          <a:lstStyle/>
          <a:p>
            <a:r>
              <a:rPr lang="en-GB" dirty="0">
                <a:solidFill>
                  <a:schemeClr val="bg1"/>
                </a:solidFill>
              </a:rPr>
              <a:t>Fos</a:t>
            </a:r>
            <a:r>
              <a:rPr lang="en-GB" dirty="0"/>
              <a:t>sil Fuels Dominate U.S. Energy Production</a:t>
            </a:r>
          </a:p>
        </p:txBody>
      </p:sp>
    </p:spTree>
    <p:extLst>
      <p:ext uri="{BB962C8B-B14F-4D97-AF65-F5344CB8AC3E}">
        <p14:creationId xmlns:p14="http://schemas.microsoft.com/office/powerpoint/2010/main" val="18832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Shana </a:t>
            </a:r>
            <a:r>
              <a:rPr lang="en-US" dirty="0" err="1"/>
              <a:t>Mcdermott</a:t>
            </a:r>
            <a:r>
              <a:rPr lang="en-US" dirty="0"/>
              <a:t>, Trinity University</a:t>
            </a:r>
          </a:p>
          <a:p>
            <a:pPr lvl="1"/>
            <a:r>
              <a:rPr lang="en-US" dirty="0"/>
              <a:t>Sarah Jacobson, Williams College</a:t>
            </a:r>
          </a:p>
          <a:p>
            <a:pPr lvl="1"/>
            <a:r>
              <a:rPr lang="en-US" dirty="0"/>
              <a:t>Sharon </a:t>
            </a:r>
            <a:r>
              <a:rPr lang="en-US" dirty="0" err="1"/>
              <a:t>Shewmake</a:t>
            </a:r>
            <a:r>
              <a:rPr lang="en-US" dirty="0"/>
              <a:t>, Western Washington University</a:t>
            </a:r>
          </a:p>
          <a:p>
            <a:r>
              <a:rPr lang="en-US" dirty="0"/>
              <a:t>This slide deck was reviewed by:</a:t>
            </a:r>
          </a:p>
          <a:p>
            <a:pPr lvl="1"/>
            <a:r>
              <a:rPr lang="en-US" dirty="0"/>
              <a:t>Jason </a:t>
            </a:r>
            <a:r>
              <a:rPr lang="en-US" dirty="0" err="1"/>
              <a:t>Shogren</a:t>
            </a:r>
            <a:r>
              <a:rPr lang="en-US" dirty="0"/>
              <a:t>, University of Wyoming</a:t>
            </a:r>
          </a:p>
          <a:p>
            <a:pPr lvl="1"/>
            <a:r>
              <a:rPr lang="en-US" dirty="0"/>
              <a:t>Walter Thurman, North Carolina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41283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06B36-3CB9-43EC-B5E8-8BBDC8781548}"/>
              </a:ext>
            </a:extLst>
          </p:cNvPr>
          <p:cNvSpPr>
            <a:spLocks noGrp="1"/>
          </p:cNvSpPr>
          <p:nvPr>
            <p:ph type="title"/>
          </p:nvPr>
        </p:nvSpPr>
        <p:spPr>
          <a:xfrm>
            <a:off x="838200" y="216007"/>
            <a:ext cx="10515600" cy="1325563"/>
          </a:xfrm>
        </p:spPr>
        <p:txBody>
          <a:bodyPr>
            <a:normAutofit/>
          </a:bodyPr>
          <a:lstStyle/>
          <a:p>
            <a:r>
              <a:rPr lang="en-GB">
                <a:solidFill>
                  <a:schemeClr val="bg1"/>
                </a:solidFill>
              </a:rPr>
              <a:t>Glo</a:t>
            </a:r>
            <a:r>
              <a:rPr lang="en-GB"/>
              <a:t>bal GHG Abatement Cost Curve</a:t>
            </a:r>
            <a:endParaRPr lang="en-GB" dirty="0"/>
          </a:p>
        </p:txBody>
      </p:sp>
      <p:pic>
        <p:nvPicPr>
          <p:cNvPr id="7" name="Picture 6" descr="A close up of a map&#10;&#10;Description automatically generated">
            <a:extLst>
              <a:ext uri="{FF2B5EF4-FFF2-40B4-BE49-F238E27FC236}">
                <a16:creationId xmlns:a16="http://schemas.microsoft.com/office/drawing/2014/main" id="{5A1D3460-E4DE-DA4D-897A-FBDE4AA925D3}"/>
              </a:ext>
            </a:extLst>
          </p:cNvPr>
          <p:cNvPicPr>
            <a:picLocks noChangeAspect="1"/>
          </p:cNvPicPr>
          <p:nvPr/>
        </p:nvPicPr>
        <p:blipFill>
          <a:blip r:embed="rId3"/>
          <a:stretch>
            <a:fillRect/>
          </a:stretch>
        </p:blipFill>
        <p:spPr>
          <a:xfrm>
            <a:off x="1815778" y="878788"/>
            <a:ext cx="8560443" cy="5325000"/>
          </a:xfrm>
          <a:prstGeom prst="rect">
            <a:avLst/>
          </a:prstGeom>
        </p:spPr>
      </p:pic>
      <p:sp>
        <p:nvSpPr>
          <p:cNvPr id="2" name="TextBox 1">
            <a:extLst>
              <a:ext uri="{FF2B5EF4-FFF2-40B4-BE49-F238E27FC236}">
                <a16:creationId xmlns:a16="http://schemas.microsoft.com/office/drawing/2014/main" id="{3B435CBF-7146-A240-ADB5-2DCE2D23200A}"/>
              </a:ext>
            </a:extLst>
          </p:cNvPr>
          <p:cNvSpPr txBox="1"/>
          <p:nvPr/>
        </p:nvSpPr>
        <p:spPr>
          <a:xfrm>
            <a:off x="314325" y="2543175"/>
            <a:ext cx="1235146" cy="923330"/>
          </a:xfrm>
          <a:prstGeom prst="rect">
            <a:avLst/>
          </a:prstGeom>
          <a:noFill/>
        </p:spPr>
        <p:txBody>
          <a:bodyPr wrap="none" rtlCol="0">
            <a:spAutoFit/>
          </a:bodyPr>
          <a:lstStyle/>
          <a:p>
            <a:r>
              <a:rPr lang="en-US" dirty="0"/>
              <a:t>Lighting</a:t>
            </a:r>
          </a:p>
          <a:p>
            <a:r>
              <a:rPr lang="en-US" dirty="0"/>
              <a:t>Appliances</a:t>
            </a:r>
          </a:p>
          <a:p>
            <a:r>
              <a:rPr lang="en-US" dirty="0"/>
              <a:t>Hybrid cars</a:t>
            </a:r>
          </a:p>
        </p:txBody>
      </p:sp>
      <p:sp>
        <p:nvSpPr>
          <p:cNvPr id="5" name="TextBox 4">
            <a:extLst>
              <a:ext uri="{FF2B5EF4-FFF2-40B4-BE49-F238E27FC236}">
                <a16:creationId xmlns:a16="http://schemas.microsoft.com/office/drawing/2014/main" id="{B24EEB4A-412C-304A-8CFD-D71F5DD7552D}"/>
              </a:ext>
            </a:extLst>
          </p:cNvPr>
          <p:cNvSpPr txBox="1"/>
          <p:nvPr/>
        </p:nvSpPr>
        <p:spPr>
          <a:xfrm>
            <a:off x="9758648" y="4081463"/>
            <a:ext cx="793807" cy="646331"/>
          </a:xfrm>
          <a:prstGeom prst="rect">
            <a:avLst/>
          </a:prstGeom>
          <a:noFill/>
        </p:spPr>
        <p:txBody>
          <a:bodyPr wrap="none" rtlCol="0">
            <a:spAutoFit/>
          </a:bodyPr>
          <a:lstStyle/>
          <a:p>
            <a:r>
              <a:rPr lang="en-US" dirty="0"/>
              <a:t>Solar?</a:t>
            </a:r>
          </a:p>
          <a:p>
            <a:r>
              <a:rPr lang="en-US" dirty="0"/>
              <a:t>Wind?</a:t>
            </a:r>
          </a:p>
        </p:txBody>
      </p:sp>
    </p:spTree>
    <p:extLst>
      <p:ext uri="{BB962C8B-B14F-4D97-AF65-F5344CB8AC3E}">
        <p14:creationId xmlns:p14="http://schemas.microsoft.com/office/powerpoint/2010/main" val="7127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26" b="3488"/>
          <a:stretch/>
        </p:blipFill>
        <p:spPr bwMode="auto">
          <a:xfrm>
            <a:off x="1384664" y="1098615"/>
            <a:ext cx="9009540" cy="49492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5C8AF82B-4160-4829-B8C9-70DABF7A85A8}"/>
              </a:ext>
            </a:extLst>
          </p:cNvPr>
          <p:cNvSpPr>
            <a:spLocks noGrp="1"/>
          </p:cNvSpPr>
          <p:nvPr>
            <p:ph type="title"/>
          </p:nvPr>
        </p:nvSpPr>
        <p:spPr/>
        <p:txBody>
          <a:bodyPr/>
          <a:lstStyle/>
          <a:p>
            <a:r>
              <a:rPr lang="en-GB" dirty="0">
                <a:solidFill>
                  <a:schemeClr val="bg1"/>
                </a:solidFill>
              </a:rPr>
              <a:t>Ind</a:t>
            </a:r>
            <a:r>
              <a:rPr lang="en-GB" dirty="0"/>
              <a:t>icative Solar Costs Over Time</a:t>
            </a:r>
          </a:p>
        </p:txBody>
      </p:sp>
    </p:spTree>
    <p:extLst>
      <p:ext uri="{BB962C8B-B14F-4D97-AF65-F5344CB8AC3E}">
        <p14:creationId xmlns:p14="http://schemas.microsoft.com/office/powerpoint/2010/main" val="419483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694"/>
          <a:stretch/>
        </p:blipFill>
        <p:spPr>
          <a:xfrm>
            <a:off x="2651760" y="1705056"/>
            <a:ext cx="6742488" cy="4514779"/>
          </a:xfrm>
          <a:prstGeom prst="rect">
            <a:avLst/>
          </a:prstGeom>
        </p:spPr>
      </p:pic>
      <p:sp>
        <p:nvSpPr>
          <p:cNvPr id="2" name="Title 1">
            <a:extLst>
              <a:ext uri="{FF2B5EF4-FFF2-40B4-BE49-F238E27FC236}">
                <a16:creationId xmlns:a16="http://schemas.microsoft.com/office/drawing/2014/main" id="{12200AC6-1442-44FA-9EF0-D7489B185752}"/>
              </a:ext>
            </a:extLst>
          </p:cNvPr>
          <p:cNvSpPr>
            <a:spLocks noGrp="1"/>
          </p:cNvSpPr>
          <p:nvPr>
            <p:ph type="title"/>
          </p:nvPr>
        </p:nvSpPr>
        <p:spPr/>
        <p:txBody>
          <a:bodyPr>
            <a:normAutofit fontScale="90000"/>
          </a:bodyPr>
          <a:lstStyle/>
          <a:p>
            <a:r>
              <a:rPr lang="en-GB" dirty="0">
                <a:solidFill>
                  <a:schemeClr val="bg1"/>
                </a:solidFill>
              </a:rPr>
              <a:t>Win</a:t>
            </a:r>
            <a:r>
              <a:rPr lang="en-GB" dirty="0"/>
              <a:t>d Turbines Have 100 Times More Power </a:t>
            </a:r>
            <a:br>
              <a:rPr lang="en-GB" dirty="0"/>
            </a:br>
            <a:r>
              <a:rPr lang="en-GB" dirty="0"/>
              <a:t>Generation Capabilities Than 30 Years Ago</a:t>
            </a:r>
          </a:p>
        </p:txBody>
      </p:sp>
    </p:spTree>
    <p:extLst>
      <p:ext uri="{BB962C8B-B14F-4D97-AF65-F5344CB8AC3E}">
        <p14:creationId xmlns:p14="http://schemas.microsoft.com/office/powerpoint/2010/main" val="1813278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Cha</a:t>
            </a:r>
            <a:r>
              <a:rPr lang="en-US" dirty="0"/>
              <a:t>llenges with Renewable Energy</a:t>
            </a:r>
          </a:p>
        </p:txBody>
      </p:sp>
      <p:sp>
        <p:nvSpPr>
          <p:cNvPr id="3" name="Content Placeholder 2"/>
          <p:cNvSpPr>
            <a:spLocks noGrp="1"/>
          </p:cNvSpPr>
          <p:nvPr>
            <p:ph idx="1"/>
          </p:nvPr>
        </p:nvSpPr>
        <p:spPr>
          <a:xfrm>
            <a:off x="838200" y="1325563"/>
            <a:ext cx="5346700" cy="4351338"/>
          </a:xfrm>
        </p:spPr>
        <p:txBody>
          <a:bodyPr/>
          <a:lstStyle/>
          <a:p>
            <a:pPr>
              <a:spcAft>
                <a:spcPts val="1000"/>
              </a:spcAft>
            </a:pPr>
            <a:r>
              <a:rPr lang="en-US" dirty="0"/>
              <a:t>It’s intermittent - only produced if there is sun or wind.</a:t>
            </a:r>
          </a:p>
          <a:p>
            <a:pPr>
              <a:spcAft>
                <a:spcPts val="1000"/>
              </a:spcAft>
            </a:pPr>
            <a:r>
              <a:rPr lang="en-US" dirty="0"/>
              <a:t>Energy is needed all day and night, with peak times.</a:t>
            </a:r>
          </a:p>
          <a:p>
            <a:pPr>
              <a:spcAft>
                <a:spcPts val="1000"/>
              </a:spcAft>
            </a:pPr>
            <a:r>
              <a:rPr lang="en-US" dirty="0">
                <a:sym typeface="Wingdings" panose="05000000000000000000" pitchFamily="2" charset="2"/>
              </a:rPr>
              <a:t>Limited w/o storage.</a:t>
            </a:r>
          </a:p>
          <a:p>
            <a:pPr lvl="1">
              <a:spcAft>
                <a:spcPts val="1000"/>
              </a:spcAft>
            </a:pPr>
            <a:r>
              <a:rPr lang="en-US" dirty="0">
                <a:sym typeface="Wingdings" panose="05000000000000000000" pitchFamily="2" charset="2"/>
              </a:rPr>
              <a:t>Creative storage options are under development.</a:t>
            </a:r>
          </a:p>
        </p:txBody>
      </p:sp>
      <p:pic>
        <p:nvPicPr>
          <p:cNvPr id="5" name="Picture 4">
            <a:extLst>
              <a:ext uri="{FF2B5EF4-FFF2-40B4-BE49-F238E27FC236}">
                <a16:creationId xmlns:a16="http://schemas.microsoft.com/office/drawing/2014/main" id="{2A248C83-A89A-41D6-869A-8CF351DA0EEB}"/>
              </a:ext>
            </a:extLst>
          </p:cNvPr>
          <p:cNvPicPr>
            <a:picLocks noChangeAspect="1"/>
          </p:cNvPicPr>
          <p:nvPr/>
        </p:nvPicPr>
        <p:blipFill>
          <a:blip r:embed="rId2"/>
          <a:stretch>
            <a:fillRect/>
          </a:stretch>
        </p:blipFill>
        <p:spPr>
          <a:xfrm>
            <a:off x="12534900" y="3429000"/>
            <a:ext cx="4572000" cy="3048000"/>
          </a:xfrm>
          <a:prstGeom prst="rect">
            <a:avLst/>
          </a:prstGeom>
        </p:spPr>
      </p:pic>
      <p:pic>
        <p:nvPicPr>
          <p:cNvPr id="7" name="Picture 6">
            <a:extLst>
              <a:ext uri="{FF2B5EF4-FFF2-40B4-BE49-F238E27FC236}">
                <a16:creationId xmlns:a16="http://schemas.microsoft.com/office/drawing/2014/main" id="{EE120117-B3A8-4C00-A98F-901E7EA98781}"/>
              </a:ext>
            </a:extLst>
          </p:cNvPr>
          <p:cNvPicPr>
            <a:picLocks noChangeAspect="1"/>
          </p:cNvPicPr>
          <p:nvPr/>
        </p:nvPicPr>
        <p:blipFill>
          <a:blip r:embed="rId3"/>
          <a:stretch>
            <a:fillRect/>
          </a:stretch>
        </p:blipFill>
        <p:spPr>
          <a:xfrm>
            <a:off x="12534900" y="46730"/>
            <a:ext cx="4572000" cy="3048000"/>
          </a:xfrm>
          <a:prstGeom prst="rect">
            <a:avLst/>
          </a:prstGeom>
        </p:spPr>
      </p:pic>
      <p:pic>
        <p:nvPicPr>
          <p:cNvPr id="9" name="Picture 8">
            <a:extLst>
              <a:ext uri="{FF2B5EF4-FFF2-40B4-BE49-F238E27FC236}">
                <a16:creationId xmlns:a16="http://schemas.microsoft.com/office/drawing/2014/main" id="{9E84CE33-3A80-40C6-8C6C-5867FD5A9870}"/>
              </a:ext>
            </a:extLst>
          </p:cNvPr>
          <p:cNvPicPr>
            <a:picLocks noChangeAspect="1"/>
          </p:cNvPicPr>
          <p:nvPr/>
        </p:nvPicPr>
        <p:blipFill rotWithShape="1">
          <a:blip r:embed="rId4"/>
          <a:srcRect r="18600"/>
          <a:stretch/>
        </p:blipFill>
        <p:spPr>
          <a:xfrm>
            <a:off x="6184900" y="2266950"/>
            <a:ext cx="51689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2FD63DF-6CE8-184F-9FBC-D0427776B577}"/>
              </a:ext>
            </a:extLst>
          </p:cNvPr>
          <p:cNvPicPr>
            <a:picLocks noChangeAspect="1"/>
          </p:cNvPicPr>
          <p:nvPr/>
        </p:nvPicPr>
        <p:blipFill>
          <a:blip r:embed="rId5"/>
          <a:stretch>
            <a:fillRect/>
          </a:stretch>
        </p:blipFill>
        <p:spPr>
          <a:xfrm>
            <a:off x="6972302" y="1033464"/>
            <a:ext cx="3608716" cy="5286895"/>
          </a:xfrm>
          <a:prstGeom prst="rect">
            <a:avLst/>
          </a:prstGeom>
        </p:spPr>
      </p:pic>
    </p:spTree>
    <p:extLst>
      <p:ext uri="{BB962C8B-B14F-4D97-AF65-F5344CB8AC3E}">
        <p14:creationId xmlns:p14="http://schemas.microsoft.com/office/powerpoint/2010/main" val="10929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lstStyle/>
          <a:p>
            <a:r>
              <a:rPr lang="en-US" dirty="0">
                <a:solidFill>
                  <a:schemeClr val="bg1"/>
                </a:solidFill>
              </a:rPr>
              <a:t>Infr</a:t>
            </a:r>
            <a:r>
              <a:rPr lang="en-US" dirty="0"/>
              <a:t>astructure and Climate Change</a:t>
            </a:r>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$90 trillion in investment will be needed for U.S. infrastructure, 2015-2030.</a:t>
            </a:r>
          </a:p>
          <a:p>
            <a:r>
              <a:rPr lang="en-US" dirty="0"/>
              <a:t>Add $4 trillion (&lt; 5%) to make it low-carbon infrastructure.</a:t>
            </a:r>
          </a:p>
          <a:p>
            <a:pPr lvl="1"/>
            <a:r>
              <a:rPr lang="en-US" dirty="0"/>
              <a:t>This would also reduce climate damage to infrastructure.</a:t>
            </a:r>
          </a:p>
          <a:p>
            <a:pPr lvl="1">
              <a:spcAft>
                <a:spcPts val="1000"/>
              </a:spcAft>
            </a:pPr>
            <a:r>
              <a:rPr lang="en-US" dirty="0"/>
              <a:t>Railway, urban transport, renewables.</a:t>
            </a:r>
          </a:p>
          <a:p>
            <a:r>
              <a:rPr lang="en-US" dirty="0"/>
              <a:t>The electrical grid is particularly troublesome.</a:t>
            </a:r>
          </a:p>
          <a:p>
            <a:pPr lvl="1"/>
            <a:r>
              <a:rPr lang="en-US" dirty="0"/>
              <a:t>It is outdated and not suited for renewable energy storage.</a:t>
            </a:r>
          </a:p>
          <a:p>
            <a:pPr lvl="1"/>
            <a:r>
              <a:rPr lang="en-US" dirty="0"/>
              <a:t>Those with solar panels use the grid but contribute little to its upkeep.</a:t>
            </a:r>
          </a:p>
        </p:txBody>
      </p:sp>
    </p:spTree>
    <p:extLst>
      <p:ext uri="{BB962C8B-B14F-4D97-AF65-F5344CB8AC3E}">
        <p14:creationId xmlns:p14="http://schemas.microsoft.com/office/powerpoint/2010/main" val="27854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Policy</a:t>
            </a:r>
          </a:p>
        </p:txBody>
      </p:sp>
    </p:spTree>
    <p:extLst>
      <p:ext uri="{BB962C8B-B14F-4D97-AF65-F5344CB8AC3E}">
        <p14:creationId xmlns:p14="http://schemas.microsoft.com/office/powerpoint/2010/main" val="2367006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69D-BB8C-9842-806E-C276333FA600}"/>
              </a:ext>
            </a:extLst>
          </p:cNvPr>
          <p:cNvSpPr>
            <a:spLocks noGrp="1"/>
          </p:cNvSpPr>
          <p:nvPr>
            <p:ph type="title"/>
          </p:nvPr>
        </p:nvSpPr>
        <p:spPr/>
        <p:txBody>
          <a:bodyPr/>
          <a:lstStyle/>
          <a:p>
            <a:r>
              <a:rPr lang="en-US" dirty="0">
                <a:solidFill>
                  <a:schemeClr val="bg1"/>
                </a:solidFill>
              </a:rPr>
              <a:t>Pol</a:t>
            </a:r>
            <a:r>
              <a:rPr lang="en-US" dirty="0"/>
              <a:t>icies That Reduce Emissions: Directly</a:t>
            </a:r>
          </a:p>
        </p:txBody>
      </p:sp>
      <p:sp>
        <p:nvSpPr>
          <p:cNvPr id="4" name="Slide Number Placeholder 3">
            <a:extLst>
              <a:ext uri="{FF2B5EF4-FFF2-40B4-BE49-F238E27FC236}">
                <a16:creationId xmlns:a16="http://schemas.microsoft.com/office/drawing/2014/main" id="{0B840C6A-8C02-3A43-B2D2-E273EB2A1FA6}"/>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Content Placeholder 2">
            <a:extLst>
              <a:ext uri="{FF2B5EF4-FFF2-40B4-BE49-F238E27FC236}">
                <a16:creationId xmlns:a16="http://schemas.microsoft.com/office/drawing/2014/main" id="{868016DE-318D-D444-A1D2-E8F15E8DB829}"/>
              </a:ext>
            </a:extLst>
          </p:cNvPr>
          <p:cNvSpPr>
            <a:spLocks noGrp="1"/>
          </p:cNvSpPr>
          <p:nvPr>
            <p:ph idx="1"/>
          </p:nvPr>
        </p:nvSpPr>
        <p:spPr>
          <a:xfrm>
            <a:off x="838200" y="1570730"/>
            <a:ext cx="10515600" cy="4351338"/>
          </a:xfrm>
        </p:spPr>
        <p:txBody>
          <a:bodyPr/>
          <a:lstStyle/>
          <a:p>
            <a:r>
              <a:rPr lang="en-US" dirty="0"/>
              <a:t>Regulation</a:t>
            </a:r>
          </a:p>
          <a:p>
            <a:pPr lvl="1"/>
            <a:r>
              <a:rPr lang="en-US" dirty="0"/>
              <a:t>Emissions standards or limits</a:t>
            </a:r>
          </a:p>
          <a:p>
            <a:pPr lvl="2"/>
            <a:r>
              <a:rPr lang="en-US" dirty="0"/>
              <a:t>E.g., CAFE standards</a:t>
            </a:r>
          </a:p>
          <a:p>
            <a:pPr marL="0" indent="0">
              <a:buNone/>
            </a:pPr>
            <a:endParaRPr lang="en-US" dirty="0"/>
          </a:p>
          <a:p>
            <a:r>
              <a:rPr lang="en-US" dirty="0"/>
              <a:t>Market-oriented policies</a:t>
            </a:r>
          </a:p>
          <a:p>
            <a:pPr lvl="1"/>
            <a:r>
              <a:rPr lang="en-US" dirty="0"/>
              <a:t>Putting a price on emissions</a:t>
            </a:r>
          </a:p>
          <a:p>
            <a:pPr lvl="2"/>
            <a:r>
              <a:rPr lang="en-US" dirty="0"/>
              <a:t>Subsidizing green energy (</a:t>
            </a:r>
            <a:r>
              <a:rPr lang="en-US" i="1" dirty="0"/>
              <a:t>e.g</a:t>
            </a:r>
            <a:r>
              <a:rPr lang="en-US" dirty="0"/>
              <a:t>., feed-in tariffs)</a:t>
            </a:r>
          </a:p>
          <a:p>
            <a:pPr lvl="2"/>
            <a:r>
              <a:rPr lang="en-US" dirty="0"/>
              <a:t>Tax or cap &amp; trade</a:t>
            </a:r>
          </a:p>
          <a:p>
            <a:pPr marL="457200" lvl="1" indent="0">
              <a:buNone/>
            </a:pPr>
            <a:endParaRPr lang="en-US" dirty="0"/>
          </a:p>
        </p:txBody>
      </p:sp>
    </p:spTree>
    <p:extLst>
      <p:ext uri="{BB962C8B-B14F-4D97-AF65-F5344CB8AC3E}">
        <p14:creationId xmlns:p14="http://schemas.microsoft.com/office/powerpoint/2010/main" val="37335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Cap and Trade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fontScale="85000" lnSpcReduction="20000"/>
          </a:bodyPr>
          <a:lstStyle/>
          <a:p>
            <a:r>
              <a:rPr lang="en-US" dirty="0"/>
              <a:t>Activities to be covered are determined.</a:t>
            </a:r>
          </a:p>
          <a:p>
            <a:r>
              <a:rPr lang="en-US" dirty="0"/>
              <a:t>Acceptable emissions levels are indicated.</a:t>
            </a:r>
          </a:p>
          <a:p>
            <a:r>
              <a:rPr lang="en-US" dirty="0"/>
              <a:t>“Permits” that allow acceptable emissions levels are issued.</a:t>
            </a:r>
          </a:p>
          <a:p>
            <a:pPr lvl="1"/>
            <a:r>
              <a:rPr lang="en-US" dirty="0"/>
              <a:t>How?</a:t>
            </a:r>
          </a:p>
          <a:p>
            <a:pPr lvl="2"/>
            <a:r>
              <a:rPr lang="en-US" dirty="0"/>
              <a:t>According to historical emissions?  </a:t>
            </a:r>
          </a:p>
          <a:p>
            <a:pPr lvl="2"/>
            <a:r>
              <a:rPr lang="en-US" dirty="0"/>
              <a:t>Evenly across emitters?</a:t>
            </a:r>
          </a:p>
          <a:p>
            <a:pPr lvl="2"/>
            <a:r>
              <a:rPr lang="en-US" dirty="0"/>
              <a:t>Sold at some price?</a:t>
            </a:r>
          </a:p>
          <a:p>
            <a:r>
              <a:rPr lang="en-US" dirty="0"/>
              <a:t>A “market” is developed.</a:t>
            </a:r>
          </a:p>
          <a:p>
            <a:r>
              <a:rPr lang="en-US" dirty="0"/>
              <a:t>Those desiring to emit will have to buy sufficient permits to accommodate their emissions.</a:t>
            </a:r>
          </a:p>
          <a:p>
            <a:r>
              <a:rPr lang="en-US" dirty="0"/>
              <a:t>Those wishing to abate will offer their permits on the “market”.</a:t>
            </a:r>
          </a:p>
          <a:p>
            <a:pPr lvl="1"/>
            <a:r>
              <a:rPr lang="en-US" dirty="0"/>
              <a:t>The price of a permit indicates: </a:t>
            </a:r>
          </a:p>
          <a:p>
            <a:pPr lvl="2"/>
            <a:r>
              <a:rPr lang="en-US" dirty="0"/>
              <a:t>The benefit of eliminating further emissions.</a:t>
            </a:r>
          </a:p>
          <a:p>
            <a:pPr lvl="2"/>
            <a:r>
              <a:rPr lang="en-US" dirty="0"/>
              <a:t>The cost of emitting. </a:t>
            </a:r>
          </a:p>
          <a:p>
            <a:r>
              <a:rPr lang="en-US" dirty="0"/>
              <a:t>Gov’t agency determines equality of permits in possession and emissions.</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6756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2B2-314D-FE45-AEA5-3E82EFB87018}"/>
              </a:ext>
            </a:extLst>
          </p:cNvPr>
          <p:cNvSpPr>
            <a:spLocks noGrp="1"/>
          </p:cNvSpPr>
          <p:nvPr>
            <p:ph type="title"/>
          </p:nvPr>
        </p:nvSpPr>
        <p:spPr/>
        <p:txBody>
          <a:bodyPr/>
          <a:lstStyle/>
          <a:p>
            <a:r>
              <a:rPr lang="en-US" dirty="0">
                <a:solidFill>
                  <a:schemeClr val="bg1"/>
                </a:solidFill>
              </a:rPr>
              <a:t>Ho</a:t>
            </a:r>
            <a:r>
              <a:rPr lang="en-US" dirty="0"/>
              <a:t>w Does a Carbon Tax Work?</a:t>
            </a:r>
          </a:p>
        </p:txBody>
      </p:sp>
      <p:sp>
        <p:nvSpPr>
          <p:cNvPr id="3" name="Content Placeholder 2">
            <a:extLst>
              <a:ext uri="{FF2B5EF4-FFF2-40B4-BE49-F238E27FC236}">
                <a16:creationId xmlns:a16="http://schemas.microsoft.com/office/drawing/2014/main" id="{4FE729F3-1B27-9343-BDFE-8E54B78EA528}"/>
              </a:ext>
            </a:extLst>
          </p:cNvPr>
          <p:cNvSpPr>
            <a:spLocks noGrp="1"/>
          </p:cNvSpPr>
          <p:nvPr>
            <p:ph idx="1"/>
          </p:nvPr>
        </p:nvSpPr>
        <p:spPr>
          <a:xfrm>
            <a:off x="838200" y="1169377"/>
            <a:ext cx="10515600" cy="4958861"/>
          </a:xfrm>
        </p:spPr>
        <p:txBody>
          <a:bodyPr>
            <a:normAutofit/>
          </a:bodyPr>
          <a:lstStyle/>
          <a:p>
            <a:pPr>
              <a:spcAft>
                <a:spcPts val="1000"/>
              </a:spcAft>
            </a:pPr>
            <a:r>
              <a:rPr lang="en-US" dirty="0"/>
              <a:t>Activities to be covered are determined.</a:t>
            </a:r>
          </a:p>
          <a:p>
            <a:pPr>
              <a:spcAft>
                <a:spcPts val="1000"/>
              </a:spcAft>
            </a:pPr>
            <a:r>
              <a:rPr lang="en-US" dirty="0"/>
              <a:t>The price of emissions is determined.</a:t>
            </a:r>
          </a:p>
          <a:p>
            <a:pPr lvl="1">
              <a:spcAft>
                <a:spcPts val="1000"/>
              </a:spcAft>
            </a:pPr>
            <a:r>
              <a:rPr lang="en-US" dirty="0"/>
              <a:t>Presumably some relation to the social cost of polluting.</a:t>
            </a:r>
          </a:p>
          <a:p>
            <a:pPr>
              <a:spcAft>
                <a:spcPts val="1000"/>
              </a:spcAft>
            </a:pPr>
            <a:r>
              <a:rPr lang="en-US" dirty="0"/>
              <a:t>Emissions are measured.</a:t>
            </a:r>
          </a:p>
          <a:p>
            <a:pPr>
              <a:spcAft>
                <a:spcPts val="1000"/>
              </a:spcAft>
            </a:pPr>
            <a:r>
              <a:rPr lang="en-US" dirty="0"/>
              <a:t>Taxes are determined.</a:t>
            </a:r>
          </a:p>
          <a:p>
            <a:pPr>
              <a:spcAft>
                <a:spcPts val="1000"/>
              </a:spcAft>
            </a:pPr>
            <a:r>
              <a:rPr lang="en-US" dirty="0"/>
              <a:t>Q: What to do with the tax revenue?</a:t>
            </a:r>
          </a:p>
        </p:txBody>
      </p:sp>
      <p:sp>
        <p:nvSpPr>
          <p:cNvPr id="4" name="Slide Number Placeholder 3">
            <a:extLst>
              <a:ext uri="{FF2B5EF4-FFF2-40B4-BE49-F238E27FC236}">
                <a16:creationId xmlns:a16="http://schemas.microsoft.com/office/drawing/2014/main" id="{DC9E46E0-C982-B743-9EED-93496E77F3F1}"/>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6352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B7FBC-F4C5-5742-86B6-05164383B120}"/>
              </a:ext>
            </a:extLst>
          </p:cNvPr>
          <p:cNvSpPr txBox="1"/>
          <p:nvPr/>
        </p:nvSpPr>
        <p:spPr>
          <a:xfrm>
            <a:off x="838200" y="2547257"/>
            <a:ext cx="2203488" cy="646331"/>
          </a:xfrm>
          <a:prstGeom prst="rect">
            <a:avLst/>
          </a:prstGeom>
          <a:noFill/>
        </p:spPr>
        <p:txBody>
          <a:bodyPr wrap="none" rtlCol="0">
            <a:spAutoFit/>
          </a:bodyPr>
          <a:lstStyle/>
          <a:p>
            <a:r>
              <a:rPr lang="en-US" dirty="0"/>
              <a:t>Suppose a Social Cost</a:t>
            </a:r>
          </a:p>
          <a:p>
            <a:r>
              <a:rPr lang="en-US" dirty="0"/>
              <a:t>Of Carbon of $50</a:t>
            </a:r>
          </a:p>
        </p:txBody>
      </p:sp>
    </p:spTree>
    <p:extLst>
      <p:ext uri="{BB962C8B-B14F-4D97-AF65-F5344CB8AC3E}">
        <p14:creationId xmlns:p14="http://schemas.microsoft.com/office/powerpoint/2010/main" val="100304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2626272" y="1325563"/>
            <a:ext cx="6939455" cy="4351338"/>
          </a:xfrm>
        </p:spPr>
        <p:txBody>
          <a:bodyPr/>
          <a:lstStyle/>
          <a:p>
            <a:r>
              <a:rPr lang="en-US" dirty="0"/>
              <a:t>Climate change science</a:t>
            </a:r>
          </a:p>
          <a:p>
            <a:r>
              <a:rPr lang="en-US" dirty="0"/>
              <a:t>Impacts of climate change</a:t>
            </a:r>
          </a:p>
          <a:p>
            <a:r>
              <a:rPr lang="en-US" dirty="0"/>
              <a:t>Economics of responding to climate change</a:t>
            </a:r>
          </a:p>
          <a:p>
            <a:r>
              <a:rPr lang="en-US" dirty="0"/>
              <a:t>Addressing the sources of our emissions</a:t>
            </a:r>
          </a:p>
          <a:p>
            <a:r>
              <a:rPr lang="en-US" dirty="0"/>
              <a:t>Climate change policy</a:t>
            </a:r>
          </a:p>
          <a:p>
            <a:r>
              <a:rPr lang="en-US" dirty="0"/>
              <a:t>Policy in action</a:t>
            </a:r>
          </a:p>
        </p:txBody>
      </p:sp>
    </p:spTree>
    <p:extLst>
      <p:ext uri="{BB962C8B-B14F-4D97-AF65-F5344CB8AC3E}">
        <p14:creationId xmlns:p14="http://schemas.microsoft.com/office/powerpoint/2010/main" val="3728775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Put</a:t>
            </a:r>
            <a:r>
              <a:rPr lang="en-US" dirty="0"/>
              <a:t>ting a Price on Carbon</a:t>
            </a:r>
          </a:p>
        </p:txBody>
      </p:sp>
      <p:pic>
        <p:nvPicPr>
          <p:cNvPr id="24" name="Picture 23">
            <a:extLst>
              <a:ext uri="{FF2B5EF4-FFF2-40B4-BE49-F238E27FC236}">
                <a16:creationId xmlns:a16="http://schemas.microsoft.com/office/drawing/2014/main" id="{FCC8D9F6-C199-0149-B7ED-BB4CF9A75301}"/>
              </a:ext>
            </a:extLst>
          </p:cNvPr>
          <p:cNvPicPr>
            <a:picLocks noChangeAspect="1"/>
          </p:cNvPicPr>
          <p:nvPr/>
        </p:nvPicPr>
        <p:blipFill>
          <a:blip r:embed="rId3"/>
          <a:stretch>
            <a:fillRect/>
          </a:stretch>
        </p:blipFill>
        <p:spPr>
          <a:xfrm>
            <a:off x="3126865" y="1313338"/>
            <a:ext cx="7372327" cy="5005899"/>
          </a:xfrm>
          <a:prstGeom prst="rect">
            <a:avLst/>
          </a:prstGeom>
        </p:spPr>
      </p:pic>
      <p:sp>
        <p:nvSpPr>
          <p:cNvPr id="25" name="Rectangle 24">
            <a:extLst>
              <a:ext uri="{FF2B5EF4-FFF2-40B4-BE49-F238E27FC236}">
                <a16:creationId xmlns:a16="http://schemas.microsoft.com/office/drawing/2014/main" id="{4CE5BE98-E7CD-DF45-828E-EB4D1095DFEC}"/>
              </a:ext>
            </a:extLst>
          </p:cNvPr>
          <p:cNvSpPr/>
          <p:nvPr/>
        </p:nvSpPr>
        <p:spPr>
          <a:xfrm>
            <a:off x="3667184" y="2021132"/>
            <a:ext cx="6656288" cy="4298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C5D7EEE3-3191-4F4D-B5A4-4774DD8C3DAD}"/>
              </a:ext>
            </a:extLst>
          </p:cNvPr>
          <p:cNvSpPr/>
          <p:nvPr/>
        </p:nvSpPr>
        <p:spPr>
          <a:xfrm>
            <a:off x="3667182" y="2390026"/>
            <a:ext cx="5911348" cy="2971987"/>
          </a:xfrm>
          <a:custGeom>
            <a:avLst/>
            <a:gdLst>
              <a:gd name="connsiteX0" fmla="*/ 0 w 6125227"/>
              <a:gd name="connsiteY0" fmla="*/ 2931090 h 2931090"/>
              <a:gd name="connsiteX1" fmla="*/ 2304789 w 6125227"/>
              <a:gd name="connsiteY1" fmla="*/ 1903956 h 2931090"/>
              <a:gd name="connsiteX2" fmla="*/ 6125227 w 6125227"/>
              <a:gd name="connsiteY2" fmla="*/ 0 h 2931090"/>
            </a:gdLst>
            <a:ahLst/>
            <a:cxnLst>
              <a:cxn ang="0">
                <a:pos x="connsiteX0" y="connsiteY0"/>
              </a:cxn>
              <a:cxn ang="0">
                <a:pos x="connsiteX1" y="connsiteY1"/>
              </a:cxn>
              <a:cxn ang="0">
                <a:pos x="connsiteX2" y="connsiteY2"/>
              </a:cxn>
            </a:cxnLst>
            <a:rect l="l" t="t" r="r" b="b"/>
            <a:pathLst>
              <a:path w="6125227" h="2931090">
                <a:moveTo>
                  <a:pt x="0" y="2931090"/>
                </a:moveTo>
                <a:cubicBezTo>
                  <a:pt x="641959" y="2661780"/>
                  <a:pt x="1283918" y="2392471"/>
                  <a:pt x="2304789" y="1903956"/>
                </a:cubicBezTo>
                <a:cubicBezTo>
                  <a:pt x="3325660" y="1415441"/>
                  <a:pt x="4725443" y="707720"/>
                  <a:pt x="6125227"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977FAA8-802F-1E46-BD25-DA52E53A95E3}"/>
              </a:ext>
            </a:extLst>
          </p:cNvPr>
          <p:cNvSpPr txBox="1"/>
          <p:nvPr/>
        </p:nvSpPr>
        <p:spPr>
          <a:xfrm>
            <a:off x="9824889" y="2420334"/>
            <a:ext cx="988627" cy="354030"/>
          </a:xfrm>
          <a:prstGeom prst="rect">
            <a:avLst/>
          </a:prstGeom>
          <a:noFill/>
        </p:spPr>
        <p:txBody>
          <a:bodyPr wrap="square" rtlCol="0">
            <a:spAutoFit/>
          </a:bodyPr>
          <a:lstStyle/>
          <a:p>
            <a:r>
              <a:rPr lang="en-US" dirty="0">
                <a:solidFill>
                  <a:srgbClr val="0C4C88"/>
                </a:solidFill>
              </a:rPr>
              <a:t>MAC</a:t>
            </a:r>
          </a:p>
        </p:txBody>
      </p:sp>
      <p:sp>
        <p:nvSpPr>
          <p:cNvPr id="30" name="TextBox 29">
            <a:extLst>
              <a:ext uri="{FF2B5EF4-FFF2-40B4-BE49-F238E27FC236}">
                <a16:creationId xmlns:a16="http://schemas.microsoft.com/office/drawing/2014/main" id="{3FA465C8-DF62-314F-BDE3-1E7CCADA9093}"/>
              </a:ext>
            </a:extLst>
          </p:cNvPr>
          <p:cNvSpPr txBox="1"/>
          <p:nvPr/>
        </p:nvSpPr>
        <p:spPr>
          <a:xfrm>
            <a:off x="1483617" y="2216817"/>
            <a:ext cx="1849871" cy="1938992"/>
          </a:xfrm>
          <a:prstGeom prst="rect">
            <a:avLst/>
          </a:prstGeom>
          <a:noFill/>
        </p:spPr>
        <p:txBody>
          <a:bodyPr wrap="square" rtlCol="0">
            <a:spAutoFit/>
          </a:bodyPr>
          <a:lstStyle/>
          <a:p>
            <a:r>
              <a:rPr lang="en-US" sz="2400" dirty="0">
                <a:solidFill>
                  <a:srgbClr val="0C4C88"/>
                </a:solidFill>
              </a:rPr>
              <a:t>TAX </a:t>
            </a:r>
          </a:p>
          <a:p>
            <a:r>
              <a:rPr lang="en-US" sz="2400" dirty="0">
                <a:solidFill>
                  <a:srgbClr val="0C4C88"/>
                </a:solidFill>
              </a:rPr>
              <a:t>= </a:t>
            </a:r>
          </a:p>
          <a:p>
            <a:r>
              <a:rPr lang="en-US" sz="2400" dirty="0">
                <a:solidFill>
                  <a:srgbClr val="0C4C88"/>
                </a:solidFill>
              </a:rPr>
              <a:t>Permit Price = </a:t>
            </a:r>
          </a:p>
          <a:p>
            <a:r>
              <a:rPr lang="en-US" sz="2400" dirty="0">
                <a:solidFill>
                  <a:srgbClr val="0C4C88"/>
                </a:solidFill>
              </a:rPr>
              <a:t>Carbon Price</a:t>
            </a:r>
          </a:p>
        </p:txBody>
      </p:sp>
      <p:cxnSp>
        <p:nvCxnSpPr>
          <p:cNvPr id="31" name="Straight Connector 30">
            <a:extLst>
              <a:ext uri="{FF2B5EF4-FFF2-40B4-BE49-F238E27FC236}">
                <a16:creationId xmlns:a16="http://schemas.microsoft.com/office/drawing/2014/main" id="{493F0A12-A6FC-BB45-B12C-56E9CAC305BE}"/>
              </a:ext>
            </a:extLst>
          </p:cNvPr>
          <p:cNvCxnSpPr/>
          <p:nvPr/>
        </p:nvCxnSpPr>
        <p:spPr>
          <a:xfrm flipV="1">
            <a:off x="3284911" y="2814426"/>
            <a:ext cx="6393893" cy="3697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2B3762-8AF8-6644-8955-1C4D8E33686E}"/>
              </a:ext>
            </a:extLst>
          </p:cNvPr>
          <p:cNvSpPr txBox="1"/>
          <p:nvPr/>
        </p:nvSpPr>
        <p:spPr>
          <a:xfrm>
            <a:off x="8307964" y="5905708"/>
            <a:ext cx="988627" cy="442537"/>
          </a:xfrm>
          <a:prstGeom prst="rect">
            <a:avLst/>
          </a:prstGeom>
          <a:noFill/>
        </p:spPr>
        <p:txBody>
          <a:bodyPr wrap="square" rtlCol="0">
            <a:spAutoFit/>
          </a:bodyPr>
          <a:lstStyle/>
          <a:p>
            <a:pPr algn="ctr"/>
            <a:r>
              <a:rPr lang="en-US" sz="2400" dirty="0">
                <a:solidFill>
                  <a:srgbClr val="0C4C88"/>
                </a:solidFill>
              </a:rPr>
              <a:t>CAP</a:t>
            </a:r>
          </a:p>
        </p:txBody>
      </p:sp>
      <p:cxnSp>
        <p:nvCxnSpPr>
          <p:cNvPr id="33" name="Straight Connector 32">
            <a:extLst>
              <a:ext uri="{FF2B5EF4-FFF2-40B4-BE49-F238E27FC236}">
                <a16:creationId xmlns:a16="http://schemas.microsoft.com/office/drawing/2014/main" id="{ED95044A-9832-6848-B97D-7DA2314E2897}"/>
              </a:ext>
            </a:extLst>
          </p:cNvPr>
          <p:cNvCxnSpPr/>
          <p:nvPr/>
        </p:nvCxnSpPr>
        <p:spPr>
          <a:xfrm flipH="1">
            <a:off x="8782570" y="2627659"/>
            <a:ext cx="8853" cy="3309907"/>
          </a:xfrm>
          <a:prstGeom prst="line">
            <a:avLst/>
          </a:prstGeom>
          <a:ln w="38100">
            <a:solidFill>
              <a:srgbClr val="0C4C88"/>
            </a:solidFill>
          </a:ln>
        </p:spPr>
        <p:style>
          <a:lnRef idx="3">
            <a:schemeClr val="accent1"/>
          </a:lnRef>
          <a:fillRef idx="0">
            <a:schemeClr val="accent1"/>
          </a:fillRef>
          <a:effectRef idx="2">
            <a:schemeClr val="accent1"/>
          </a:effectRef>
          <a:fontRef idx="minor">
            <a:schemeClr val="tx1"/>
          </a:fontRef>
        </p:style>
      </p:cxnSp>
      <p:sp>
        <p:nvSpPr>
          <p:cNvPr id="34" name="Left Brace 33">
            <a:extLst>
              <a:ext uri="{FF2B5EF4-FFF2-40B4-BE49-F238E27FC236}">
                <a16:creationId xmlns:a16="http://schemas.microsoft.com/office/drawing/2014/main" id="{E7D825D1-A0FF-9346-A1B0-B7D11552303C}"/>
              </a:ext>
            </a:extLst>
          </p:cNvPr>
          <p:cNvSpPr/>
          <p:nvPr/>
        </p:nvSpPr>
        <p:spPr>
          <a:xfrm rot="16200000">
            <a:off x="5710687" y="2297657"/>
            <a:ext cx="1017527" cy="5104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BCBAFED-7403-EE4D-BC39-70E5F5572E18}"/>
              </a:ext>
            </a:extLst>
          </p:cNvPr>
          <p:cNvSpPr txBox="1"/>
          <p:nvPr/>
        </p:nvSpPr>
        <p:spPr>
          <a:xfrm>
            <a:off x="5659317" y="5449935"/>
            <a:ext cx="1122481" cy="369332"/>
          </a:xfrm>
          <a:prstGeom prst="rect">
            <a:avLst/>
          </a:prstGeom>
          <a:noFill/>
        </p:spPr>
        <p:txBody>
          <a:bodyPr wrap="square" rtlCol="0">
            <a:spAutoFit/>
          </a:bodyPr>
          <a:lstStyle/>
          <a:p>
            <a:pPr algn="ctr"/>
            <a:r>
              <a:rPr lang="en-US" dirty="0">
                <a:solidFill>
                  <a:srgbClr val="0C4C88"/>
                </a:solidFill>
              </a:rPr>
              <a:t>Abate</a:t>
            </a:r>
          </a:p>
        </p:txBody>
      </p:sp>
      <p:sp>
        <p:nvSpPr>
          <p:cNvPr id="36" name="Left Brace 35">
            <a:extLst>
              <a:ext uri="{FF2B5EF4-FFF2-40B4-BE49-F238E27FC236}">
                <a16:creationId xmlns:a16="http://schemas.microsoft.com/office/drawing/2014/main" id="{67BDBD56-A9C1-6D4E-8E96-71A3074F7FFC}"/>
              </a:ext>
            </a:extLst>
          </p:cNvPr>
          <p:cNvSpPr/>
          <p:nvPr/>
        </p:nvSpPr>
        <p:spPr>
          <a:xfrm rot="16200000">
            <a:off x="9054112" y="4089325"/>
            <a:ext cx="1017527" cy="15211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67530AB0-6A55-504F-91D1-049DE751884E}"/>
              </a:ext>
            </a:extLst>
          </p:cNvPr>
          <p:cNvSpPr txBox="1"/>
          <p:nvPr/>
        </p:nvSpPr>
        <p:spPr>
          <a:xfrm>
            <a:off x="8802277" y="5449935"/>
            <a:ext cx="1521196" cy="646331"/>
          </a:xfrm>
          <a:prstGeom prst="rect">
            <a:avLst/>
          </a:prstGeom>
          <a:noFill/>
        </p:spPr>
        <p:txBody>
          <a:bodyPr wrap="square" rtlCol="0">
            <a:spAutoFit/>
          </a:bodyPr>
          <a:lstStyle/>
          <a:p>
            <a:pPr algn="ctr"/>
            <a:r>
              <a:rPr lang="en-US" dirty="0">
                <a:solidFill>
                  <a:srgbClr val="0C4C88"/>
                </a:solidFill>
              </a:rPr>
              <a:t>Buy permit </a:t>
            </a:r>
          </a:p>
          <a:p>
            <a:pPr algn="ctr"/>
            <a:r>
              <a:rPr lang="en-US" dirty="0">
                <a:solidFill>
                  <a:srgbClr val="0C4C88"/>
                </a:solidFill>
              </a:rPr>
              <a:t>or pay tax</a:t>
            </a:r>
          </a:p>
        </p:txBody>
      </p:sp>
    </p:spTree>
    <p:extLst>
      <p:ext uri="{BB962C8B-B14F-4D97-AF65-F5344CB8AC3E}">
        <p14:creationId xmlns:p14="http://schemas.microsoft.com/office/powerpoint/2010/main" val="197415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p:bldP spid="30" grpId="0"/>
      <p:bldP spid="32" grpId="0"/>
      <p:bldP spid="34" grpId="0" animBg="1"/>
      <p:bldP spid="35" grpId="0"/>
      <p:bldP spid="36" grpId="0" animBg="1"/>
      <p:bldP spid="3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Prices: the Good and Bad</a:t>
            </a:r>
          </a:p>
        </p:txBody>
      </p:sp>
      <p:sp>
        <p:nvSpPr>
          <p:cNvPr id="3" name="Content Placeholder 2"/>
          <p:cNvSpPr>
            <a:spLocks noGrp="1"/>
          </p:cNvSpPr>
          <p:nvPr>
            <p:ph idx="1"/>
          </p:nvPr>
        </p:nvSpPr>
        <p:spPr>
          <a:xfrm>
            <a:off x="838200" y="1570730"/>
            <a:ext cx="6910754" cy="4351338"/>
          </a:xfrm>
        </p:spPr>
        <p:txBody>
          <a:bodyPr>
            <a:normAutofit/>
          </a:bodyPr>
          <a:lstStyle/>
          <a:p>
            <a:r>
              <a:rPr lang="en-US" dirty="0"/>
              <a:t>Good:</a:t>
            </a:r>
          </a:p>
          <a:p>
            <a:pPr lvl="1"/>
            <a:r>
              <a:rPr lang="en-US" dirty="0"/>
              <a:t>Provide price signal to lower emissions.</a:t>
            </a:r>
          </a:p>
          <a:p>
            <a:pPr lvl="1"/>
            <a:r>
              <a:rPr lang="en-US" dirty="0"/>
              <a:t>They yield low-cost reductions in emissions.</a:t>
            </a:r>
          </a:p>
          <a:p>
            <a:pPr lvl="1"/>
            <a:r>
              <a:rPr lang="en-US" dirty="0"/>
              <a:t>They spur innovation in </a:t>
            </a:r>
            <a:r>
              <a:rPr lang="en-US"/>
              <a:t>clean technologies.</a:t>
            </a:r>
            <a:endParaRPr lang="en-US" dirty="0"/>
          </a:p>
          <a:p>
            <a:r>
              <a:rPr lang="en-US" dirty="0"/>
              <a:t>Bad:</a:t>
            </a:r>
          </a:p>
          <a:p>
            <a:pPr lvl="1"/>
            <a:r>
              <a:rPr lang="en-US" dirty="0"/>
              <a:t>Firms might leave to flee regulation.</a:t>
            </a:r>
          </a:p>
          <a:p>
            <a:pPr lvl="1"/>
            <a:r>
              <a:rPr lang="en-US" dirty="0"/>
              <a:t>It is necessary to monitor emissions.</a:t>
            </a:r>
          </a:p>
          <a:p>
            <a:pPr lvl="1"/>
            <a:r>
              <a:rPr lang="en-US" dirty="0"/>
              <a:t>Potentially regressive </a:t>
            </a:r>
          </a:p>
          <a:p>
            <a:pPr lvl="2"/>
            <a:r>
              <a:rPr lang="en-US" dirty="0"/>
              <a:t>Costs may weigh more heavily on low-income households.</a:t>
            </a:r>
          </a:p>
        </p:txBody>
      </p:sp>
      <p:pic>
        <p:nvPicPr>
          <p:cNvPr id="5" name="Picture 4">
            <a:extLst>
              <a:ext uri="{FF2B5EF4-FFF2-40B4-BE49-F238E27FC236}">
                <a16:creationId xmlns:a16="http://schemas.microsoft.com/office/drawing/2014/main" id="{30CE5945-8E95-4D19-91F6-F5AE6964055B}"/>
              </a:ext>
            </a:extLst>
          </p:cNvPr>
          <p:cNvPicPr>
            <a:picLocks noChangeAspect="1"/>
          </p:cNvPicPr>
          <p:nvPr/>
        </p:nvPicPr>
        <p:blipFill>
          <a:blip r:embed="rId2"/>
          <a:stretch>
            <a:fillRect/>
          </a:stretch>
        </p:blipFill>
        <p:spPr>
          <a:xfrm>
            <a:off x="8102600" y="2066924"/>
            <a:ext cx="3441700"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3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0799-3A61-2E41-931A-2BADCB9436EB}"/>
              </a:ext>
            </a:extLst>
          </p:cNvPr>
          <p:cNvSpPr>
            <a:spLocks noGrp="1"/>
          </p:cNvSpPr>
          <p:nvPr>
            <p:ph type="title"/>
          </p:nvPr>
        </p:nvSpPr>
        <p:spPr/>
        <p:txBody>
          <a:bodyPr/>
          <a:lstStyle/>
          <a:p>
            <a:r>
              <a:rPr lang="en-US" dirty="0"/>
              <a:t> </a:t>
            </a:r>
            <a:r>
              <a:rPr lang="en-US" dirty="0">
                <a:solidFill>
                  <a:schemeClr val="bg1"/>
                </a:solidFill>
              </a:rPr>
              <a:t>Re</a:t>
            </a:r>
            <a:r>
              <a:rPr lang="en-US" dirty="0"/>
              <a:t>venue Dividend Eliminates </a:t>
            </a:r>
            <a:r>
              <a:rPr lang="en-US" dirty="0" err="1"/>
              <a:t>Regressivity</a:t>
            </a:r>
            <a:endParaRPr lang="en-US" dirty="0"/>
          </a:p>
        </p:txBody>
      </p:sp>
      <p:sp>
        <p:nvSpPr>
          <p:cNvPr id="4" name="Slide Number Placeholder 3">
            <a:extLst>
              <a:ext uri="{FF2B5EF4-FFF2-40B4-BE49-F238E27FC236}">
                <a16:creationId xmlns:a16="http://schemas.microsoft.com/office/drawing/2014/main" id="{334913F9-A1A4-D446-B39A-24BFA6B89D9D}"/>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5" name="Picture 4" descr="https://i.imgur.com/Evn2tB6.jpg">
            <a:extLst>
              <a:ext uri="{FF2B5EF4-FFF2-40B4-BE49-F238E27FC236}">
                <a16:creationId xmlns:a16="http://schemas.microsoft.com/office/drawing/2014/main" id="{9DC23053-1F91-CB4F-8A26-091A64703E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4776" y="868680"/>
            <a:ext cx="8442448" cy="5120640"/>
          </a:xfrm>
          <a:prstGeom prst="rect">
            <a:avLst/>
          </a:prstGeom>
          <a:noFill/>
          <a:ln>
            <a:noFill/>
          </a:ln>
        </p:spPr>
      </p:pic>
      <p:sp>
        <p:nvSpPr>
          <p:cNvPr id="6" name="TextBox 5">
            <a:extLst>
              <a:ext uri="{FF2B5EF4-FFF2-40B4-BE49-F238E27FC236}">
                <a16:creationId xmlns:a16="http://schemas.microsoft.com/office/drawing/2014/main" id="{7E7C7DE0-29DB-EE40-A7D4-A02E2B4FAC5A}"/>
              </a:ext>
            </a:extLst>
          </p:cNvPr>
          <p:cNvSpPr txBox="1"/>
          <p:nvPr/>
        </p:nvSpPr>
        <p:spPr>
          <a:xfrm>
            <a:off x="8636389" y="6488668"/>
            <a:ext cx="2717411" cy="369332"/>
          </a:xfrm>
          <a:prstGeom prst="rect">
            <a:avLst/>
          </a:prstGeom>
          <a:noFill/>
        </p:spPr>
        <p:txBody>
          <a:bodyPr wrap="none" rtlCol="0">
            <a:spAutoFit/>
          </a:bodyPr>
          <a:lstStyle/>
          <a:p>
            <a:r>
              <a:rPr lang="en-US" dirty="0"/>
              <a:t>Source: U.S. Treasury, 2017</a:t>
            </a:r>
          </a:p>
        </p:txBody>
      </p:sp>
    </p:spTree>
    <p:extLst>
      <p:ext uri="{BB962C8B-B14F-4D97-AF65-F5344CB8AC3E}">
        <p14:creationId xmlns:p14="http://schemas.microsoft.com/office/powerpoint/2010/main" val="3975875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extLst>
              <p:ext uri="{D42A27DB-BD31-4B8C-83A1-F6EECF244321}">
                <p14:modId xmlns:p14="http://schemas.microsoft.com/office/powerpoint/2010/main" val="2077168777"/>
              </p:ext>
            </p:extLst>
          </p:nvPr>
        </p:nvGraphicFramePr>
        <p:xfrm>
          <a:off x="625475" y="1353758"/>
          <a:ext cx="10941050" cy="34747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402374">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402374">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402374">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402374">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1586287">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Always</a:t>
                      </a:r>
                      <a:r>
                        <a:rPr lang="en-US" sz="2200" baseline="0" dirty="0">
                          <a:solidFill>
                            <a:srgbClr val="2B414D"/>
                          </a:solidFill>
                        </a:rPr>
                        <a:t> generates revenue</a:t>
                      </a:r>
                    </a:p>
                    <a:p>
                      <a:pPr indent="-457200"/>
                      <a:r>
                        <a:rPr lang="en-US" sz="2200" baseline="0" dirty="0">
                          <a:solidFill>
                            <a:srgbClr val="2B414D"/>
                          </a:solidFill>
                        </a:rPr>
                        <a:t>May require legislation to change</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more susceptible to lobbying</a:t>
                      </a:r>
                      <a:endParaRPr lang="en-US" sz="2200" dirty="0">
                        <a:solidFill>
                          <a:srgbClr val="2B414D"/>
                        </a:solidFill>
                      </a:endParaRPr>
                    </a:p>
                    <a:p>
                      <a:pPr indent="-457200"/>
                      <a:r>
                        <a:rPr lang="en-US" sz="2200" dirty="0">
                          <a:solidFill>
                            <a:srgbClr val="2B414D"/>
                          </a:solidFill>
                        </a:rPr>
                        <a:t>Only generates revenue if</a:t>
                      </a:r>
                      <a:r>
                        <a:rPr lang="en-US" sz="2200" baseline="0" dirty="0">
                          <a:solidFill>
                            <a:srgbClr val="2B414D"/>
                          </a:solidFill>
                        </a:rPr>
                        <a:t> government sells permits</a:t>
                      </a:r>
                    </a:p>
                    <a:p>
                      <a:pPr indent="-457200"/>
                      <a:r>
                        <a:rPr lang="en-US" sz="2200" baseline="0" dirty="0">
                          <a:solidFill>
                            <a:srgbClr val="2B414D"/>
                          </a:solidFill>
                        </a:rPr>
                        <a:t>Cap can be changed by regulator</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5" name="Rectangle 4">
            <a:extLst>
              <a:ext uri="{FF2B5EF4-FFF2-40B4-BE49-F238E27FC236}">
                <a16:creationId xmlns:a16="http://schemas.microsoft.com/office/drawing/2014/main" id="{638C6762-7DE1-5445-9A98-046A842B4076}"/>
              </a:ext>
            </a:extLst>
          </p:cNvPr>
          <p:cNvSpPr/>
          <p:nvPr/>
        </p:nvSpPr>
        <p:spPr>
          <a:xfrm>
            <a:off x="501162" y="3050319"/>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ED4395-0E5C-7948-9095-6A27E066EC21}"/>
              </a:ext>
            </a:extLst>
          </p:cNvPr>
          <p:cNvSpPr/>
          <p:nvPr/>
        </p:nvSpPr>
        <p:spPr>
          <a:xfrm>
            <a:off x="625475" y="2581830"/>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7A289D-593E-2544-A4A3-3F17A667EDDA}"/>
              </a:ext>
            </a:extLst>
          </p:cNvPr>
          <p:cNvSpPr/>
          <p:nvPr/>
        </p:nvSpPr>
        <p:spPr>
          <a:xfrm>
            <a:off x="625475" y="2196998"/>
            <a:ext cx="11262946" cy="192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EDE4C-152D-144F-BED1-3D927F30968F}"/>
              </a:ext>
            </a:extLst>
          </p:cNvPr>
          <p:cNvSpPr/>
          <p:nvPr/>
        </p:nvSpPr>
        <p:spPr>
          <a:xfrm>
            <a:off x="625475" y="1891631"/>
            <a:ext cx="11262946" cy="1806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Car</a:t>
            </a:r>
            <a:r>
              <a:rPr lang="en-US" dirty="0"/>
              <a:t>bon Tax and Cap &amp; Trade: the Differences</a:t>
            </a:r>
          </a:p>
        </p:txBody>
      </p:sp>
      <p:graphicFrame>
        <p:nvGraphicFramePr>
          <p:cNvPr id="12" name="Table 11"/>
          <p:cNvGraphicFramePr>
            <a:graphicFrameLocks noGrp="1"/>
          </p:cNvGraphicFramePr>
          <p:nvPr/>
        </p:nvGraphicFramePr>
        <p:xfrm>
          <a:off x="625475" y="1325563"/>
          <a:ext cx="10941050" cy="4830020"/>
        </p:xfrm>
        <a:graphic>
          <a:graphicData uri="http://schemas.openxmlformats.org/drawingml/2006/table">
            <a:tbl>
              <a:tblPr firstRow="1" bandRow="1">
                <a:tableStyleId>{5C22544A-7EE6-4342-B048-85BDC9FD1C3A}</a:tableStyleId>
              </a:tblPr>
              <a:tblGrid>
                <a:gridCol w="2910765">
                  <a:extLst>
                    <a:ext uri="{9D8B030D-6E8A-4147-A177-3AD203B41FA5}">
                      <a16:colId xmlns:a16="http://schemas.microsoft.com/office/drawing/2014/main" val="539992745"/>
                    </a:ext>
                  </a:extLst>
                </a:gridCol>
                <a:gridCol w="4109314">
                  <a:extLst>
                    <a:ext uri="{9D8B030D-6E8A-4147-A177-3AD203B41FA5}">
                      <a16:colId xmlns:a16="http://schemas.microsoft.com/office/drawing/2014/main" val="3350363504"/>
                    </a:ext>
                  </a:extLst>
                </a:gridCol>
                <a:gridCol w="3920971">
                  <a:extLst>
                    <a:ext uri="{9D8B030D-6E8A-4147-A177-3AD203B41FA5}">
                      <a16:colId xmlns:a16="http://schemas.microsoft.com/office/drawing/2014/main" val="1552000764"/>
                    </a:ext>
                  </a:extLst>
                </a:gridCol>
              </a:tblGrid>
              <a:tr h="514085">
                <a:tc>
                  <a:txBody>
                    <a:bodyPr/>
                    <a:lstStyle/>
                    <a:p>
                      <a:pPr indent="-182880"/>
                      <a:endParaRPr lang="en-US" sz="2200" dirty="0"/>
                    </a:p>
                  </a:txBody>
                  <a:tcPr>
                    <a:solidFill>
                      <a:srgbClr val="0C4C88"/>
                    </a:solidFill>
                  </a:tcPr>
                </a:tc>
                <a:tc>
                  <a:txBody>
                    <a:bodyPr/>
                    <a:lstStyle/>
                    <a:p>
                      <a:pPr indent="-182880"/>
                      <a:r>
                        <a:rPr lang="en-US" sz="2200" dirty="0"/>
                        <a:t>Carbon Tax</a:t>
                      </a:r>
                    </a:p>
                  </a:txBody>
                  <a:tcPr>
                    <a:solidFill>
                      <a:srgbClr val="0C4C88"/>
                    </a:solidFill>
                  </a:tcPr>
                </a:tc>
                <a:tc>
                  <a:txBody>
                    <a:bodyPr/>
                    <a:lstStyle/>
                    <a:p>
                      <a:pPr indent="-182880"/>
                      <a:r>
                        <a:rPr lang="en-US" sz="2200" dirty="0"/>
                        <a:t>Cap &amp; Trade</a:t>
                      </a:r>
                    </a:p>
                  </a:txBody>
                  <a:tcPr>
                    <a:solidFill>
                      <a:srgbClr val="0C4C88"/>
                    </a:solidFill>
                  </a:tcPr>
                </a:tc>
                <a:extLst>
                  <a:ext uri="{0D108BD9-81ED-4DB2-BD59-A6C34878D82A}">
                    <a16:rowId xmlns:a16="http://schemas.microsoft.com/office/drawing/2014/main" val="3020606110"/>
                  </a:ext>
                </a:extLst>
              </a:tr>
              <a:tr h="514085">
                <a:tc>
                  <a:txBody>
                    <a:bodyPr/>
                    <a:lstStyle/>
                    <a:p>
                      <a:pPr indent="-182880"/>
                      <a:r>
                        <a:rPr lang="en-US" sz="2200" dirty="0">
                          <a:solidFill>
                            <a:srgbClr val="2B414D"/>
                          </a:solidFill>
                        </a:rPr>
                        <a:t>Carbon</a:t>
                      </a:r>
                      <a:r>
                        <a:rPr lang="en-US" sz="2200" baseline="0" dirty="0">
                          <a:solidFill>
                            <a:srgbClr val="2B414D"/>
                          </a:solidFill>
                        </a:rPr>
                        <a:t> Price</a:t>
                      </a:r>
                      <a:endParaRPr lang="en-US" sz="2200" dirty="0">
                        <a:solidFill>
                          <a:srgbClr val="2B414D"/>
                        </a:solidFill>
                      </a:endParaRPr>
                    </a:p>
                  </a:txBody>
                  <a:tcPr>
                    <a:solidFill>
                      <a:schemeClr val="bg1">
                        <a:lumMod val="95000"/>
                      </a:schemeClr>
                    </a:solidFill>
                  </a:tcPr>
                </a:tc>
                <a:tc>
                  <a:txBody>
                    <a:bodyPr/>
                    <a:lstStyle/>
                    <a:p>
                      <a:pPr indent="-182880"/>
                      <a:r>
                        <a:rPr lang="en-US" sz="2200" dirty="0">
                          <a:solidFill>
                            <a:srgbClr val="2B414D"/>
                          </a:solidFill>
                        </a:rPr>
                        <a:t>Certain</a:t>
                      </a:r>
                    </a:p>
                  </a:txBody>
                  <a:tcPr>
                    <a:solidFill>
                      <a:schemeClr val="bg1">
                        <a:lumMod val="95000"/>
                      </a:schemeClr>
                    </a:solidFill>
                  </a:tcPr>
                </a:tc>
                <a:tc>
                  <a:txBody>
                    <a:bodyPr/>
                    <a:lstStyle/>
                    <a:p>
                      <a:pPr indent="-182880"/>
                      <a:r>
                        <a:rPr lang="en-US" sz="2200" dirty="0">
                          <a:solidFill>
                            <a:srgbClr val="2B414D"/>
                          </a:solidFill>
                        </a:rPr>
                        <a:t>Uncertain</a:t>
                      </a:r>
                    </a:p>
                  </a:txBody>
                  <a:tcPr>
                    <a:solidFill>
                      <a:schemeClr val="bg1">
                        <a:lumMod val="95000"/>
                      </a:schemeClr>
                    </a:solidFill>
                  </a:tcPr>
                </a:tc>
                <a:extLst>
                  <a:ext uri="{0D108BD9-81ED-4DB2-BD59-A6C34878D82A}">
                    <a16:rowId xmlns:a16="http://schemas.microsoft.com/office/drawing/2014/main" val="648794287"/>
                  </a:ext>
                </a:extLst>
              </a:tr>
              <a:tr h="514085">
                <a:tc>
                  <a:txBody>
                    <a:bodyPr/>
                    <a:lstStyle/>
                    <a:p>
                      <a:pPr indent="-182880"/>
                      <a:r>
                        <a:rPr lang="en-US" sz="2200" dirty="0">
                          <a:solidFill>
                            <a:srgbClr val="2B414D"/>
                          </a:solidFill>
                        </a:rPr>
                        <a:t>Emissions</a:t>
                      </a:r>
                    </a:p>
                  </a:txBody>
                  <a:tcPr>
                    <a:solidFill>
                      <a:srgbClr val="0C4C88">
                        <a:alpha val="20000"/>
                      </a:srgbClr>
                    </a:solidFill>
                  </a:tcPr>
                </a:tc>
                <a:tc>
                  <a:txBody>
                    <a:bodyPr/>
                    <a:lstStyle/>
                    <a:p>
                      <a:pPr indent="-182880"/>
                      <a:r>
                        <a:rPr lang="en-US" sz="2200" dirty="0">
                          <a:solidFill>
                            <a:srgbClr val="2B414D"/>
                          </a:solidFill>
                        </a:rPr>
                        <a:t>Uncertain</a:t>
                      </a:r>
                    </a:p>
                  </a:txBody>
                  <a:tcPr>
                    <a:solidFill>
                      <a:srgbClr val="0C4C88">
                        <a:alpha val="20000"/>
                      </a:srgbClr>
                    </a:solidFill>
                  </a:tcPr>
                </a:tc>
                <a:tc>
                  <a:txBody>
                    <a:bodyPr/>
                    <a:lstStyle/>
                    <a:p>
                      <a:pPr indent="-182880"/>
                      <a:r>
                        <a:rPr lang="en-US" sz="2200" dirty="0">
                          <a:solidFill>
                            <a:srgbClr val="2B414D"/>
                          </a:solidFill>
                        </a:rPr>
                        <a:t>Certain</a:t>
                      </a:r>
                    </a:p>
                  </a:txBody>
                  <a:tcPr>
                    <a:solidFill>
                      <a:srgbClr val="0C4C88">
                        <a:alpha val="20000"/>
                      </a:srgbClr>
                    </a:solidFill>
                  </a:tcPr>
                </a:tc>
                <a:extLst>
                  <a:ext uri="{0D108BD9-81ED-4DB2-BD59-A6C34878D82A}">
                    <a16:rowId xmlns:a16="http://schemas.microsoft.com/office/drawing/2014/main" val="809714105"/>
                  </a:ext>
                </a:extLst>
              </a:tr>
              <a:tr h="514085">
                <a:tc>
                  <a:txBody>
                    <a:bodyPr/>
                    <a:lstStyle/>
                    <a:p>
                      <a:pPr indent="-182880"/>
                      <a:r>
                        <a:rPr lang="en-US" sz="2200" dirty="0">
                          <a:solidFill>
                            <a:srgbClr val="2B414D"/>
                          </a:solidFill>
                        </a:rPr>
                        <a:t>Ease of Implementation</a:t>
                      </a:r>
                    </a:p>
                  </a:txBody>
                  <a:tcPr>
                    <a:solidFill>
                      <a:schemeClr val="bg1">
                        <a:lumMod val="95000"/>
                      </a:scheme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May be easier to implement</a:t>
                      </a:r>
                    </a:p>
                  </a:txBody>
                  <a:tcPr>
                    <a:solidFill>
                      <a:schemeClr val="bg1">
                        <a:lumMod val="95000"/>
                      </a:schemeClr>
                    </a:solidFill>
                  </a:tcPr>
                </a:tc>
                <a:tc>
                  <a:txBody>
                    <a:bodyPr/>
                    <a:lstStyle/>
                    <a:p>
                      <a:pPr indent="-182880"/>
                      <a:endParaRPr lang="en-US" sz="2200" dirty="0">
                        <a:solidFill>
                          <a:srgbClr val="2B414D"/>
                        </a:solidFill>
                      </a:endParaRPr>
                    </a:p>
                  </a:txBody>
                  <a:tcPr>
                    <a:solidFill>
                      <a:schemeClr val="bg1">
                        <a:lumMod val="95000"/>
                      </a:schemeClr>
                    </a:solidFill>
                  </a:tcPr>
                </a:tc>
                <a:extLst>
                  <a:ext uri="{0D108BD9-81ED-4DB2-BD59-A6C34878D82A}">
                    <a16:rowId xmlns:a16="http://schemas.microsoft.com/office/drawing/2014/main" val="1668062518"/>
                  </a:ext>
                </a:extLst>
              </a:tr>
              <a:tr h="2129780">
                <a:tc>
                  <a:txBody>
                    <a:bodyPr/>
                    <a:lstStyle/>
                    <a:p>
                      <a:pPr indent="-182880"/>
                      <a:r>
                        <a:rPr lang="en-US" sz="2200" dirty="0">
                          <a:solidFill>
                            <a:srgbClr val="2B414D"/>
                          </a:solidFill>
                        </a:rPr>
                        <a:t>Additional concerns</a:t>
                      </a:r>
                    </a:p>
                  </a:txBody>
                  <a:tcPr>
                    <a:solidFill>
                      <a:srgbClr val="0C4C88">
                        <a:alpha val="20000"/>
                      </a:srgbClr>
                    </a:solidFill>
                  </a:tcPr>
                </a:tc>
                <a:tc>
                  <a:txBody>
                    <a:bodyPr/>
                    <a:lstStyle/>
                    <a:p>
                      <a:pPr indent="-457200"/>
                      <a:r>
                        <a:rPr lang="en-US" sz="2200" dirty="0">
                          <a:solidFill>
                            <a:srgbClr val="2B414D"/>
                          </a:solidFill>
                        </a:rPr>
                        <a:t>1) Always</a:t>
                      </a:r>
                      <a:r>
                        <a:rPr lang="en-US" sz="2200" baseline="0" dirty="0">
                          <a:solidFill>
                            <a:srgbClr val="2B414D"/>
                          </a:solidFill>
                        </a:rPr>
                        <a:t> generates revenue</a:t>
                      </a:r>
                    </a:p>
                    <a:p>
                      <a:pPr indent="-457200"/>
                      <a:r>
                        <a:rPr lang="en-US" sz="2200" baseline="0" dirty="0">
                          <a:solidFill>
                            <a:srgbClr val="2B414D"/>
                          </a:solidFill>
                        </a:rPr>
                        <a:t>2) May require legislation to change</a:t>
                      </a:r>
                    </a:p>
                    <a:p>
                      <a:pPr indent="-457200"/>
                      <a:r>
                        <a:rPr lang="en-US" sz="2200" baseline="0" dirty="0">
                          <a:solidFill>
                            <a:srgbClr val="2B414D"/>
                          </a:solidFill>
                        </a:rPr>
                        <a:t>3) Predictability</a:t>
                      </a:r>
                      <a:endParaRPr lang="en-US" sz="2200" dirty="0">
                        <a:solidFill>
                          <a:srgbClr val="2B414D"/>
                        </a:solidFill>
                      </a:endParaRPr>
                    </a:p>
                  </a:txBody>
                  <a:tcPr>
                    <a:solidFill>
                      <a:srgbClr val="0C4C88">
                        <a:alpha val="20000"/>
                      </a:srgbClr>
                    </a:solidFill>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lang="en-US" sz="2200" baseline="0" dirty="0">
                          <a:solidFill>
                            <a:srgbClr val="2B414D"/>
                          </a:solidFill>
                        </a:rPr>
                        <a:t>1) Susceptible to lobbying.</a:t>
                      </a:r>
                      <a:endParaRPr lang="en-US" sz="2200" dirty="0">
                        <a:solidFill>
                          <a:srgbClr val="2B414D"/>
                        </a:solidFill>
                      </a:endParaRPr>
                    </a:p>
                    <a:p>
                      <a:pPr indent="-457200"/>
                      <a:r>
                        <a:rPr lang="en-US" sz="2200" dirty="0">
                          <a:solidFill>
                            <a:srgbClr val="2B414D"/>
                          </a:solidFill>
                        </a:rPr>
                        <a:t>2) Only generates revenue if</a:t>
                      </a:r>
                      <a:r>
                        <a:rPr lang="en-US" sz="2200" baseline="0" dirty="0">
                          <a:solidFill>
                            <a:srgbClr val="2B414D"/>
                          </a:solidFill>
                        </a:rPr>
                        <a:t> government sells permits.</a:t>
                      </a:r>
                    </a:p>
                    <a:p>
                      <a:pPr indent="-457200"/>
                      <a:r>
                        <a:rPr lang="en-US" sz="2200" baseline="0" dirty="0">
                          <a:solidFill>
                            <a:srgbClr val="2B414D"/>
                          </a:solidFill>
                        </a:rPr>
                        <a:t>3) Cap can be changed by regulator.</a:t>
                      </a:r>
                    </a:p>
                    <a:p>
                      <a:pPr indent="-457200"/>
                      <a:r>
                        <a:rPr lang="en-US" sz="2200" baseline="0" dirty="0">
                          <a:solidFill>
                            <a:srgbClr val="2B414D"/>
                          </a:solidFill>
                        </a:rPr>
                        <a:t>4) Less certainty over future.</a:t>
                      </a:r>
                    </a:p>
                    <a:p>
                      <a:pPr indent="-457200"/>
                      <a:r>
                        <a:rPr lang="en-US" sz="2200" baseline="0" dirty="0">
                          <a:solidFill>
                            <a:srgbClr val="2B414D"/>
                          </a:solidFill>
                        </a:rPr>
                        <a:t>5) Regulations reduce efficacy of Cap &amp; Trade</a:t>
                      </a:r>
                    </a:p>
                  </a:txBody>
                  <a:tcPr>
                    <a:solidFill>
                      <a:srgbClr val="0C4C88">
                        <a:alpha val="20000"/>
                      </a:srgbClr>
                    </a:solidFill>
                  </a:tcPr>
                </a:tc>
                <a:extLst>
                  <a:ext uri="{0D108BD9-81ED-4DB2-BD59-A6C34878D82A}">
                    <a16:rowId xmlns:a16="http://schemas.microsoft.com/office/drawing/2014/main" val="1680250501"/>
                  </a:ext>
                </a:extLst>
              </a:tr>
            </a:tbl>
          </a:graphicData>
        </a:graphic>
      </p:graphicFrame>
      <p:sp>
        <p:nvSpPr>
          <p:cNvPr id="3" name="Rectangle 2">
            <a:extLst>
              <a:ext uri="{FF2B5EF4-FFF2-40B4-BE49-F238E27FC236}">
                <a16:creationId xmlns:a16="http://schemas.microsoft.com/office/drawing/2014/main" id="{8DB121F3-9FD2-EA41-AA5D-38D64DBE01AC}"/>
              </a:ext>
            </a:extLst>
          </p:cNvPr>
          <p:cNvSpPr/>
          <p:nvPr/>
        </p:nvSpPr>
        <p:spPr>
          <a:xfrm>
            <a:off x="7641771" y="5110843"/>
            <a:ext cx="3924754" cy="10447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B811-15B2-784C-BC9A-4A849ECCB57E}"/>
              </a:ext>
            </a:extLst>
          </p:cNvPr>
          <p:cNvSpPr>
            <a:spLocks noGrp="1"/>
          </p:cNvSpPr>
          <p:nvPr>
            <p:ph type="title"/>
          </p:nvPr>
        </p:nvSpPr>
        <p:spPr/>
        <p:txBody>
          <a:bodyPr>
            <a:normAutofit/>
          </a:bodyPr>
          <a:lstStyle/>
          <a:p>
            <a:r>
              <a:rPr lang="en-US" sz="3800" dirty="0">
                <a:solidFill>
                  <a:schemeClr val="bg1"/>
                </a:solidFill>
              </a:rPr>
              <a:t>On</a:t>
            </a:r>
            <a:r>
              <a:rPr lang="en-US" sz="3800" dirty="0"/>
              <a:t>e Other Thing: Cap and Trade vs. Carbon Tax</a:t>
            </a:r>
          </a:p>
        </p:txBody>
      </p:sp>
      <p:sp>
        <p:nvSpPr>
          <p:cNvPr id="3" name="Content Placeholder 2">
            <a:extLst>
              <a:ext uri="{FF2B5EF4-FFF2-40B4-BE49-F238E27FC236}">
                <a16:creationId xmlns:a16="http://schemas.microsoft.com/office/drawing/2014/main" id="{1CAC1EB6-561C-3240-8B96-9A1DCEC26BE0}"/>
              </a:ext>
            </a:extLst>
          </p:cNvPr>
          <p:cNvSpPr>
            <a:spLocks noGrp="1"/>
          </p:cNvSpPr>
          <p:nvPr>
            <p:ph idx="1"/>
          </p:nvPr>
        </p:nvSpPr>
        <p:spPr>
          <a:xfrm>
            <a:off x="838200" y="1186774"/>
            <a:ext cx="10515600" cy="4735294"/>
          </a:xfrm>
        </p:spPr>
        <p:txBody>
          <a:bodyPr>
            <a:normAutofit lnSpcReduction="10000"/>
          </a:bodyPr>
          <a:lstStyle/>
          <a:p>
            <a:r>
              <a:rPr lang="en-US" dirty="0"/>
              <a:t>Emissions regulations and Cap and Trade can work at cross purposes.</a:t>
            </a:r>
          </a:p>
          <a:p>
            <a:pPr lvl="1"/>
            <a:r>
              <a:rPr lang="en-US" dirty="0"/>
              <a:t>Regulations that lower emissions from big polluters…</a:t>
            </a:r>
          </a:p>
          <a:p>
            <a:pPr lvl="2"/>
            <a:r>
              <a:rPr lang="en-US" dirty="0"/>
              <a:t>Lower the demand for permits</a:t>
            </a:r>
          </a:p>
          <a:p>
            <a:pPr lvl="2"/>
            <a:r>
              <a:rPr lang="en-US" dirty="0"/>
              <a:t>Lowers the price of permits</a:t>
            </a:r>
          </a:p>
          <a:p>
            <a:pPr lvl="2"/>
            <a:r>
              <a:rPr lang="en-US" dirty="0"/>
              <a:t>Reduces incentives for other industries to cut emissions</a:t>
            </a:r>
          </a:p>
          <a:p>
            <a:pPr marL="914400" lvl="2" indent="0">
              <a:buNone/>
            </a:pPr>
            <a:endParaRPr lang="en-US" dirty="0"/>
          </a:p>
          <a:p>
            <a:r>
              <a:rPr lang="en-US" dirty="0"/>
              <a:t>Regulations can undermine the effectiveness of Cap and Trade.</a:t>
            </a:r>
          </a:p>
          <a:p>
            <a:pPr marL="0" indent="0">
              <a:buNone/>
            </a:pPr>
            <a:endParaRPr lang="en-US" dirty="0"/>
          </a:p>
          <a:p>
            <a:r>
              <a:rPr lang="en-US" dirty="0"/>
              <a:t>The same is not true of a carbon tax.</a:t>
            </a:r>
          </a:p>
          <a:p>
            <a:pPr lvl="1"/>
            <a:r>
              <a:rPr lang="en-US" dirty="0"/>
              <a:t>Though regulations might cut tax revenue, revenue is not the goal of the carbon tax.</a:t>
            </a:r>
          </a:p>
        </p:txBody>
      </p:sp>
      <p:sp>
        <p:nvSpPr>
          <p:cNvPr id="4" name="Slide Number Placeholder 3">
            <a:extLst>
              <a:ext uri="{FF2B5EF4-FFF2-40B4-BE49-F238E27FC236}">
                <a16:creationId xmlns:a16="http://schemas.microsoft.com/office/drawing/2014/main" id="{FA719018-4AF1-D242-AADA-D838945DA762}"/>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6214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046C-D812-E346-9725-D08D61AB97E9}"/>
              </a:ext>
            </a:extLst>
          </p:cNvPr>
          <p:cNvSpPr>
            <a:spLocks noGrp="1"/>
          </p:cNvSpPr>
          <p:nvPr>
            <p:ph type="title"/>
          </p:nvPr>
        </p:nvSpPr>
        <p:spPr/>
        <p:txBody>
          <a:bodyPr/>
          <a:lstStyle/>
          <a:p>
            <a:r>
              <a:rPr lang="en-US" dirty="0">
                <a:solidFill>
                  <a:schemeClr val="bg1"/>
                </a:solidFill>
              </a:rPr>
              <a:t>Tho</a:t>
            </a:r>
            <a:r>
              <a:rPr lang="en-US" dirty="0"/>
              <a:t>ughts on Regulation vs Market-Oriented</a:t>
            </a:r>
          </a:p>
        </p:txBody>
      </p:sp>
      <p:sp>
        <p:nvSpPr>
          <p:cNvPr id="3" name="Content Placeholder 2">
            <a:extLst>
              <a:ext uri="{FF2B5EF4-FFF2-40B4-BE49-F238E27FC236}">
                <a16:creationId xmlns:a16="http://schemas.microsoft.com/office/drawing/2014/main" id="{34345031-B370-EE4C-9B6F-E891C81858BA}"/>
              </a:ext>
            </a:extLst>
          </p:cNvPr>
          <p:cNvSpPr>
            <a:spLocks noGrp="1"/>
          </p:cNvSpPr>
          <p:nvPr>
            <p:ph idx="1"/>
          </p:nvPr>
        </p:nvSpPr>
        <p:spPr/>
        <p:txBody>
          <a:bodyPr/>
          <a:lstStyle/>
          <a:p>
            <a:r>
              <a:rPr lang="en-US" dirty="0"/>
              <a:t>Equity.</a:t>
            </a:r>
          </a:p>
          <a:p>
            <a:pPr lvl="1"/>
            <a:r>
              <a:rPr lang="en-US" dirty="0"/>
              <a:t>Both types of policies are regressive.</a:t>
            </a:r>
          </a:p>
          <a:p>
            <a:pPr lvl="2"/>
            <a:r>
              <a:rPr lang="en-US" dirty="0"/>
              <a:t>Cap and Trade and a Carbon Tax can offset the </a:t>
            </a:r>
            <a:r>
              <a:rPr lang="en-US" dirty="0" err="1"/>
              <a:t>regressivity</a:t>
            </a:r>
            <a:r>
              <a:rPr lang="en-US" dirty="0"/>
              <a:t>.</a:t>
            </a:r>
          </a:p>
          <a:p>
            <a:pPr lvl="2"/>
            <a:r>
              <a:rPr lang="en-US" dirty="0"/>
              <a:t>Regulations do not.</a:t>
            </a:r>
          </a:p>
          <a:p>
            <a:r>
              <a:rPr lang="en-US" dirty="0"/>
              <a:t>Efficiency.</a:t>
            </a:r>
          </a:p>
          <a:p>
            <a:pPr lvl="1"/>
            <a:r>
              <a:rPr lang="en-US" dirty="0"/>
              <a:t>Market-oriented policies tend to achieve emissions reduction at much lower cost.</a:t>
            </a:r>
          </a:p>
          <a:p>
            <a:pPr lvl="2"/>
            <a:r>
              <a:rPr lang="en-US" dirty="0"/>
              <a:t>Example: CAFÉ Standards vs Carbon Tax</a:t>
            </a:r>
          </a:p>
          <a:p>
            <a:pPr lvl="3"/>
            <a:r>
              <a:rPr lang="en-US" dirty="0"/>
              <a:t>Tax is significantly more efficient.</a:t>
            </a:r>
          </a:p>
          <a:p>
            <a:pPr lvl="3"/>
            <a:r>
              <a:rPr lang="en-US" dirty="0"/>
              <a:t>Why?</a:t>
            </a:r>
          </a:p>
        </p:txBody>
      </p:sp>
      <p:sp>
        <p:nvSpPr>
          <p:cNvPr id="4" name="Slide Number Placeholder 3">
            <a:extLst>
              <a:ext uri="{FF2B5EF4-FFF2-40B4-BE49-F238E27FC236}">
                <a16:creationId xmlns:a16="http://schemas.microsoft.com/office/drawing/2014/main" id="{5B830037-4D18-F74D-A84D-DC8A33E2495D}"/>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34154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F16-3993-A641-9880-4841211DFFB3}"/>
              </a:ext>
            </a:extLst>
          </p:cNvPr>
          <p:cNvSpPr>
            <a:spLocks noGrp="1"/>
          </p:cNvSpPr>
          <p:nvPr>
            <p:ph type="title"/>
          </p:nvPr>
        </p:nvSpPr>
        <p:spPr/>
        <p:txBody>
          <a:bodyPr/>
          <a:lstStyle/>
          <a:p>
            <a:r>
              <a:rPr lang="en-US" dirty="0">
                <a:solidFill>
                  <a:schemeClr val="bg1"/>
                </a:solidFill>
              </a:rPr>
              <a:t>Effi</a:t>
            </a:r>
            <a:r>
              <a:rPr lang="en-US" dirty="0"/>
              <a:t>ciency: CAFÉ vs Carbon Tax</a:t>
            </a:r>
          </a:p>
        </p:txBody>
      </p:sp>
      <p:sp>
        <p:nvSpPr>
          <p:cNvPr id="3" name="Content Placeholder 2">
            <a:extLst>
              <a:ext uri="{FF2B5EF4-FFF2-40B4-BE49-F238E27FC236}">
                <a16:creationId xmlns:a16="http://schemas.microsoft.com/office/drawing/2014/main" id="{17240E49-4E8F-B747-88BA-B6ACF9B2064E}"/>
              </a:ext>
            </a:extLst>
          </p:cNvPr>
          <p:cNvSpPr>
            <a:spLocks noGrp="1"/>
          </p:cNvSpPr>
          <p:nvPr>
            <p:ph idx="1"/>
          </p:nvPr>
        </p:nvSpPr>
        <p:spPr>
          <a:xfrm>
            <a:off x="838200" y="1097280"/>
            <a:ext cx="10515600" cy="5132946"/>
          </a:xfrm>
        </p:spPr>
        <p:txBody>
          <a:bodyPr>
            <a:normAutofit fontScale="92500" lnSpcReduction="10000"/>
          </a:bodyPr>
          <a:lstStyle/>
          <a:p>
            <a:r>
              <a:rPr lang="en-US" dirty="0"/>
              <a:t>CAFÉ = Corporate Average Fuel Efficiency</a:t>
            </a:r>
          </a:p>
          <a:p>
            <a:pPr lvl="1"/>
            <a:r>
              <a:rPr lang="en-US" dirty="0"/>
              <a:t>A fuel economy standard mandating that an </a:t>
            </a:r>
            <a:r>
              <a:rPr lang="en-US"/>
              <a:t>auto‐maker’s </a:t>
            </a:r>
            <a:r>
              <a:rPr lang="en-US" dirty="0"/>
              <a:t>vehicle fleet must meet minimum fuel economy standards.</a:t>
            </a:r>
          </a:p>
          <a:p>
            <a:pPr lvl="1"/>
            <a:endParaRPr lang="en-US" dirty="0"/>
          </a:p>
          <a:p>
            <a:r>
              <a:rPr lang="en-US" dirty="0"/>
              <a:t>Horse Race</a:t>
            </a:r>
          </a:p>
          <a:p>
            <a:pPr lvl="1"/>
            <a:r>
              <a:rPr lang="en-US" dirty="0"/>
              <a:t>Tax on fuel applies to ALL vehicles, not just new.</a:t>
            </a:r>
          </a:p>
          <a:p>
            <a:pPr lvl="1"/>
            <a:r>
              <a:rPr lang="en-US" dirty="0"/>
              <a:t>Rebound Effect:   </a:t>
            </a:r>
          </a:p>
          <a:p>
            <a:pPr lvl="2"/>
            <a:r>
              <a:rPr lang="en-US" dirty="0"/>
              <a:t>Driving a more efficient vehicle lowers the cost per mile driven</a:t>
            </a:r>
          </a:p>
          <a:p>
            <a:pPr lvl="3"/>
            <a:r>
              <a:rPr lang="en-US" sz="2400" dirty="0"/>
              <a:t>leading to more miles driven.</a:t>
            </a:r>
          </a:p>
          <a:p>
            <a:pPr lvl="1"/>
            <a:r>
              <a:rPr lang="en-US" dirty="0"/>
              <a:t>Slower turnover of inefficient vehicles: higher cost of new.</a:t>
            </a:r>
          </a:p>
          <a:p>
            <a:pPr lvl="1"/>
            <a:endParaRPr lang="en-US" dirty="0"/>
          </a:p>
          <a:p>
            <a:r>
              <a:rPr lang="en-US" dirty="0"/>
              <a:t>Summary</a:t>
            </a:r>
          </a:p>
          <a:p>
            <a:pPr lvl="1"/>
            <a:r>
              <a:rPr lang="en-US" dirty="0"/>
              <a:t>A given level of emission reductions </a:t>
            </a:r>
            <a:r>
              <a:rPr lang="en-US" b="1" dirty="0"/>
              <a:t>costs 3-14 times more with CAFÉ </a:t>
            </a:r>
            <a:r>
              <a:rPr lang="en-US" dirty="0"/>
              <a:t>standards than under a comparable carbon tax.</a:t>
            </a:r>
          </a:p>
        </p:txBody>
      </p:sp>
      <p:sp>
        <p:nvSpPr>
          <p:cNvPr id="4" name="Slide Number Placeholder 3">
            <a:extLst>
              <a:ext uri="{FF2B5EF4-FFF2-40B4-BE49-F238E27FC236}">
                <a16:creationId xmlns:a16="http://schemas.microsoft.com/office/drawing/2014/main" id="{3DBF984A-9770-9E48-BE22-1A122BB5C2BF}"/>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127583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3194-55B4-334C-971E-64960461A1FA}"/>
              </a:ext>
            </a:extLst>
          </p:cNvPr>
          <p:cNvSpPr>
            <a:spLocks noGrp="1"/>
          </p:cNvSpPr>
          <p:nvPr>
            <p:ph type="title"/>
          </p:nvPr>
        </p:nvSpPr>
        <p:spPr/>
        <p:txBody>
          <a:bodyPr>
            <a:normAutofit/>
          </a:bodyPr>
          <a:lstStyle/>
          <a:p>
            <a:r>
              <a:rPr lang="en-US" dirty="0">
                <a:solidFill>
                  <a:schemeClr val="bg1"/>
                </a:solidFill>
              </a:rPr>
              <a:t>Pol</a:t>
            </a:r>
            <a:r>
              <a:rPr lang="en-US" dirty="0"/>
              <a:t>icies That Reduce Emissions: </a:t>
            </a:r>
            <a:r>
              <a:rPr lang="en-US" dirty="0" err="1"/>
              <a:t>INDirectly</a:t>
            </a:r>
            <a:endParaRPr lang="en-US" dirty="0"/>
          </a:p>
        </p:txBody>
      </p:sp>
      <p:sp>
        <p:nvSpPr>
          <p:cNvPr id="3" name="Content Placeholder 2">
            <a:extLst>
              <a:ext uri="{FF2B5EF4-FFF2-40B4-BE49-F238E27FC236}">
                <a16:creationId xmlns:a16="http://schemas.microsoft.com/office/drawing/2014/main" id="{A7BF305E-3692-584D-B3A2-CF6F571F6DE5}"/>
              </a:ext>
            </a:extLst>
          </p:cNvPr>
          <p:cNvSpPr>
            <a:spLocks noGrp="1"/>
          </p:cNvSpPr>
          <p:nvPr>
            <p:ph idx="1"/>
          </p:nvPr>
        </p:nvSpPr>
        <p:spPr/>
        <p:txBody>
          <a:bodyPr/>
          <a:lstStyle/>
          <a:p>
            <a:pPr>
              <a:spcAft>
                <a:spcPts val="1000"/>
              </a:spcAft>
            </a:pPr>
            <a:r>
              <a:rPr lang="en-US" dirty="0"/>
              <a:t>Subsidizing R&amp;D</a:t>
            </a:r>
          </a:p>
          <a:p>
            <a:pPr>
              <a:spcAft>
                <a:spcPts val="1000"/>
              </a:spcAft>
            </a:pPr>
            <a:r>
              <a:rPr lang="en-US" dirty="0"/>
              <a:t>Grid / infrastructure</a:t>
            </a:r>
          </a:p>
          <a:p>
            <a:pPr>
              <a:spcAft>
                <a:spcPts val="1000"/>
              </a:spcAft>
            </a:pPr>
            <a:r>
              <a:rPr lang="en-US" dirty="0"/>
              <a:t>Energy efficiency mandates and subsidies</a:t>
            </a:r>
          </a:p>
          <a:p>
            <a:r>
              <a:rPr lang="en-US" dirty="0"/>
              <a:t>Mandating renewable energy (</a:t>
            </a:r>
            <a:r>
              <a:rPr lang="en-US" i="1" dirty="0"/>
              <a:t>e.g</a:t>
            </a:r>
            <a:r>
              <a:rPr lang="en-US" dirty="0"/>
              <a:t>., renewable portfolio standards)</a:t>
            </a:r>
          </a:p>
          <a:p>
            <a:r>
              <a:rPr lang="en-US" dirty="0"/>
              <a:t>Land use policies</a:t>
            </a:r>
          </a:p>
          <a:p>
            <a:pPr lvl="1"/>
            <a:endParaRPr lang="en-US" dirty="0"/>
          </a:p>
        </p:txBody>
      </p:sp>
    </p:spTree>
    <p:extLst>
      <p:ext uri="{BB962C8B-B14F-4D97-AF65-F5344CB8AC3E}">
        <p14:creationId xmlns:p14="http://schemas.microsoft.com/office/powerpoint/2010/main" val="1952909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031" b="11687"/>
          <a:stretch/>
        </p:blipFill>
        <p:spPr>
          <a:xfrm>
            <a:off x="1484663" y="1765968"/>
            <a:ext cx="9279589" cy="4459474"/>
          </a:xfrm>
          <a:prstGeom prst="rect">
            <a:avLst/>
          </a:prstGeom>
        </p:spPr>
      </p:pic>
      <p:sp>
        <p:nvSpPr>
          <p:cNvPr id="2" name="TextBox 1">
            <a:extLst>
              <a:ext uri="{FF2B5EF4-FFF2-40B4-BE49-F238E27FC236}">
                <a16:creationId xmlns:a16="http://schemas.microsoft.com/office/drawing/2014/main" id="{DA04C7F1-76DE-B445-8ABA-65E6EC918EB5}"/>
              </a:ext>
            </a:extLst>
          </p:cNvPr>
          <p:cNvSpPr txBox="1"/>
          <p:nvPr/>
        </p:nvSpPr>
        <p:spPr>
          <a:xfrm>
            <a:off x="3223572" y="6455165"/>
            <a:ext cx="4284133" cy="276999"/>
          </a:xfrm>
          <a:prstGeom prst="rect">
            <a:avLst/>
          </a:prstGeom>
          <a:noFill/>
        </p:spPr>
        <p:txBody>
          <a:bodyPr wrap="square" rtlCol="0">
            <a:spAutoFit/>
          </a:bodyPr>
          <a:lstStyle/>
          <a:p>
            <a:r>
              <a:rPr lang="en-US" sz="1200" dirty="0">
                <a:solidFill>
                  <a:srgbClr val="2B414D"/>
                </a:solidFill>
              </a:rPr>
              <a:t>Source: New Climate Economy Report, 2014</a:t>
            </a:r>
          </a:p>
        </p:txBody>
      </p:sp>
      <p:sp>
        <p:nvSpPr>
          <p:cNvPr id="4" name="Title 3">
            <a:extLst>
              <a:ext uri="{FF2B5EF4-FFF2-40B4-BE49-F238E27FC236}">
                <a16:creationId xmlns:a16="http://schemas.microsoft.com/office/drawing/2014/main" id="{437DD0D7-9E1D-4216-99F4-14087A0A7ED3}"/>
              </a:ext>
            </a:extLst>
          </p:cNvPr>
          <p:cNvSpPr>
            <a:spLocks noGrp="1"/>
          </p:cNvSpPr>
          <p:nvPr>
            <p:ph type="title"/>
          </p:nvPr>
        </p:nvSpPr>
        <p:spPr/>
        <p:txBody>
          <a:bodyPr>
            <a:normAutofit fontScale="90000"/>
          </a:bodyPr>
          <a:lstStyle/>
          <a:p>
            <a:r>
              <a:rPr lang="en-GB" dirty="0">
                <a:solidFill>
                  <a:schemeClr val="bg1"/>
                </a:solidFill>
              </a:rPr>
              <a:t>Atla</a:t>
            </a:r>
            <a:r>
              <a:rPr lang="en-GB" dirty="0"/>
              <a:t>nta and Barcelona Have Similar Populations </a:t>
            </a:r>
            <a:br>
              <a:rPr lang="en-GB" dirty="0"/>
            </a:br>
            <a:r>
              <a:rPr lang="en-GB" dirty="0"/>
              <a:t>but Very Different Carbon Productivity</a:t>
            </a:r>
          </a:p>
        </p:txBody>
      </p:sp>
      <p:sp>
        <p:nvSpPr>
          <p:cNvPr id="7" name="Rectangle 6">
            <a:extLst>
              <a:ext uri="{FF2B5EF4-FFF2-40B4-BE49-F238E27FC236}">
                <a16:creationId xmlns:a16="http://schemas.microsoft.com/office/drawing/2014/main" id="{7F27BD23-E6B4-4608-882B-099395257CCA}"/>
              </a:ext>
            </a:extLst>
          </p:cNvPr>
          <p:cNvSpPr/>
          <p:nvPr/>
        </p:nvSpPr>
        <p:spPr>
          <a:xfrm>
            <a:off x="1730967"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Atlanta</a:t>
            </a:r>
          </a:p>
        </p:txBody>
      </p:sp>
      <p:sp>
        <p:nvSpPr>
          <p:cNvPr id="8" name="Rectangle 7">
            <a:extLst>
              <a:ext uri="{FF2B5EF4-FFF2-40B4-BE49-F238E27FC236}">
                <a16:creationId xmlns:a16="http://schemas.microsoft.com/office/drawing/2014/main" id="{7A6CBFBA-21C1-4C95-B0B0-D6C92E47D6C2}"/>
              </a:ext>
            </a:extLst>
          </p:cNvPr>
          <p:cNvSpPr/>
          <p:nvPr/>
        </p:nvSpPr>
        <p:spPr>
          <a:xfrm>
            <a:off x="6198458" y="1663222"/>
            <a:ext cx="4347615" cy="4316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Barcelona</a:t>
            </a:r>
          </a:p>
        </p:txBody>
      </p:sp>
    </p:spTree>
    <p:extLst>
      <p:ext uri="{BB962C8B-B14F-4D97-AF65-F5344CB8AC3E}">
        <p14:creationId xmlns:p14="http://schemas.microsoft.com/office/powerpoint/2010/main" val="365578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8AE62FC-C0C7-1947-9F26-C8111A8EE3E9}"/>
              </a:ext>
            </a:extLst>
          </p:cNvPr>
          <p:cNvSpPr>
            <a:spLocks noGrp="1" noChangeArrowheads="1"/>
          </p:cNvSpPr>
          <p:nvPr>
            <p:ph type="title"/>
          </p:nvPr>
        </p:nvSpPr>
        <p:spPr/>
        <p:txBody>
          <a:bodyPr/>
          <a:lstStyle/>
          <a:p>
            <a:pPr eaLnBrk="1" hangingPunct="1"/>
            <a:r>
              <a:rPr lang="en-US" altLang="en-US" dirty="0">
                <a:latin typeface="Times New Roman" panose="02020603050405020304" pitchFamily="18" charset="0"/>
              </a:rPr>
              <a:t>	What is Economics?</a:t>
            </a:r>
          </a:p>
        </p:txBody>
      </p:sp>
      <p:sp>
        <p:nvSpPr>
          <p:cNvPr id="13316" name="Rectangle 4">
            <a:extLst>
              <a:ext uri="{FF2B5EF4-FFF2-40B4-BE49-F238E27FC236}">
                <a16:creationId xmlns:a16="http://schemas.microsoft.com/office/drawing/2014/main" id="{09E7FEFB-B48F-1D44-9C25-41DDCD4B06CA}"/>
              </a:ext>
            </a:extLst>
          </p:cNvPr>
          <p:cNvSpPr>
            <a:spLocks noGrp="1" noChangeArrowheads="1"/>
          </p:cNvSpPr>
          <p:nvPr>
            <p:ph type="body" idx="1"/>
          </p:nvPr>
        </p:nvSpPr>
        <p:spPr>
          <a:xfrm>
            <a:off x="1981200" y="1371601"/>
            <a:ext cx="8382000" cy="4754563"/>
          </a:xfrm>
        </p:spPr>
        <p:txBody>
          <a:bodyPr/>
          <a:lstStyle/>
          <a:p>
            <a:pPr eaLnBrk="1" hangingPunct="1">
              <a:buFontTx/>
              <a:buNone/>
            </a:pPr>
            <a:r>
              <a:rPr lang="en-US" altLang="en-US" dirty="0">
                <a:latin typeface="Times New Roman" panose="02020603050405020304" pitchFamily="18" charset="0"/>
              </a:rPr>
              <a:t>Economics breaks down into two basic fields: Microeconomics and Macroeconomics.</a:t>
            </a:r>
          </a:p>
          <a:p>
            <a:pPr eaLnBrk="1" hangingPunct="1">
              <a:buFontTx/>
              <a:buNone/>
            </a:pPr>
            <a:r>
              <a:rPr lang="en-US" altLang="en-US" dirty="0">
                <a:latin typeface="Times New Roman" panose="02020603050405020304" pitchFamily="18" charset="0"/>
              </a:rPr>
              <a:t> </a:t>
            </a:r>
          </a:p>
          <a:p>
            <a:pPr eaLnBrk="1" hangingPunct="1">
              <a:buFontTx/>
              <a:buNone/>
            </a:pPr>
            <a:r>
              <a:rPr lang="en-US" altLang="en-US" dirty="0">
                <a:latin typeface="Times New Roman" panose="02020603050405020304" pitchFamily="18" charset="0"/>
              </a:rPr>
              <a:t>	Microeconomists…“who are wrong about specific things.”</a:t>
            </a:r>
          </a:p>
          <a:p>
            <a:pPr eaLnBrk="1" hangingPunct="1">
              <a:buFontTx/>
              <a:buNone/>
            </a:pPr>
            <a:endParaRPr lang="en-US" altLang="en-US" dirty="0">
              <a:latin typeface="Times New Roman" panose="02020603050405020304" pitchFamily="18" charset="0"/>
            </a:endParaRPr>
          </a:p>
          <a:p>
            <a:pPr eaLnBrk="1" hangingPunct="1">
              <a:buFontTx/>
              <a:buNone/>
            </a:pPr>
            <a:r>
              <a:rPr lang="en-US" altLang="en-US" dirty="0">
                <a:latin typeface="Times New Roman" panose="02020603050405020304" pitchFamily="18" charset="0"/>
              </a:rPr>
              <a:t>	and Macroeconomists…“who are wrong about things in general”.</a:t>
            </a:r>
          </a:p>
          <a:p>
            <a:pPr eaLnBrk="1" hangingPunct="1">
              <a:buFontTx/>
              <a:buNone/>
            </a:pPr>
            <a:endParaRPr lang="en-US" altLang="en-US" sz="1600" dirty="0">
              <a:latin typeface="Times New Roman" panose="02020603050405020304" pitchFamily="18" charset="0"/>
            </a:endParaRPr>
          </a:p>
          <a:p>
            <a:pPr eaLnBrk="1" hangingPunct="1">
              <a:buFontTx/>
              <a:buNone/>
            </a:pPr>
            <a:r>
              <a:rPr lang="en-US" altLang="en-US" sz="1600" dirty="0">
                <a:latin typeface="Times New Roman" panose="02020603050405020304" pitchFamily="18" charset="0"/>
              </a:rPr>
              <a:t>Yoram Bauman, PhD</a:t>
            </a:r>
          </a:p>
          <a:p>
            <a:pPr eaLnBrk="1" hangingPunct="1">
              <a:buFontTx/>
              <a:buNone/>
            </a:pPr>
            <a:r>
              <a:rPr lang="en-US" altLang="en-US" sz="1600" dirty="0">
                <a:latin typeface="Times New Roman" panose="02020603050405020304" pitchFamily="18" charset="0"/>
              </a:rPr>
              <a:t>Mankiw’s 10 Principles of Economics Translated</a:t>
            </a:r>
          </a:p>
          <a:p>
            <a:pPr eaLnBrk="1" hangingPunct="1">
              <a:buFontTx/>
              <a:buNone/>
            </a:pPr>
            <a:endParaRPr lang="en-US" altLang="en-US"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tabLst>
                <a:tab pos="2571750" algn="l"/>
              </a:tabLst>
            </a:pPr>
            <a:r>
              <a:rPr lang="en-US" dirty="0">
                <a:solidFill>
                  <a:schemeClr val="bg1"/>
                </a:solidFill>
              </a:rPr>
              <a:t> Co</a:t>
            </a:r>
            <a:r>
              <a:rPr lang="en-US" dirty="0"/>
              <a:t>mpact and Connected Urban Pathways Can Go </a:t>
            </a:r>
            <a:br>
              <a:rPr lang="en-US" dirty="0"/>
            </a:br>
            <a:r>
              <a:rPr lang="en-US" dirty="0"/>
              <a:t>Hand-in-hand with Economic Growth</a:t>
            </a:r>
            <a:br>
              <a:rPr lang="en-US" dirty="0"/>
            </a:br>
            <a:endParaRPr lang="en-US" dirty="0"/>
          </a:p>
        </p:txBody>
      </p:sp>
      <p:pic>
        <p:nvPicPr>
          <p:cNvPr id="3" name="Picture 2"/>
          <p:cNvPicPr>
            <a:picLocks noChangeAspect="1"/>
          </p:cNvPicPr>
          <p:nvPr/>
        </p:nvPicPr>
        <p:blipFill rotWithShape="1">
          <a:blip r:embed="rId3"/>
          <a:srcRect b="2444"/>
          <a:stretch/>
        </p:blipFill>
        <p:spPr>
          <a:xfrm>
            <a:off x="666750" y="1765141"/>
            <a:ext cx="10858499" cy="4378484"/>
          </a:xfrm>
          <a:prstGeom prst="rect">
            <a:avLst/>
          </a:prstGeom>
        </p:spPr>
      </p:pic>
      <p:sp>
        <p:nvSpPr>
          <p:cNvPr id="7" name="Rectangle 6">
            <a:extLst>
              <a:ext uri="{FF2B5EF4-FFF2-40B4-BE49-F238E27FC236}">
                <a16:creationId xmlns:a16="http://schemas.microsoft.com/office/drawing/2014/main" id="{3D960E86-2605-4FEA-BE46-64F73734CC96}"/>
              </a:ext>
            </a:extLst>
          </p:cNvPr>
          <p:cNvSpPr/>
          <p:nvPr/>
        </p:nvSpPr>
        <p:spPr>
          <a:xfrm>
            <a:off x="1588092" y="1755616"/>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Stockholm</a:t>
            </a:r>
          </a:p>
        </p:txBody>
      </p:sp>
      <p:sp>
        <p:nvSpPr>
          <p:cNvPr id="8" name="Rectangle 7">
            <a:extLst>
              <a:ext uri="{FF2B5EF4-FFF2-40B4-BE49-F238E27FC236}">
                <a16:creationId xmlns:a16="http://schemas.microsoft.com/office/drawing/2014/main" id="{49E3882F-911A-4695-AC55-F6FA1487D705}"/>
              </a:ext>
            </a:extLst>
          </p:cNvPr>
          <p:cNvSpPr/>
          <p:nvPr/>
        </p:nvSpPr>
        <p:spPr>
          <a:xfrm>
            <a:off x="5179017" y="1755616"/>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Copenhagen</a:t>
            </a:r>
          </a:p>
        </p:txBody>
      </p:sp>
      <p:sp>
        <p:nvSpPr>
          <p:cNvPr id="9" name="Rectangle 8">
            <a:extLst>
              <a:ext uri="{FF2B5EF4-FFF2-40B4-BE49-F238E27FC236}">
                <a16:creationId xmlns:a16="http://schemas.microsoft.com/office/drawing/2014/main" id="{E83DD334-700D-4666-A24A-566C691AD108}"/>
              </a:ext>
            </a:extLst>
          </p:cNvPr>
          <p:cNvSpPr/>
          <p:nvPr/>
        </p:nvSpPr>
        <p:spPr>
          <a:xfrm>
            <a:off x="8798518" y="1765141"/>
            <a:ext cx="2545757" cy="349409"/>
          </a:xfrm>
          <a:prstGeom prst="rect">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Hong Kong</a:t>
            </a:r>
          </a:p>
        </p:txBody>
      </p:sp>
    </p:spTree>
    <p:extLst>
      <p:ext uri="{BB962C8B-B14F-4D97-AF65-F5344CB8AC3E}">
        <p14:creationId xmlns:p14="http://schemas.microsoft.com/office/powerpoint/2010/main" val="14909502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Lan</a:t>
            </a:r>
            <a:r>
              <a:rPr lang="en-US" dirty="0"/>
              <a:t>d Use: Restoration Is Possible</a:t>
            </a:r>
          </a:p>
        </p:txBody>
      </p:sp>
      <p:sp>
        <p:nvSpPr>
          <p:cNvPr id="7" name="Title 1"/>
          <p:cNvSpPr txBox="1">
            <a:spLocks/>
          </p:cNvSpPr>
          <p:nvPr/>
        </p:nvSpPr>
        <p:spPr>
          <a:xfrm>
            <a:off x="1635541" y="5542697"/>
            <a:ext cx="8920918" cy="576661"/>
          </a:xfrm>
          <a:prstGeom prst="homePlate">
            <a:avLst/>
          </a:prstGeom>
          <a:solidFill>
            <a:schemeClr val="accent2"/>
          </a:solidFill>
          <a:ln>
            <a:noFill/>
          </a:ln>
        </p:spPr>
        <p:txBody>
          <a:bodyPr vert="horz" lIns="54864"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mn-lt"/>
              </a:rPr>
              <a:t>South Korea restored its forest cover from 35% to 64% of the country’s total area</a:t>
            </a:r>
          </a:p>
        </p:txBody>
      </p:sp>
      <p:grpSp>
        <p:nvGrpSpPr>
          <p:cNvPr id="12" name="Group 11">
            <a:extLst>
              <a:ext uri="{FF2B5EF4-FFF2-40B4-BE49-F238E27FC236}">
                <a16:creationId xmlns:a16="http://schemas.microsoft.com/office/drawing/2014/main" id="{34DA1C43-01E3-4FB0-880A-63EA73775757}"/>
              </a:ext>
            </a:extLst>
          </p:cNvPr>
          <p:cNvGrpSpPr>
            <a:grpSpLocks/>
          </p:cNvGrpSpPr>
          <p:nvPr/>
        </p:nvGrpSpPr>
        <p:grpSpPr>
          <a:xfrm>
            <a:off x="2406559" y="1373215"/>
            <a:ext cx="7378883" cy="4207582"/>
            <a:chOff x="2240708" y="1373215"/>
            <a:chExt cx="7378883" cy="4207582"/>
          </a:xfrm>
        </p:grpSpPr>
        <p:pic>
          <p:nvPicPr>
            <p:cNvPr id="4" name="Picture 3"/>
            <p:cNvPicPr>
              <a:picLocks noChangeAspect="1"/>
            </p:cNvPicPr>
            <p:nvPr/>
          </p:nvPicPr>
          <p:blipFill>
            <a:blip r:embed="rId3"/>
            <a:stretch>
              <a:fillRect/>
            </a:stretch>
          </p:blipFill>
          <p:spPr>
            <a:xfrm>
              <a:off x="2240708" y="1373215"/>
              <a:ext cx="6872384" cy="4207582"/>
            </a:xfrm>
            <a:prstGeom prst="rect">
              <a:avLst/>
            </a:prstGeom>
          </p:spPr>
        </p:pic>
        <p:sp>
          <p:nvSpPr>
            <p:cNvPr id="10" name="Oval 9">
              <a:extLst>
                <a:ext uri="{FF2B5EF4-FFF2-40B4-BE49-F238E27FC236}">
                  <a16:creationId xmlns:a16="http://schemas.microsoft.com/office/drawing/2014/main" id="{0553DF0F-56DD-4DA8-B130-24F207A2086F}"/>
                </a:ext>
              </a:extLst>
            </p:cNvPr>
            <p:cNvSpPr/>
            <p:nvPr/>
          </p:nvSpPr>
          <p:spPr>
            <a:xfrm>
              <a:off x="8571841" y="19240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1953</a:t>
              </a:r>
            </a:p>
          </p:txBody>
        </p:sp>
        <p:sp>
          <p:nvSpPr>
            <p:cNvPr id="11" name="Oval 10">
              <a:extLst>
                <a:ext uri="{FF2B5EF4-FFF2-40B4-BE49-F238E27FC236}">
                  <a16:creationId xmlns:a16="http://schemas.microsoft.com/office/drawing/2014/main" id="{DCC14C6A-6A68-401D-9B31-5AA61B99AFFE}"/>
                </a:ext>
              </a:extLst>
            </p:cNvPr>
            <p:cNvSpPr/>
            <p:nvPr/>
          </p:nvSpPr>
          <p:spPr>
            <a:xfrm>
              <a:off x="8571841" y="4057650"/>
              <a:ext cx="1047750" cy="1047750"/>
            </a:xfrm>
            <a:prstGeom prst="ellipse">
              <a:avLst/>
            </a:prstGeom>
            <a:solidFill>
              <a:srgbClr val="0C4C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2000</a:t>
              </a:r>
            </a:p>
          </p:txBody>
        </p:sp>
      </p:grpSp>
    </p:spTree>
    <p:extLst>
      <p:ext uri="{BB962C8B-B14F-4D97-AF65-F5344CB8AC3E}">
        <p14:creationId xmlns:p14="http://schemas.microsoft.com/office/powerpoint/2010/main" val="3319076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Climate Change Policy in Action</a:t>
            </a:r>
          </a:p>
        </p:txBody>
      </p:sp>
    </p:spTree>
    <p:extLst>
      <p:ext uri="{BB962C8B-B14F-4D97-AF65-F5344CB8AC3E}">
        <p14:creationId xmlns:p14="http://schemas.microsoft.com/office/powerpoint/2010/main" val="4013689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EB2383-D6A7-3942-8DBF-49DFFB182FF9}"/>
              </a:ext>
            </a:extLst>
          </p:cNvPr>
          <p:cNvSpPr txBox="1"/>
          <p:nvPr/>
        </p:nvSpPr>
        <p:spPr>
          <a:xfrm>
            <a:off x="3290888" y="6447651"/>
            <a:ext cx="4214812" cy="276999"/>
          </a:xfrm>
          <a:prstGeom prst="rect">
            <a:avLst/>
          </a:prstGeom>
          <a:noFill/>
        </p:spPr>
        <p:txBody>
          <a:bodyPr wrap="square" rtlCol="0">
            <a:spAutoFit/>
          </a:bodyPr>
          <a:lstStyle/>
          <a:p>
            <a:r>
              <a:rPr lang="en-US" sz="1200" dirty="0">
                <a:solidFill>
                  <a:srgbClr val="2B414D"/>
                </a:solidFill>
              </a:rPr>
              <a:t>Source: World Bank Carbon - Pricing Dashboard</a:t>
            </a:r>
          </a:p>
        </p:txBody>
      </p:sp>
      <p:sp>
        <p:nvSpPr>
          <p:cNvPr id="2" name="Title 1">
            <a:extLst>
              <a:ext uri="{FF2B5EF4-FFF2-40B4-BE49-F238E27FC236}">
                <a16:creationId xmlns:a16="http://schemas.microsoft.com/office/drawing/2014/main" id="{3B89B0F5-4827-43CB-A5BE-4C2C724DB116}"/>
              </a:ext>
            </a:extLst>
          </p:cNvPr>
          <p:cNvSpPr>
            <a:spLocks noGrp="1"/>
          </p:cNvSpPr>
          <p:nvPr>
            <p:ph type="title"/>
          </p:nvPr>
        </p:nvSpPr>
        <p:spPr/>
        <p:txBody>
          <a:bodyPr/>
          <a:lstStyle/>
          <a:p>
            <a:r>
              <a:rPr lang="en-GB" dirty="0">
                <a:solidFill>
                  <a:srgbClr val="FFFFFF"/>
                </a:solidFill>
              </a:rPr>
              <a:t>Car</a:t>
            </a:r>
            <a:r>
              <a:rPr lang="en-GB" dirty="0"/>
              <a:t>bon Policies Across the World</a:t>
            </a:r>
          </a:p>
        </p:txBody>
      </p:sp>
      <p:grpSp>
        <p:nvGrpSpPr>
          <p:cNvPr id="7" name="Group 6">
            <a:extLst>
              <a:ext uri="{FF2B5EF4-FFF2-40B4-BE49-F238E27FC236}">
                <a16:creationId xmlns:a16="http://schemas.microsoft.com/office/drawing/2014/main" id="{C44F24E2-AA91-5C48-9F35-6C5696583F9A}"/>
              </a:ext>
            </a:extLst>
          </p:cNvPr>
          <p:cNvGrpSpPr/>
          <p:nvPr/>
        </p:nvGrpSpPr>
        <p:grpSpPr>
          <a:xfrm>
            <a:off x="1595966" y="891822"/>
            <a:ext cx="9241367" cy="5336426"/>
            <a:chOff x="1595966" y="891822"/>
            <a:chExt cx="9241367" cy="5336426"/>
          </a:xfrm>
        </p:grpSpPr>
        <p:grpSp>
          <p:nvGrpSpPr>
            <p:cNvPr id="5" name="Group 4">
              <a:extLst>
                <a:ext uri="{FF2B5EF4-FFF2-40B4-BE49-F238E27FC236}">
                  <a16:creationId xmlns:a16="http://schemas.microsoft.com/office/drawing/2014/main" id="{CA183354-0F93-A44F-B371-8F58E764DAB5}"/>
                </a:ext>
              </a:extLst>
            </p:cNvPr>
            <p:cNvGrpSpPr/>
            <p:nvPr/>
          </p:nvGrpSpPr>
          <p:grpSpPr>
            <a:xfrm>
              <a:off x="1595966" y="891822"/>
              <a:ext cx="9241367" cy="5336426"/>
              <a:chOff x="1595966" y="891822"/>
              <a:chExt cx="9241367" cy="5336426"/>
            </a:xfrm>
          </p:grpSpPr>
          <p:pic>
            <p:nvPicPr>
              <p:cNvPr id="9" name="Picture 8">
                <a:extLst>
                  <a:ext uri="{FF2B5EF4-FFF2-40B4-BE49-F238E27FC236}">
                    <a16:creationId xmlns:a16="http://schemas.microsoft.com/office/drawing/2014/main" id="{D3C31F3D-F3C5-6441-AA09-7DD6B796126A}"/>
                  </a:ext>
                </a:extLst>
              </p:cNvPr>
              <p:cNvPicPr>
                <a:picLocks noChangeAspect="1"/>
              </p:cNvPicPr>
              <p:nvPr/>
            </p:nvPicPr>
            <p:blipFill>
              <a:blip r:embed="rId3"/>
              <a:stretch>
                <a:fillRect/>
              </a:stretch>
            </p:blipFill>
            <p:spPr>
              <a:xfrm>
                <a:off x="1595966" y="891822"/>
                <a:ext cx="9241367" cy="5336426"/>
              </a:xfrm>
              <a:prstGeom prst="rect">
                <a:avLst/>
              </a:prstGeom>
            </p:spPr>
          </p:pic>
          <p:sp>
            <p:nvSpPr>
              <p:cNvPr id="3" name="TextBox 2">
                <a:extLst>
                  <a:ext uri="{FF2B5EF4-FFF2-40B4-BE49-F238E27FC236}">
                    <a16:creationId xmlns:a16="http://schemas.microsoft.com/office/drawing/2014/main" id="{50E872DD-A91B-2542-A005-A4E38F0518C2}"/>
                  </a:ext>
                </a:extLst>
              </p:cNvPr>
              <p:cNvSpPr txBox="1"/>
              <p:nvPr/>
            </p:nvSpPr>
            <p:spPr>
              <a:xfrm>
                <a:off x="3063135" y="5171214"/>
                <a:ext cx="4245136" cy="338554"/>
              </a:xfrm>
              <a:prstGeom prst="rect">
                <a:avLst/>
              </a:prstGeom>
              <a:noFill/>
            </p:spPr>
            <p:txBody>
              <a:bodyPr wrap="none" rtlCol="0">
                <a:spAutoFit/>
              </a:bodyPr>
              <a:lstStyle/>
              <a:p>
                <a:r>
                  <a:rPr lang="en-US" sz="1600" b="1" dirty="0"/>
                  <a:t>ETS = Emissions Trading System = Cap and Trade</a:t>
                </a:r>
              </a:p>
            </p:txBody>
          </p:sp>
          <p:sp>
            <p:nvSpPr>
              <p:cNvPr id="4" name="Rectangle 3">
                <a:extLst>
                  <a:ext uri="{FF2B5EF4-FFF2-40B4-BE49-F238E27FC236}">
                    <a16:creationId xmlns:a16="http://schemas.microsoft.com/office/drawing/2014/main" id="{5049241C-31DE-D147-A012-7DB20AE5CA95}"/>
                  </a:ext>
                </a:extLst>
              </p:cNvPr>
              <p:cNvSpPr/>
              <p:nvPr/>
            </p:nvSpPr>
            <p:spPr>
              <a:xfrm>
                <a:off x="1778000" y="1325563"/>
                <a:ext cx="4064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27E2BFFA-35F4-6D45-B9F0-0518C54ECF34}"/>
                </a:ext>
              </a:extLst>
            </p:cNvPr>
            <p:cNvSpPr/>
            <p:nvPr/>
          </p:nvSpPr>
          <p:spPr>
            <a:xfrm>
              <a:off x="1885244" y="5723467"/>
              <a:ext cx="3352800"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38F346-FDCF-F84C-8BF3-12096D1C83D6}"/>
                </a:ext>
              </a:extLst>
            </p:cNvPr>
            <p:cNvSpPr/>
            <p:nvPr/>
          </p:nvSpPr>
          <p:spPr>
            <a:xfrm>
              <a:off x="5631870" y="5870222"/>
              <a:ext cx="3692751" cy="293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48843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t> </a:t>
            </a:r>
            <a:r>
              <a:rPr lang="en-GB" dirty="0">
                <a:solidFill>
                  <a:srgbClr val="FFFFFF"/>
                </a:solidFill>
              </a:rPr>
              <a:t>Ca</a:t>
            </a:r>
            <a:r>
              <a:rPr lang="en-GB" dirty="0"/>
              <a:t>p and Trade</a:t>
            </a:r>
          </a:p>
        </p:txBody>
      </p:sp>
      <p:pic>
        <p:nvPicPr>
          <p:cNvPr id="3" name="Picture 2">
            <a:extLst>
              <a:ext uri="{FF2B5EF4-FFF2-40B4-BE49-F238E27FC236}">
                <a16:creationId xmlns:a16="http://schemas.microsoft.com/office/drawing/2014/main" id="{AE6E1703-7C23-4D2F-9118-B978C56E0813}"/>
              </a:ext>
            </a:extLst>
          </p:cNvPr>
          <p:cNvPicPr>
            <a:picLocks noChangeAspect="1"/>
          </p:cNvPicPr>
          <p:nvPr/>
        </p:nvPicPr>
        <p:blipFill>
          <a:blip r:embed="rId3"/>
          <a:stretch>
            <a:fillRect/>
          </a:stretch>
        </p:blipFill>
        <p:spPr>
          <a:xfrm>
            <a:off x="1123949" y="1743599"/>
            <a:ext cx="9944101" cy="3370801"/>
          </a:xfrm>
          <a:prstGeom prst="rect">
            <a:avLst/>
          </a:prstGeom>
        </p:spPr>
      </p:pic>
    </p:spTree>
    <p:extLst>
      <p:ext uri="{BB962C8B-B14F-4D97-AF65-F5344CB8AC3E}">
        <p14:creationId xmlns:p14="http://schemas.microsoft.com/office/powerpoint/2010/main" val="28687110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bon Pricing Dashboard | Up-to-date overview of carbon pricing initiatives - Mozilla Firefox"/>
          <p:cNvPicPr>
            <a:picLocks noChangeAspect="1"/>
          </p:cNvPicPr>
          <p:nvPr/>
        </p:nvPicPr>
        <p:blipFill rotWithShape="1">
          <a:blip r:embed="rId3">
            <a:extLst>
              <a:ext uri="{28A0092B-C50C-407E-A947-70E740481C1C}">
                <a14:useLocalDpi xmlns:a14="http://schemas.microsoft.com/office/drawing/2010/main" val="0"/>
              </a:ext>
            </a:extLst>
          </a:blip>
          <a:srcRect l="26493" t="11924" r="3893" b="4572"/>
          <a:stretch/>
        </p:blipFill>
        <p:spPr>
          <a:xfrm>
            <a:off x="1975268" y="1004711"/>
            <a:ext cx="8241463" cy="5304322"/>
          </a:xfrm>
          <a:prstGeom prst="rect">
            <a:avLst/>
          </a:prstGeom>
        </p:spPr>
      </p:pic>
      <p:sp>
        <p:nvSpPr>
          <p:cNvPr id="3" name="Rectangle 2"/>
          <p:cNvSpPr/>
          <p:nvPr/>
        </p:nvSpPr>
        <p:spPr>
          <a:xfrm>
            <a:off x="2129333" y="1242862"/>
            <a:ext cx="1104405" cy="1246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EB2383-D6A7-3942-8DBF-49DFFB182FF9}"/>
              </a:ext>
            </a:extLst>
          </p:cNvPr>
          <p:cNvSpPr txBox="1"/>
          <p:nvPr/>
        </p:nvSpPr>
        <p:spPr>
          <a:xfrm>
            <a:off x="3233738" y="6438901"/>
            <a:ext cx="4976812" cy="276999"/>
          </a:xfrm>
          <a:prstGeom prst="rect">
            <a:avLst/>
          </a:prstGeom>
          <a:noFill/>
        </p:spPr>
        <p:txBody>
          <a:bodyPr wrap="square" rtlCol="0">
            <a:spAutoFit/>
          </a:bodyPr>
          <a:lstStyle/>
          <a:p>
            <a:r>
              <a:rPr lang="en-US" sz="1200" dirty="0">
                <a:solidFill>
                  <a:srgbClr val="2B414D"/>
                </a:solidFill>
              </a:rPr>
              <a:t>Source: World Bank  - Carbon Pricing Dashboard</a:t>
            </a:r>
          </a:p>
        </p:txBody>
      </p:sp>
      <p:sp>
        <p:nvSpPr>
          <p:cNvPr id="4" name="Title 3">
            <a:extLst>
              <a:ext uri="{FF2B5EF4-FFF2-40B4-BE49-F238E27FC236}">
                <a16:creationId xmlns:a16="http://schemas.microsoft.com/office/drawing/2014/main" id="{02612BEB-204F-49E6-8F81-436C740F489A}"/>
              </a:ext>
            </a:extLst>
          </p:cNvPr>
          <p:cNvSpPr>
            <a:spLocks noGrp="1"/>
          </p:cNvSpPr>
          <p:nvPr>
            <p:ph type="title"/>
          </p:nvPr>
        </p:nvSpPr>
        <p:spPr/>
        <p:txBody>
          <a:bodyPr/>
          <a:lstStyle/>
          <a:p>
            <a:r>
              <a:rPr lang="en-GB" dirty="0"/>
              <a:t> </a:t>
            </a:r>
            <a:r>
              <a:rPr lang="en-GB" dirty="0">
                <a:solidFill>
                  <a:srgbClr val="FFFFFF"/>
                </a:solidFill>
              </a:rPr>
              <a:t>Ca</a:t>
            </a:r>
            <a:r>
              <a:rPr lang="en-GB" dirty="0"/>
              <a:t>p and Trade Policies Around the World</a:t>
            </a:r>
          </a:p>
        </p:txBody>
      </p:sp>
      <p:sp>
        <p:nvSpPr>
          <p:cNvPr id="9" name="Rectangle 8">
            <a:extLst>
              <a:ext uri="{FF2B5EF4-FFF2-40B4-BE49-F238E27FC236}">
                <a16:creationId xmlns:a16="http://schemas.microsoft.com/office/drawing/2014/main" id="{D8F2C6A8-14F0-B347-B458-E7DE60DD43D1}"/>
              </a:ext>
            </a:extLst>
          </p:cNvPr>
          <p:cNvSpPr/>
          <p:nvPr/>
        </p:nvSpPr>
        <p:spPr>
          <a:xfrm>
            <a:off x="5541558" y="5700889"/>
            <a:ext cx="3692751" cy="44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B4BD0-0509-F049-86C1-0D00432C1808}"/>
              </a:ext>
            </a:extLst>
          </p:cNvPr>
          <p:cNvSpPr/>
          <p:nvPr/>
        </p:nvSpPr>
        <p:spPr>
          <a:xfrm>
            <a:off x="2129333" y="6002889"/>
            <a:ext cx="3692751" cy="169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CEBC67-DE60-314E-BC0F-1847BCE473BA}"/>
              </a:ext>
            </a:extLst>
          </p:cNvPr>
          <p:cNvSpPr txBox="1"/>
          <p:nvPr/>
        </p:nvSpPr>
        <p:spPr>
          <a:xfrm>
            <a:off x="5265365" y="5696802"/>
            <a:ext cx="4245136" cy="338554"/>
          </a:xfrm>
          <a:prstGeom prst="rect">
            <a:avLst/>
          </a:prstGeom>
          <a:noFill/>
        </p:spPr>
        <p:txBody>
          <a:bodyPr wrap="none" rtlCol="0">
            <a:spAutoFit/>
          </a:bodyPr>
          <a:lstStyle/>
          <a:p>
            <a:r>
              <a:rPr lang="en-US" sz="1600" b="1" dirty="0"/>
              <a:t>ETS = Emissions Trading System = Cap and Trade</a:t>
            </a:r>
          </a:p>
        </p:txBody>
      </p:sp>
      <p:sp>
        <p:nvSpPr>
          <p:cNvPr id="12" name="Rectangle 11">
            <a:extLst>
              <a:ext uri="{FF2B5EF4-FFF2-40B4-BE49-F238E27FC236}">
                <a16:creationId xmlns:a16="http://schemas.microsoft.com/office/drawing/2014/main" id="{10294583-4E9C-E543-9D3C-252B6878F3F4}"/>
              </a:ext>
            </a:extLst>
          </p:cNvPr>
          <p:cNvSpPr/>
          <p:nvPr/>
        </p:nvSpPr>
        <p:spPr>
          <a:xfrm>
            <a:off x="1751156" y="1137580"/>
            <a:ext cx="777556" cy="71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502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643B3-46E2-464B-8818-FF0B2DDEE9E4}"/>
              </a:ext>
            </a:extLst>
          </p:cNvPr>
          <p:cNvPicPr>
            <a:picLocks noChangeAspect="1"/>
          </p:cNvPicPr>
          <p:nvPr/>
        </p:nvPicPr>
        <p:blipFill>
          <a:blip r:embed="rId3"/>
          <a:stretch>
            <a:fillRect/>
          </a:stretch>
        </p:blipFill>
        <p:spPr>
          <a:xfrm>
            <a:off x="2624885" y="1518339"/>
            <a:ext cx="4595065" cy="4660813"/>
          </a:xfrm>
          <a:prstGeom prst="rect">
            <a:avLst/>
          </a:prstGeom>
        </p:spPr>
      </p:pic>
      <p:sp>
        <p:nvSpPr>
          <p:cNvPr id="6" name="TextBox 5">
            <a:extLst>
              <a:ext uri="{FF2B5EF4-FFF2-40B4-BE49-F238E27FC236}">
                <a16:creationId xmlns:a16="http://schemas.microsoft.com/office/drawing/2014/main" id="{B158CA5A-68FB-BF43-832D-362B2D499395}"/>
              </a:ext>
            </a:extLst>
          </p:cNvPr>
          <p:cNvSpPr txBox="1">
            <a:spLocks/>
          </p:cNvSpPr>
          <p:nvPr/>
        </p:nvSpPr>
        <p:spPr>
          <a:xfrm>
            <a:off x="7838722" y="1811347"/>
            <a:ext cx="2886074" cy="4074795"/>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4% </a:t>
            </a:r>
          </a:p>
          <a:p>
            <a:r>
              <a:rPr lang="en-US" sz="2800" dirty="0">
                <a:solidFill>
                  <a:schemeClr val="bg1"/>
                </a:solidFill>
              </a:rPr>
              <a:t>of global greenhouse gas emissions</a:t>
            </a:r>
          </a:p>
          <a:p>
            <a:r>
              <a:rPr lang="en-US" sz="2800" dirty="0">
                <a:solidFill>
                  <a:schemeClr val="bg1"/>
                </a:solidFill>
              </a:rPr>
              <a:t>Circa 2005</a:t>
            </a:r>
          </a:p>
        </p:txBody>
      </p:sp>
      <p:sp>
        <p:nvSpPr>
          <p:cNvPr id="2" name="Title 1">
            <a:extLst>
              <a:ext uri="{FF2B5EF4-FFF2-40B4-BE49-F238E27FC236}">
                <a16:creationId xmlns:a16="http://schemas.microsoft.com/office/drawing/2014/main" id="{227391EC-039C-453C-B67F-9CD98DB8B035}"/>
              </a:ext>
            </a:extLst>
          </p:cNvPr>
          <p:cNvSpPr>
            <a:spLocks noGrp="1"/>
          </p:cNvSpPr>
          <p:nvPr>
            <p:ph type="title"/>
          </p:nvPr>
        </p:nvSpPr>
        <p:spPr/>
        <p:txBody>
          <a:bodyPr/>
          <a:lstStyle/>
          <a:p>
            <a:r>
              <a:rPr lang="en-GB" dirty="0">
                <a:solidFill>
                  <a:srgbClr val="FFFFFF"/>
                </a:solidFill>
              </a:rPr>
              <a:t>Eur</a:t>
            </a:r>
            <a:r>
              <a:rPr lang="en-GB" dirty="0"/>
              <a:t>opean Union’s Emissions Trading Scheme</a:t>
            </a:r>
          </a:p>
        </p:txBody>
      </p:sp>
    </p:spTree>
    <p:extLst>
      <p:ext uri="{BB962C8B-B14F-4D97-AF65-F5344CB8AC3E}">
        <p14:creationId xmlns:p14="http://schemas.microsoft.com/office/powerpoint/2010/main" val="35078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35C546-60E4-FA48-AEC1-DD993B180E33}"/>
              </a:ext>
            </a:extLst>
          </p:cNvPr>
          <p:cNvPicPr>
            <a:picLocks noChangeAspect="1"/>
          </p:cNvPicPr>
          <p:nvPr/>
        </p:nvPicPr>
        <p:blipFill rotWithShape="1">
          <a:blip r:embed="rId3"/>
          <a:srcRect t="19765"/>
          <a:stretch/>
        </p:blipFill>
        <p:spPr>
          <a:xfrm>
            <a:off x="1745773" y="1541570"/>
            <a:ext cx="8700454" cy="4725880"/>
          </a:xfrm>
          <a:prstGeom prst="rect">
            <a:avLst/>
          </a:prstGeom>
        </p:spPr>
      </p:pic>
      <p:sp>
        <p:nvSpPr>
          <p:cNvPr id="2" name="Title 1">
            <a:extLst>
              <a:ext uri="{FF2B5EF4-FFF2-40B4-BE49-F238E27FC236}">
                <a16:creationId xmlns:a16="http://schemas.microsoft.com/office/drawing/2014/main" id="{4D990769-98A8-4B0C-948D-80608794650B}"/>
              </a:ext>
            </a:extLst>
          </p:cNvPr>
          <p:cNvSpPr>
            <a:spLocks noGrp="1"/>
          </p:cNvSpPr>
          <p:nvPr>
            <p:ph type="title"/>
          </p:nvPr>
        </p:nvSpPr>
        <p:spPr/>
        <p:txBody>
          <a:bodyPr>
            <a:normAutofit fontScale="90000"/>
          </a:bodyPr>
          <a:lstStyle/>
          <a:p>
            <a:r>
              <a:rPr lang="en-GB" dirty="0">
                <a:solidFill>
                  <a:schemeClr val="bg1"/>
                </a:solidFill>
              </a:rPr>
              <a:t>Pro</a:t>
            </a:r>
            <a:r>
              <a:rPr lang="en-GB" dirty="0"/>
              <a:t>gress Towards Meeting Europe 2020 And 2030 Targets (EU Total GHG Emissions)</a:t>
            </a:r>
          </a:p>
        </p:txBody>
      </p:sp>
    </p:spTree>
    <p:extLst>
      <p:ext uri="{BB962C8B-B14F-4D97-AF65-F5344CB8AC3E}">
        <p14:creationId xmlns:p14="http://schemas.microsoft.com/office/powerpoint/2010/main" val="348187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BBE75-A79C-8149-B417-762143418111}"/>
              </a:ext>
            </a:extLst>
          </p:cNvPr>
          <p:cNvPicPr>
            <a:picLocks noChangeAspect="1"/>
          </p:cNvPicPr>
          <p:nvPr/>
        </p:nvPicPr>
        <p:blipFill rotWithShape="1">
          <a:blip r:embed="rId3"/>
          <a:srcRect t="13313" b="11172"/>
          <a:stretch/>
        </p:blipFill>
        <p:spPr>
          <a:xfrm>
            <a:off x="2042506" y="1722049"/>
            <a:ext cx="8106988" cy="4233587"/>
          </a:xfrm>
          <a:prstGeom prst="rect">
            <a:avLst/>
          </a:prstGeom>
        </p:spPr>
      </p:pic>
      <p:sp>
        <p:nvSpPr>
          <p:cNvPr id="2" name="Title 1">
            <a:extLst>
              <a:ext uri="{FF2B5EF4-FFF2-40B4-BE49-F238E27FC236}">
                <a16:creationId xmlns:a16="http://schemas.microsoft.com/office/drawing/2014/main" id="{0AB9364D-C3C0-44C5-8B5B-ADD163D8D904}"/>
              </a:ext>
            </a:extLst>
          </p:cNvPr>
          <p:cNvSpPr>
            <a:spLocks noGrp="1"/>
          </p:cNvSpPr>
          <p:nvPr>
            <p:ph type="title"/>
          </p:nvPr>
        </p:nvSpPr>
        <p:spPr/>
        <p:txBody>
          <a:bodyPr>
            <a:normAutofit fontScale="90000"/>
          </a:bodyPr>
          <a:lstStyle/>
          <a:p>
            <a:r>
              <a:rPr lang="en-GB" dirty="0">
                <a:solidFill>
                  <a:schemeClr val="bg1"/>
                </a:solidFill>
              </a:rPr>
              <a:t>EU  </a:t>
            </a:r>
            <a:r>
              <a:rPr lang="en-GB" dirty="0"/>
              <a:t>Has Decoupled Economic Growth from Greenhouse Gas Emissions</a:t>
            </a:r>
          </a:p>
        </p:txBody>
      </p:sp>
      <p:sp>
        <p:nvSpPr>
          <p:cNvPr id="6" name="TextBox 5">
            <a:extLst>
              <a:ext uri="{FF2B5EF4-FFF2-40B4-BE49-F238E27FC236}">
                <a16:creationId xmlns:a16="http://schemas.microsoft.com/office/drawing/2014/main" id="{1BF56AD0-46D0-4D17-85B5-68455E65F82C}"/>
              </a:ext>
            </a:extLst>
          </p:cNvPr>
          <p:cNvSpPr txBox="1">
            <a:spLocks/>
          </p:cNvSpPr>
          <p:nvPr/>
        </p:nvSpPr>
        <p:spPr>
          <a:xfrm>
            <a:off x="5336005" y="1680838"/>
            <a:ext cx="1519989" cy="246221"/>
          </a:xfrm>
          <a:prstGeom prst="rect">
            <a:avLst/>
          </a:prstGeom>
          <a:solidFill>
            <a:srgbClr val="30942D"/>
          </a:solidFill>
        </p:spPr>
        <p:txBody>
          <a:bodyPr wrap="square" rtlCol="0">
            <a:spAutoFit/>
          </a:bodyPr>
          <a:lstStyle/>
          <a:p>
            <a:pPr algn="ctr"/>
            <a:r>
              <a:rPr lang="en-GB" sz="1000" dirty="0">
                <a:solidFill>
                  <a:schemeClr val="bg1"/>
                </a:solidFill>
              </a:rPr>
              <a:t>European Commission</a:t>
            </a:r>
          </a:p>
        </p:txBody>
      </p:sp>
      <p:sp>
        <p:nvSpPr>
          <p:cNvPr id="7" name="TextBox 6">
            <a:extLst>
              <a:ext uri="{FF2B5EF4-FFF2-40B4-BE49-F238E27FC236}">
                <a16:creationId xmlns:a16="http://schemas.microsoft.com/office/drawing/2014/main" id="{39944C8B-EF2A-4DEB-B12B-1948ACDD2D53}"/>
              </a:ext>
            </a:extLst>
          </p:cNvPr>
          <p:cNvSpPr txBox="1">
            <a:spLocks/>
          </p:cNvSpPr>
          <p:nvPr/>
        </p:nvSpPr>
        <p:spPr>
          <a:xfrm>
            <a:off x="5408195" y="6023137"/>
            <a:ext cx="1375609" cy="246221"/>
          </a:xfrm>
          <a:prstGeom prst="rect">
            <a:avLst/>
          </a:prstGeom>
          <a:solidFill>
            <a:srgbClr val="30942D"/>
          </a:solidFill>
        </p:spPr>
        <p:txBody>
          <a:bodyPr wrap="square" rtlCol="0">
            <a:spAutoFit/>
          </a:bodyPr>
          <a:lstStyle/>
          <a:p>
            <a:pPr algn="ctr"/>
            <a:r>
              <a:rPr lang="en-GB" sz="1000" dirty="0">
                <a:solidFill>
                  <a:schemeClr val="bg1"/>
                </a:solidFill>
              </a:rPr>
              <a:t>Climate Action</a:t>
            </a:r>
          </a:p>
        </p:txBody>
      </p:sp>
      <p:cxnSp>
        <p:nvCxnSpPr>
          <p:cNvPr id="8" name="Straight Connector 7">
            <a:extLst>
              <a:ext uri="{FF2B5EF4-FFF2-40B4-BE49-F238E27FC236}">
                <a16:creationId xmlns:a16="http://schemas.microsoft.com/office/drawing/2014/main" id="{0CED3033-D85F-5245-A30D-29D7405B7867}"/>
              </a:ext>
            </a:extLst>
          </p:cNvPr>
          <p:cNvCxnSpPr/>
          <p:nvPr/>
        </p:nvCxnSpPr>
        <p:spPr>
          <a:xfrm flipV="1">
            <a:off x="6584809" y="179493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7E152C6-64C9-C743-9562-573454040207}"/>
              </a:ext>
            </a:extLst>
          </p:cNvPr>
          <p:cNvSpPr txBox="1"/>
          <p:nvPr/>
        </p:nvSpPr>
        <p:spPr>
          <a:xfrm>
            <a:off x="6584809" y="5218436"/>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2561750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E6BBF-B3C8-4D38-A933-EA6A39C2CCB1}"/>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4" name="TextBox 3">
            <a:extLst>
              <a:ext uri="{FF2B5EF4-FFF2-40B4-BE49-F238E27FC236}">
                <a16:creationId xmlns:a16="http://schemas.microsoft.com/office/drawing/2014/main" id="{A0AF2601-D29A-4380-B3E8-35B029F93891}"/>
              </a:ext>
            </a:extLst>
          </p:cNvPr>
          <p:cNvSpPr txBox="1">
            <a:spLocks/>
          </p:cNvSpPr>
          <p:nvPr/>
        </p:nvSpPr>
        <p:spPr>
          <a:xfrm>
            <a:off x="6422231" y="1985749"/>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0.7% </a:t>
            </a:r>
          </a:p>
          <a:p>
            <a:r>
              <a:rPr lang="en-US" sz="2800" dirty="0">
                <a:solidFill>
                  <a:schemeClr val="bg1"/>
                </a:solidFill>
              </a:rPr>
              <a:t>of global greenhouse gas emissions</a:t>
            </a:r>
          </a:p>
        </p:txBody>
      </p:sp>
      <p:sp>
        <p:nvSpPr>
          <p:cNvPr id="2" name="Title 1">
            <a:extLst>
              <a:ext uri="{FF2B5EF4-FFF2-40B4-BE49-F238E27FC236}">
                <a16:creationId xmlns:a16="http://schemas.microsoft.com/office/drawing/2014/main" id="{C62CFA8B-02A6-423D-8D34-E0CA119117E7}"/>
              </a:ext>
            </a:extLst>
          </p:cNvPr>
          <p:cNvSpPr>
            <a:spLocks noGrp="1"/>
          </p:cNvSpPr>
          <p:nvPr>
            <p:ph type="title"/>
          </p:nvPr>
        </p:nvSpPr>
        <p:spPr/>
        <p:txBody>
          <a:bodyPr/>
          <a:lstStyle/>
          <a:p>
            <a:r>
              <a:rPr lang="en-GB" dirty="0">
                <a:solidFill>
                  <a:srgbClr val="FFFFFF"/>
                </a:solidFill>
              </a:rPr>
              <a:t>Cal</a:t>
            </a:r>
            <a:r>
              <a:rPr lang="en-GB" dirty="0"/>
              <a:t>ifornia’s Cap and Trade System: 2012+</a:t>
            </a:r>
          </a:p>
        </p:txBody>
      </p:sp>
    </p:spTree>
    <p:extLst>
      <p:ext uri="{BB962C8B-B14F-4D97-AF65-F5344CB8AC3E}">
        <p14:creationId xmlns:p14="http://schemas.microsoft.com/office/powerpoint/2010/main" val="186312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But </a:t>
            </a:r>
            <a:r>
              <a:rPr lang="en-US" dirty="0"/>
              <a:t>First: What Is Economics?</a:t>
            </a:r>
          </a:p>
        </p:txBody>
      </p:sp>
      <p:sp>
        <p:nvSpPr>
          <p:cNvPr id="3" name="Content Placeholder 2"/>
          <p:cNvSpPr>
            <a:spLocks noGrp="1"/>
          </p:cNvSpPr>
          <p:nvPr>
            <p:ph idx="1"/>
          </p:nvPr>
        </p:nvSpPr>
        <p:spPr/>
        <p:txBody>
          <a:bodyPr/>
          <a:lstStyle/>
          <a:p>
            <a:pPr>
              <a:spcAft>
                <a:spcPts val="1000"/>
              </a:spcAft>
            </a:pPr>
            <a:r>
              <a:rPr lang="en-US" dirty="0"/>
              <a:t>Economics is about making choices under scarcity.</a:t>
            </a:r>
          </a:p>
          <a:p>
            <a:pPr lvl="1">
              <a:spcAft>
                <a:spcPts val="1000"/>
              </a:spcAft>
            </a:pPr>
            <a:r>
              <a:rPr lang="en-US" dirty="0"/>
              <a:t>Individuals and firms</a:t>
            </a:r>
          </a:p>
          <a:p>
            <a:pPr>
              <a:spcAft>
                <a:spcPts val="1000"/>
              </a:spcAft>
            </a:pPr>
            <a:r>
              <a:rPr lang="en-US" dirty="0"/>
              <a:t>How do goods and services get allocated among entities in society?</a:t>
            </a:r>
          </a:p>
          <a:p>
            <a:pPr>
              <a:spcAft>
                <a:spcPts val="1000"/>
              </a:spcAft>
            </a:pPr>
            <a:r>
              <a:rPr lang="en-US" dirty="0"/>
              <a:t>How is value created by trade? </a:t>
            </a:r>
          </a:p>
          <a:p>
            <a:pPr>
              <a:spcAft>
                <a:spcPts val="1000"/>
              </a:spcAft>
            </a:pPr>
            <a:r>
              <a:rPr lang="en-US" dirty="0"/>
              <a:t>How do “market failures” restrict that value creation?</a:t>
            </a:r>
          </a:p>
        </p:txBody>
      </p:sp>
    </p:spTree>
    <p:extLst>
      <p:ext uri="{BB962C8B-B14F-4D97-AF65-F5344CB8AC3E}">
        <p14:creationId xmlns:p14="http://schemas.microsoft.com/office/powerpoint/2010/main" val="20321775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3C68F-EDD4-1641-A3B0-AD1612CA1709}"/>
              </a:ext>
            </a:extLst>
          </p:cNvPr>
          <p:cNvPicPr>
            <a:picLocks noChangeAspect="1"/>
          </p:cNvPicPr>
          <p:nvPr/>
        </p:nvPicPr>
        <p:blipFill>
          <a:blip r:embed="rId3"/>
          <a:stretch>
            <a:fillRect/>
          </a:stretch>
        </p:blipFill>
        <p:spPr>
          <a:xfrm>
            <a:off x="1738313" y="1588509"/>
            <a:ext cx="4019861" cy="4602741"/>
          </a:xfrm>
          <a:prstGeom prst="rect">
            <a:avLst/>
          </a:prstGeom>
        </p:spPr>
      </p:pic>
      <p:sp>
        <p:nvSpPr>
          <p:cNvPr id="20" name="Title 19">
            <a:extLst>
              <a:ext uri="{FF2B5EF4-FFF2-40B4-BE49-F238E27FC236}">
                <a16:creationId xmlns:a16="http://schemas.microsoft.com/office/drawing/2014/main" id="{C29FB6AB-CED6-4966-95B7-18870AFF3767}"/>
              </a:ext>
            </a:extLst>
          </p:cNvPr>
          <p:cNvSpPr>
            <a:spLocks noGrp="1"/>
          </p:cNvSpPr>
          <p:nvPr>
            <p:ph type="title"/>
          </p:nvPr>
        </p:nvSpPr>
        <p:spPr/>
        <p:txBody>
          <a:bodyPr/>
          <a:lstStyle/>
          <a:p>
            <a:r>
              <a:rPr lang="en-GB" dirty="0">
                <a:solidFill>
                  <a:srgbClr val="FFFFFF"/>
                </a:solidFill>
              </a:rPr>
              <a:t>Cal</a:t>
            </a:r>
            <a:r>
              <a:rPr lang="en-GB" dirty="0"/>
              <a:t>ifornia’s System Is Flexible</a:t>
            </a:r>
          </a:p>
        </p:txBody>
      </p:sp>
      <p:sp>
        <p:nvSpPr>
          <p:cNvPr id="21" name="Content Placeholder 20">
            <a:extLst>
              <a:ext uri="{FF2B5EF4-FFF2-40B4-BE49-F238E27FC236}">
                <a16:creationId xmlns:a16="http://schemas.microsoft.com/office/drawing/2014/main" id="{0004941A-59DA-4C46-9598-FBF632E0FDA3}"/>
              </a:ext>
            </a:extLst>
          </p:cNvPr>
          <p:cNvSpPr>
            <a:spLocks noGrp="1"/>
          </p:cNvSpPr>
          <p:nvPr>
            <p:ph idx="1"/>
          </p:nvPr>
        </p:nvSpPr>
        <p:spPr>
          <a:xfrm>
            <a:off x="5886450" y="1325563"/>
            <a:ext cx="5829300" cy="5094287"/>
          </a:xfrm>
        </p:spPr>
        <p:txBody>
          <a:bodyPr>
            <a:normAutofit/>
          </a:bodyPr>
          <a:lstStyle/>
          <a:p>
            <a:r>
              <a:rPr lang="en-US" dirty="0"/>
              <a:t>California’s goals:</a:t>
            </a:r>
          </a:p>
          <a:p>
            <a:pPr lvl="1"/>
            <a:r>
              <a:rPr lang="en-US" dirty="0"/>
              <a:t>Reduce emissions to 1990 levels by 2020</a:t>
            </a:r>
          </a:p>
          <a:p>
            <a:pPr lvl="1"/>
            <a:r>
              <a:rPr lang="en-US" dirty="0"/>
              <a:t>An 80% reduction in emissions from 1990 levels by 2030</a:t>
            </a:r>
          </a:p>
          <a:p>
            <a:r>
              <a:rPr lang="en-US" dirty="0"/>
              <a:t>California’s Tools:</a:t>
            </a:r>
          </a:p>
          <a:p>
            <a:pPr lvl="1"/>
            <a:r>
              <a:rPr lang="en-US" dirty="0"/>
              <a:t>Cap and Trade</a:t>
            </a:r>
          </a:p>
          <a:p>
            <a:pPr lvl="1"/>
            <a:r>
              <a:rPr lang="en-US" dirty="0"/>
              <a:t>Renewable Portfolio Standard</a:t>
            </a:r>
          </a:p>
          <a:p>
            <a:pPr lvl="1"/>
            <a:r>
              <a:rPr lang="en-US" dirty="0"/>
              <a:t>Clean Cars Program</a:t>
            </a:r>
          </a:p>
          <a:p>
            <a:pPr lvl="1"/>
            <a:r>
              <a:rPr lang="en-US" dirty="0"/>
              <a:t>Low Carbon Fuel Standard</a:t>
            </a:r>
            <a:endParaRPr lang="en-GB" dirty="0"/>
          </a:p>
        </p:txBody>
      </p:sp>
    </p:spTree>
    <p:extLst>
      <p:ext uri="{BB962C8B-B14F-4D97-AF65-F5344CB8AC3E}">
        <p14:creationId xmlns:p14="http://schemas.microsoft.com/office/powerpoint/2010/main" val="21496959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B5F21FFA-6DFC-9449-8A4D-1D63A588DC8C}"/>
              </a:ext>
            </a:extLst>
          </p:cNvPr>
          <p:cNvPicPr>
            <a:picLocks noChangeAspect="1"/>
          </p:cNvPicPr>
          <p:nvPr/>
        </p:nvPicPr>
        <p:blipFill>
          <a:blip r:embed="rId3" r:link="rId4"/>
          <a:stretch>
            <a:fillRect/>
          </a:stretch>
        </p:blipFill>
        <p:spPr>
          <a:xfrm>
            <a:off x="2090056" y="1596698"/>
            <a:ext cx="8688977" cy="4677796"/>
          </a:xfrm>
          <a:prstGeom prst="rect">
            <a:avLst/>
          </a:prstGeom>
        </p:spPr>
      </p:pic>
      <p:sp>
        <p:nvSpPr>
          <p:cNvPr id="2" name="Title 1">
            <a:extLst>
              <a:ext uri="{FF2B5EF4-FFF2-40B4-BE49-F238E27FC236}">
                <a16:creationId xmlns:a16="http://schemas.microsoft.com/office/drawing/2014/main" id="{A8B4A93C-331F-46E9-9DC7-94FB2BF18E9C}"/>
              </a:ext>
            </a:extLst>
          </p:cNvPr>
          <p:cNvSpPr>
            <a:spLocks noGrp="1"/>
          </p:cNvSpPr>
          <p:nvPr>
            <p:ph type="title"/>
          </p:nvPr>
        </p:nvSpPr>
        <p:spPr/>
        <p:txBody>
          <a:bodyPr>
            <a:normAutofit fontScale="90000"/>
          </a:bodyPr>
          <a:lstStyle/>
          <a:p>
            <a:r>
              <a:rPr lang="en-GB" dirty="0">
                <a:solidFill>
                  <a:schemeClr val="bg1"/>
                </a:solidFill>
              </a:rPr>
              <a:t>Cha</a:t>
            </a:r>
            <a:r>
              <a:rPr lang="en-GB" dirty="0"/>
              <a:t>nge in California GDP, Population, and </a:t>
            </a:r>
            <a:br>
              <a:rPr lang="en-GB" dirty="0"/>
            </a:br>
            <a:r>
              <a:rPr lang="en-GB" dirty="0"/>
              <a:t>GHG Emissions since 2000</a:t>
            </a:r>
          </a:p>
        </p:txBody>
      </p:sp>
      <p:cxnSp>
        <p:nvCxnSpPr>
          <p:cNvPr id="4" name="Straight Connector 3">
            <a:extLst>
              <a:ext uri="{FF2B5EF4-FFF2-40B4-BE49-F238E27FC236}">
                <a16:creationId xmlns:a16="http://schemas.microsoft.com/office/drawing/2014/main" id="{10625046-250D-9D42-9326-708D1424DDE7}"/>
              </a:ext>
            </a:extLst>
          </p:cNvPr>
          <p:cNvCxnSpPr/>
          <p:nvPr/>
        </p:nvCxnSpPr>
        <p:spPr>
          <a:xfrm flipV="1">
            <a:off x="6815586" y="1938625"/>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D2C389B-A3DC-5F47-A23F-6846620B9C20}"/>
              </a:ext>
            </a:extLst>
          </p:cNvPr>
          <p:cNvSpPr txBox="1"/>
          <p:nvPr/>
        </p:nvSpPr>
        <p:spPr>
          <a:xfrm>
            <a:off x="6138368" y="1412032"/>
            <a:ext cx="1563441" cy="369332"/>
          </a:xfrm>
          <a:prstGeom prst="rect">
            <a:avLst/>
          </a:prstGeom>
          <a:noFill/>
        </p:spPr>
        <p:txBody>
          <a:bodyPr wrap="none" rtlCol="0">
            <a:spAutoFit/>
          </a:bodyPr>
          <a:lstStyle/>
          <a:p>
            <a:r>
              <a:rPr lang="en-US" dirty="0"/>
              <a:t>Cap &amp; Trade -&gt;</a:t>
            </a:r>
          </a:p>
        </p:txBody>
      </p:sp>
    </p:spTree>
    <p:extLst>
      <p:ext uri="{BB962C8B-B14F-4D97-AF65-F5344CB8AC3E}">
        <p14:creationId xmlns:p14="http://schemas.microsoft.com/office/powerpoint/2010/main" val="502111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RG</a:t>
            </a:r>
            <a:r>
              <a:rPr lang="en-US" dirty="0"/>
              <a:t>GI: the Regional Greenhouse Gas Initiative</a:t>
            </a:r>
          </a:p>
        </p:txBody>
      </p:sp>
      <p:sp>
        <p:nvSpPr>
          <p:cNvPr id="3" name="Content Placeholder 2"/>
          <p:cNvSpPr>
            <a:spLocks noGrp="1"/>
          </p:cNvSpPr>
          <p:nvPr>
            <p:ph idx="1"/>
          </p:nvPr>
        </p:nvSpPr>
        <p:spPr/>
        <p:txBody>
          <a:bodyPr/>
          <a:lstStyle/>
          <a:p>
            <a:r>
              <a:rPr lang="en-US" dirty="0"/>
              <a:t>Participants: Connecticut, Delaware, Maine, Maryland, Massachusetts, New Hampshire, New York, Rhode Island, and Vermont</a:t>
            </a:r>
          </a:p>
          <a:p>
            <a:pPr lvl="1"/>
            <a:r>
              <a:rPr lang="en-US" dirty="0"/>
              <a:t>7% of US emissions</a:t>
            </a:r>
          </a:p>
          <a:p>
            <a:r>
              <a:rPr lang="en-US" dirty="0"/>
              <a:t>Covers power plants</a:t>
            </a:r>
          </a:p>
          <a:p>
            <a:r>
              <a:rPr lang="en-US" dirty="0"/>
              <a:t>First implemented in 2009</a:t>
            </a:r>
          </a:p>
          <a:p>
            <a:r>
              <a:rPr lang="en-US" dirty="0"/>
              <a:t>Caused emissions reduction of 24% below what they would have been</a:t>
            </a:r>
          </a:p>
        </p:txBody>
      </p:sp>
    </p:spTree>
    <p:extLst>
      <p:ext uri="{BB962C8B-B14F-4D97-AF65-F5344CB8AC3E}">
        <p14:creationId xmlns:p14="http://schemas.microsoft.com/office/powerpoint/2010/main" val="14134557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RG</a:t>
            </a:r>
            <a:r>
              <a:rPr lang="en-US" dirty="0"/>
              <a:t>GI’s Effect on Emissions</a:t>
            </a:r>
          </a:p>
        </p:txBody>
      </p:sp>
      <p:pic>
        <p:nvPicPr>
          <p:cNvPr id="4" name="Picture 3"/>
          <p:cNvPicPr>
            <a:picLocks noChangeAspect="1"/>
          </p:cNvPicPr>
          <p:nvPr/>
        </p:nvPicPr>
        <p:blipFill>
          <a:blip r:embed="rId3"/>
          <a:stretch>
            <a:fillRect/>
          </a:stretch>
        </p:blipFill>
        <p:spPr>
          <a:xfrm>
            <a:off x="2140700" y="1197227"/>
            <a:ext cx="7821140" cy="4968800"/>
          </a:xfrm>
          <a:prstGeom prst="rect">
            <a:avLst/>
          </a:prstGeom>
        </p:spPr>
      </p:pic>
    </p:spTree>
    <p:extLst>
      <p:ext uri="{BB962C8B-B14F-4D97-AF65-F5344CB8AC3E}">
        <p14:creationId xmlns:p14="http://schemas.microsoft.com/office/powerpoint/2010/main" val="101573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7ED3FB1-5B5F-4C3F-A1C6-393014FAAE15}"/>
              </a:ext>
            </a:extLst>
          </p:cNvPr>
          <p:cNvSpPr>
            <a:spLocks noGrp="1"/>
          </p:cNvSpPr>
          <p:nvPr>
            <p:ph type="title"/>
          </p:nvPr>
        </p:nvSpPr>
        <p:spPr/>
        <p:txBody>
          <a:bodyPr/>
          <a:lstStyle/>
          <a:p>
            <a:r>
              <a:rPr lang="en-GB" dirty="0">
                <a:solidFill>
                  <a:srgbClr val="FFFFFF"/>
                </a:solidFill>
              </a:rPr>
              <a:t>Car</a:t>
            </a:r>
            <a:r>
              <a:rPr lang="en-GB" dirty="0"/>
              <a:t>bon Tax</a:t>
            </a:r>
          </a:p>
        </p:txBody>
      </p:sp>
      <p:pic>
        <p:nvPicPr>
          <p:cNvPr id="57" name="Picture 56">
            <a:extLst>
              <a:ext uri="{FF2B5EF4-FFF2-40B4-BE49-F238E27FC236}">
                <a16:creationId xmlns:a16="http://schemas.microsoft.com/office/drawing/2014/main" id="{1FB0D9C6-94E6-4C8B-A2C7-BF26CE9186F1}"/>
              </a:ext>
            </a:extLst>
          </p:cNvPr>
          <p:cNvPicPr>
            <a:picLocks noChangeAspect="1"/>
          </p:cNvPicPr>
          <p:nvPr/>
        </p:nvPicPr>
        <p:blipFill>
          <a:blip r:embed="rId3"/>
          <a:stretch>
            <a:fillRect/>
          </a:stretch>
        </p:blipFill>
        <p:spPr>
          <a:xfrm>
            <a:off x="4393715" y="582590"/>
            <a:ext cx="3230578" cy="5535453"/>
          </a:xfrm>
          <a:prstGeom prst="rect">
            <a:avLst/>
          </a:prstGeom>
        </p:spPr>
      </p:pic>
      <p:pic>
        <p:nvPicPr>
          <p:cNvPr id="58" name="Picture 57">
            <a:extLst>
              <a:ext uri="{FF2B5EF4-FFF2-40B4-BE49-F238E27FC236}">
                <a16:creationId xmlns:a16="http://schemas.microsoft.com/office/drawing/2014/main" id="{A122B8C2-C5AF-426F-A387-38DD16E883FB}"/>
              </a:ext>
            </a:extLst>
          </p:cNvPr>
          <p:cNvPicPr>
            <a:picLocks noChangeAspect="1"/>
          </p:cNvPicPr>
          <p:nvPr/>
        </p:nvPicPr>
        <p:blipFill>
          <a:blip r:embed="rId4"/>
          <a:stretch>
            <a:fillRect/>
          </a:stretch>
        </p:blipFill>
        <p:spPr>
          <a:xfrm>
            <a:off x="12967889" y="357366"/>
            <a:ext cx="5523738" cy="5532437"/>
          </a:xfrm>
          <a:prstGeom prst="rect">
            <a:avLst/>
          </a:prstGeom>
        </p:spPr>
      </p:pic>
    </p:spTree>
    <p:extLst>
      <p:ext uri="{BB962C8B-B14F-4D97-AF65-F5344CB8AC3E}">
        <p14:creationId xmlns:p14="http://schemas.microsoft.com/office/powerpoint/2010/main" val="2107725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041A3D-277A-4EC4-BFD7-D1379D8A5354}"/>
              </a:ext>
            </a:extLst>
          </p:cNvPr>
          <p:cNvSpPr txBox="1">
            <a:spLocks/>
          </p:cNvSpPr>
          <p:nvPr/>
        </p:nvSpPr>
        <p:spPr>
          <a:xfrm>
            <a:off x="573506" y="1912957"/>
            <a:ext cx="3543300" cy="3712964"/>
          </a:xfrm>
          <a:prstGeom prst="roundRect">
            <a:avLst/>
          </a:prstGeom>
          <a:solidFill>
            <a:srgbClr val="0C4C88"/>
          </a:solidFill>
          <a:ln w="38100">
            <a:noFill/>
          </a:ln>
        </p:spPr>
        <p:txBody>
          <a:bodyPr wrap="square" lIns="182880" bIns="274320" rtlCol="0">
            <a:spAutoFit/>
          </a:bodyPr>
          <a:lstStyle/>
          <a:p>
            <a:r>
              <a:rPr lang="en-US" sz="11500" dirty="0">
                <a:solidFill>
                  <a:schemeClr val="bg1"/>
                </a:solidFill>
              </a:rPr>
              <a:t>28</a:t>
            </a:r>
          </a:p>
          <a:p>
            <a:r>
              <a:rPr lang="en-US" sz="2800" dirty="0">
                <a:solidFill>
                  <a:schemeClr val="bg1"/>
                </a:solidFill>
              </a:rPr>
              <a:t>carbon tax programs</a:t>
            </a:r>
          </a:p>
          <a:p>
            <a:endParaRPr lang="en-US" sz="2800" dirty="0">
              <a:solidFill>
                <a:schemeClr val="bg1"/>
              </a:solidFill>
            </a:endParaRPr>
          </a:p>
        </p:txBody>
      </p:sp>
      <p:sp>
        <p:nvSpPr>
          <p:cNvPr id="2" name="Title 1">
            <a:extLst>
              <a:ext uri="{FF2B5EF4-FFF2-40B4-BE49-F238E27FC236}">
                <a16:creationId xmlns:a16="http://schemas.microsoft.com/office/drawing/2014/main" id="{FFF09C73-DBA7-42F9-82A5-F5947882C30A}"/>
              </a:ext>
            </a:extLst>
          </p:cNvPr>
          <p:cNvSpPr>
            <a:spLocks noGrp="1"/>
          </p:cNvSpPr>
          <p:nvPr>
            <p:ph type="title"/>
          </p:nvPr>
        </p:nvSpPr>
        <p:spPr/>
        <p:txBody>
          <a:bodyPr/>
          <a:lstStyle/>
          <a:p>
            <a:r>
              <a:rPr lang="en-GB" dirty="0">
                <a:solidFill>
                  <a:schemeClr val="bg1"/>
                </a:solidFill>
              </a:rPr>
              <a:t>Wo</a:t>
            </a:r>
            <a:r>
              <a:rPr lang="en-GB" dirty="0"/>
              <a:t>rldwide Carbon Taxes</a:t>
            </a:r>
          </a:p>
        </p:txBody>
      </p:sp>
      <p:sp>
        <p:nvSpPr>
          <p:cNvPr id="9" name="TextBox 8">
            <a:extLst>
              <a:ext uri="{FF2B5EF4-FFF2-40B4-BE49-F238E27FC236}">
                <a16:creationId xmlns:a16="http://schemas.microsoft.com/office/drawing/2014/main" id="{94F55BD8-E28F-4D9C-A697-6095C701FD4A}"/>
              </a:ext>
            </a:extLst>
          </p:cNvPr>
          <p:cNvSpPr txBox="1">
            <a:spLocks/>
          </p:cNvSpPr>
          <p:nvPr/>
        </p:nvSpPr>
        <p:spPr>
          <a:xfrm>
            <a:off x="4351422" y="1912957"/>
            <a:ext cx="3543300" cy="3712964"/>
          </a:xfrm>
          <a:prstGeom prst="roundRect">
            <a:avLst/>
          </a:prstGeom>
          <a:solidFill>
            <a:srgbClr val="2B414D"/>
          </a:solidFill>
          <a:ln w="38100">
            <a:noFill/>
          </a:ln>
        </p:spPr>
        <p:txBody>
          <a:bodyPr wrap="square" lIns="182880" bIns="274320" rtlCol="0">
            <a:spAutoFit/>
          </a:bodyPr>
          <a:lstStyle/>
          <a:p>
            <a:r>
              <a:rPr lang="en-US" sz="11500" dirty="0">
                <a:solidFill>
                  <a:schemeClr val="bg1"/>
                </a:solidFill>
              </a:rPr>
              <a:t>25</a:t>
            </a:r>
          </a:p>
          <a:p>
            <a:r>
              <a:rPr lang="en-US" sz="2800" dirty="0">
                <a:solidFill>
                  <a:schemeClr val="bg1"/>
                </a:solidFill>
              </a:rPr>
              <a:t>national jurisdictions</a:t>
            </a:r>
          </a:p>
          <a:p>
            <a:r>
              <a:rPr lang="en-US" sz="2800" dirty="0">
                <a:solidFill>
                  <a:schemeClr val="bg1"/>
                </a:solidFill>
              </a:rPr>
              <a:t>covered</a:t>
            </a:r>
          </a:p>
        </p:txBody>
      </p:sp>
      <p:sp>
        <p:nvSpPr>
          <p:cNvPr id="10" name="TextBox 9">
            <a:extLst>
              <a:ext uri="{FF2B5EF4-FFF2-40B4-BE49-F238E27FC236}">
                <a16:creationId xmlns:a16="http://schemas.microsoft.com/office/drawing/2014/main" id="{B0C214EB-A94E-4B77-869B-E67FA548BDF6}"/>
              </a:ext>
            </a:extLst>
          </p:cNvPr>
          <p:cNvSpPr txBox="1">
            <a:spLocks/>
          </p:cNvSpPr>
          <p:nvPr/>
        </p:nvSpPr>
        <p:spPr>
          <a:xfrm>
            <a:off x="8129339" y="1912957"/>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5.5%</a:t>
            </a:r>
          </a:p>
          <a:p>
            <a:r>
              <a:rPr lang="en-US" sz="2800" dirty="0">
                <a:solidFill>
                  <a:schemeClr val="bg1"/>
                </a:solidFill>
              </a:rPr>
              <a:t>of global greenhouse gas emissions</a:t>
            </a:r>
          </a:p>
        </p:txBody>
      </p:sp>
    </p:spTree>
    <p:extLst>
      <p:ext uri="{BB962C8B-B14F-4D97-AF65-F5344CB8AC3E}">
        <p14:creationId xmlns:p14="http://schemas.microsoft.com/office/powerpoint/2010/main" val="3030033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ABF55E-5EDF-4DA0-A7EB-90593EC8528D}"/>
              </a:ext>
            </a:extLst>
          </p:cNvPr>
          <p:cNvGrpSpPr>
            <a:grpSpLocks/>
          </p:cNvGrpSpPr>
          <p:nvPr/>
        </p:nvGrpSpPr>
        <p:grpSpPr>
          <a:xfrm>
            <a:off x="1224212" y="1594540"/>
            <a:ext cx="9743576" cy="4629797"/>
            <a:chOff x="1929063" y="1594540"/>
            <a:chExt cx="9743576" cy="4629797"/>
          </a:xfrm>
        </p:grpSpPr>
        <p:grpSp>
          <p:nvGrpSpPr>
            <p:cNvPr id="8" name="Group 7">
              <a:extLst>
                <a:ext uri="{FF2B5EF4-FFF2-40B4-BE49-F238E27FC236}">
                  <a16:creationId xmlns:a16="http://schemas.microsoft.com/office/drawing/2014/main" id="{BA5816DE-EC43-4A41-979F-227B6CDD9809}"/>
                </a:ext>
              </a:extLst>
            </p:cNvPr>
            <p:cNvGrpSpPr>
              <a:grpSpLocks/>
            </p:cNvGrpSpPr>
            <p:nvPr/>
          </p:nvGrpSpPr>
          <p:grpSpPr>
            <a:xfrm>
              <a:off x="1929063" y="1594540"/>
              <a:ext cx="5787246" cy="4629797"/>
              <a:chOff x="0" y="355600"/>
              <a:chExt cx="8128000" cy="6502400"/>
            </a:xfrm>
          </p:grpSpPr>
          <p:pic>
            <p:nvPicPr>
              <p:cNvPr id="5" name="Picture 4">
                <a:extLst>
                  <a:ext uri="{FF2B5EF4-FFF2-40B4-BE49-F238E27FC236}">
                    <a16:creationId xmlns:a16="http://schemas.microsoft.com/office/drawing/2014/main" id="{8CC88836-E774-A341-9C02-4C7604374EB4}"/>
                  </a:ext>
                </a:extLst>
              </p:cNvPr>
              <p:cNvPicPr>
                <a:picLocks noChangeAspect="1"/>
              </p:cNvPicPr>
              <p:nvPr/>
            </p:nvPicPr>
            <p:blipFill>
              <a:blip r:embed="rId2"/>
              <a:stretch>
                <a:fillRect/>
              </a:stretch>
            </p:blipFill>
            <p:spPr>
              <a:xfrm>
                <a:off x="0" y="355600"/>
                <a:ext cx="8128000" cy="6502400"/>
              </a:xfrm>
              <a:prstGeom prst="rect">
                <a:avLst/>
              </a:prstGeom>
            </p:spPr>
          </p:pic>
          <p:sp>
            <p:nvSpPr>
              <p:cNvPr id="7" name="Right Triangle 6">
                <a:extLst>
                  <a:ext uri="{FF2B5EF4-FFF2-40B4-BE49-F238E27FC236}">
                    <a16:creationId xmlns:a16="http://schemas.microsoft.com/office/drawing/2014/main" id="{728FDD3F-5413-1A48-AD97-A5934FD8FCCE}"/>
                  </a:ext>
                </a:extLst>
              </p:cNvPr>
              <p:cNvSpPr/>
              <p:nvPr/>
            </p:nvSpPr>
            <p:spPr>
              <a:xfrm>
                <a:off x="0" y="3929063"/>
                <a:ext cx="2843213" cy="29289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1354237-F8DF-4E6B-B572-37ECE623E55E}"/>
                </a:ext>
              </a:extLst>
            </p:cNvPr>
            <p:cNvSpPr txBox="1">
              <a:spLocks/>
            </p:cNvSpPr>
            <p:nvPr/>
          </p:nvSpPr>
          <p:spPr>
            <a:xfrm>
              <a:off x="8129339" y="2052956"/>
              <a:ext cx="3543300" cy="3712964"/>
            </a:xfrm>
            <a:prstGeom prst="roundRect">
              <a:avLst/>
            </a:prstGeom>
            <a:solidFill>
              <a:schemeClr val="accent2"/>
            </a:solidFill>
            <a:ln w="38100">
              <a:noFill/>
            </a:ln>
          </p:spPr>
          <p:txBody>
            <a:bodyPr wrap="square" lIns="182880" bIns="274320" rtlCol="0">
              <a:spAutoFit/>
            </a:bodyPr>
            <a:lstStyle/>
            <a:p>
              <a:r>
                <a:rPr lang="en-US" sz="11500" dirty="0">
                  <a:solidFill>
                    <a:schemeClr val="bg1"/>
                  </a:solidFill>
                </a:rPr>
                <a:t>0.1%</a:t>
              </a:r>
            </a:p>
            <a:p>
              <a:r>
                <a:rPr lang="en-US" sz="2800" dirty="0">
                  <a:solidFill>
                    <a:schemeClr val="bg1"/>
                  </a:solidFill>
                </a:rPr>
                <a:t>of global greenhouse gas emissions</a:t>
              </a:r>
            </a:p>
          </p:txBody>
        </p:sp>
      </p:grpSp>
      <p:sp>
        <p:nvSpPr>
          <p:cNvPr id="2" name="Title 1">
            <a:extLst>
              <a:ext uri="{FF2B5EF4-FFF2-40B4-BE49-F238E27FC236}">
                <a16:creationId xmlns:a16="http://schemas.microsoft.com/office/drawing/2014/main" id="{6B4DA7A3-C366-4086-9D38-09C9B288F64B}"/>
              </a:ext>
            </a:extLst>
          </p:cNvPr>
          <p:cNvSpPr>
            <a:spLocks noGrp="1"/>
          </p:cNvSpPr>
          <p:nvPr>
            <p:ph type="title"/>
          </p:nvPr>
        </p:nvSpPr>
        <p:spPr/>
        <p:txBody>
          <a:bodyPr/>
          <a:lstStyle/>
          <a:p>
            <a:r>
              <a:rPr lang="en-GB" dirty="0">
                <a:solidFill>
                  <a:srgbClr val="FFFFFF"/>
                </a:solidFill>
              </a:rPr>
              <a:t>Bri</a:t>
            </a:r>
            <a:r>
              <a:rPr lang="en-GB" dirty="0"/>
              <a:t>tish Columbia’s Carbon Tax Policy</a:t>
            </a:r>
          </a:p>
        </p:txBody>
      </p:sp>
    </p:spTree>
    <p:extLst>
      <p:ext uri="{BB962C8B-B14F-4D97-AF65-F5344CB8AC3E}">
        <p14:creationId xmlns:p14="http://schemas.microsoft.com/office/powerpoint/2010/main" val="36990094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66D7CD-80EF-994F-8406-40578677121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bright="6000" contrast="-70000"/>
                    </a14:imgEffect>
                  </a14:imgLayer>
                </a14:imgProps>
              </a:ext>
            </a:extLst>
          </a:blip>
          <a:stretch>
            <a:fillRect/>
          </a:stretch>
        </p:blipFill>
        <p:spPr>
          <a:xfrm>
            <a:off x="0" y="-493776"/>
            <a:ext cx="12192000" cy="7351776"/>
          </a:xfrm>
          <a:prstGeom prst="rect">
            <a:avLst/>
          </a:prstGeom>
        </p:spPr>
      </p:pic>
      <p:sp>
        <p:nvSpPr>
          <p:cNvPr id="5" name="TextBox 4">
            <a:extLst>
              <a:ext uri="{FF2B5EF4-FFF2-40B4-BE49-F238E27FC236}">
                <a16:creationId xmlns:a16="http://schemas.microsoft.com/office/drawing/2014/main" id="{BFB9F24A-3CCB-4C40-BACD-754EC8FB698C}"/>
              </a:ext>
            </a:extLst>
          </p:cNvPr>
          <p:cNvSpPr txBox="1">
            <a:spLocks/>
          </p:cNvSpPr>
          <p:nvPr/>
        </p:nvSpPr>
        <p:spPr>
          <a:xfrm>
            <a:off x="1719446" y="997565"/>
            <a:ext cx="8753108" cy="4862870"/>
          </a:xfrm>
          <a:prstGeom prst="rect">
            <a:avLst/>
          </a:prstGeom>
          <a:noFill/>
        </p:spPr>
        <p:txBody>
          <a:bodyPr wrap="square" rtlCol="0">
            <a:spAutoFit/>
          </a:bodyPr>
          <a:lstStyle/>
          <a:p>
            <a:r>
              <a:rPr lang="en-US" sz="5400" b="1" dirty="0">
                <a:solidFill>
                  <a:srgbClr val="0C4C88"/>
                </a:solidFill>
              </a:rPr>
              <a:t>Tax the pollution we do not want, and return the money for what we do want — money in people’s pockets, jobs and investment.</a:t>
            </a:r>
          </a:p>
          <a:p>
            <a:r>
              <a:rPr lang="en-US" sz="4000" dirty="0">
                <a:solidFill>
                  <a:srgbClr val="0C4C88"/>
                </a:solidFill>
              </a:rPr>
              <a:t>- B.C. Government - Carbon Tax Brochure</a:t>
            </a:r>
          </a:p>
        </p:txBody>
      </p:sp>
      <p:sp>
        <p:nvSpPr>
          <p:cNvPr id="6" name="Rectangle 5">
            <a:extLst>
              <a:ext uri="{FF2B5EF4-FFF2-40B4-BE49-F238E27FC236}">
                <a16:creationId xmlns:a16="http://schemas.microsoft.com/office/drawing/2014/main" id="{06B89FA8-D424-4C93-801E-1C874E88EAA8}"/>
              </a:ext>
            </a:extLst>
          </p:cNvPr>
          <p:cNvSpPr/>
          <p:nvPr/>
        </p:nvSpPr>
        <p:spPr>
          <a:xfrm>
            <a:off x="1055779" y="770018"/>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7" name="Rectangle 6">
            <a:extLst>
              <a:ext uri="{FF2B5EF4-FFF2-40B4-BE49-F238E27FC236}">
                <a16:creationId xmlns:a16="http://schemas.microsoft.com/office/drawing/2014/main" id="{1D49F739-7C76-4802-9B52-CA56B1F070A6}"/>
              </a:ext>
            </a:extLst>
          </p:cNvPr>
          <p:cNvSpPr/>
          <p:nvPr/>
        </p:nvSpPr>
        <p:spPr>
          <a:xfrm rot="10800000">
            <a:off x="7579279" y="3728052"/>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Tree>
    <p:extLst>
      <p:ext uri="{BB962C8B-B14F-4D97-AF65-F5344CB8AC3E}">
        <p14:creationId xmlns:p14="http://schemas.microsoft.com/office/powerpoint/2010/main" val="4139702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BF38DE7-7943-144A-B270-3A4652ADFF69}"/>
              </a:ext>
            </a:extLst>
          </p:cNvPr>
          <p:cNvGraphicFramePr>
            <a:graphicFrameLocks/>
          </p:cNvGraphicFramePr>
          <p:nvPr>
            <p:extLst>
              <p:ext uri="{D42A27DB-BD31-4B8C-83A1-F6EECF244321}">
                <p14:modId xmlns:p14="http://schemas.microsoft.com/office/powerpoint/2010/main" val="435019034"/>
              </p:ext>
            </p:extLst>
          </p:nvPr>
        </p:nvGraphicFramePr>
        <p:xfrm>
          <a:off x="2186238" y="1394206"/>
          <a:ext cx="7819524" cy="47181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E3ED699-7883-434D-92AC-6DAD2EA284E8}"/>
              </a:ext>
            </a:extLst>
          </p:cNvPr>
          <p:cNvSpPr>
            <a:spLocks noGrp="1"/>
          </p:cNvSpPr>
          <p:nvPr>
            <p:ph type="title"/>
          </p:nvPr>
        </p:nvSpPr>
        <p:spPr/>
        <p:txBody>
          <a:bodyPr/>
          <a:lstStyle/>
          <a:p>
            <a:r>
              <a:rPr lang="en-US" dirty="0">
                <a:solidFill>
                  <a:schemeClr val="bg1"/>
                </a:solidFill>
              </a:rPr>
              <a:t>Bri</a:t>
            </a:r>
            <a:r>
              <a:rPr lang="en-US" dirty="0"/>
              <a:t>tish Columbia's Tax on Carbon</a:t>
            </a:r>
            <a:endParaRPr lang="en-GB" dirty="0"/>
          </a:p>
        </p:txBody>
      </p:sp>
    </p:spTree>
    <p:extLst>
      <p:ext uri="{BB962C8B-B14F-4D97-AF65-F5344CB8AC3E}">
        <p14:creationId xmlns:p14="http://schemas.microsoft.com/office/powerpoint/2010/main" val="2281284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46BFBAC4-0CB7-584A-93F2-95314E53FFD4}"/>
              </a:ext>
            </a:extLst>
          </p:cNvPr>
          <p:cNvPicPr>
            <a:picLocks noChangeAspect="1"/>
          </p:cNvPicPr>
          <p:nvPr/>
        </p:nvPicPr>
        <p:blipFill>
          <a:blip r:embed="rId3"/>
          <a:stretch>
            <a:fillRect/>
          </a:stretch>
        </p:blipFill>
        <p:spPr>
          <a:xfrm>
            <a:off x="1739900" y="1625242"/>
            <a:ext cx="8712200" cy="4495800"/>
          </a:xfrm>
          <a:prstGeom prst="rect">
            <a:avLst/>
          </a:prstGeom>
        </p:spPr>
      </p:pic>
      <p:sp>
        <p:nvSpPr>
          <p:cNvPr id="2" name="Title 1">
            <a:extLst>
              <a:ext uri="{FF2B5EF4-FFF2-40B4-BE49-F238E27FC236}">
                <a16:creationId xmlns:a16="http://schemas.microsoft.com/office/drawing/2014/main" id="{8AFE7F26-4329-468D-8530-11594BA95130}"/>
              </a:ext>
            </a:extLst>
          </p:cNvPr>
          <p:cNvSpPr>
            <a:spLocks noGrp="1"/>
          </p:cNvSpPr>
          <p:nvPr>
            <p:ph type="title"/>
          </p:nvPr>
        </p:nvSpPr>
        <p:spPr/>
        <p:txBody>
          <a:bodyPr>
            <a:normAutofit fontScale="90000"/>
          </a:bodyPr>
          <a:lstStyle/>
          <a:p>
            <a:r>
              <a:rPr lang="en-GB" dirty="0">
                <a:solidFill>
                  <a:schemeClr val="bg1"/>
                </a:solidFill>
              </a:rPr>
              <a:t>Rel</a:t>
            </a:r>
            <a:r>
              <a:rPr lang="en-GB" dirty="0"/>
              <a:t>ative Greenhouse Gas Emissions, GDP &amp; Population Size: British Columbia</a:t>
            </a:r>
          </a:p>
        </p:txBody>
      </p:sp>
      <p:cxnSp>
        <p:nvCxnSpPr>
          <p:cNvPr id="6" name="Straight Connector 5">
            <a:extLst>
              <a:ext uri="{FF2B5EF4-FFF2-40B4-BE49-F238E27FC236}">
                <a16:creationId xmlns:a16="http://schemas.microsoft.com/office/drawing/2014/main" id="{9DE222BD-6CBD-6547-AD14-AD276073001E}"/>
              </a:ext>
            </a:extLst>
          </p:cNvPr>
          <p:cNvCxnSpPr/>
          <p:nvPr/>
        </p:nvCxnSpPr>
        <p:spPr>
          <a:xfrm flipV="1">
            <a:off x="7610511" y="2042583"/>
            <a:ext cx="0" cy="372533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66E39D4-890A-BA46-9146-2D11BBA03D43}"/>
              </a:ext>
            </a:extLst>
          </p:cNvPr>
          <p:cNvSpPr txBox="1"/>
          <p:nvPr/>
        </p:nvSpPr>
        <p:spPr>
          <a:xfrm>
            <a:off x="6828790" y="1659682"/>
            <a:ext cx="1458156" cy="369332"/>
          </a:xfrm>
          <a:prstGeom prst="rect">
            <a:avLst/>
          </a:prstGeom>
          <a:noFill/>
        </p:spPr>
        <p:txBody>
          <a:bodyPr wrap="none" rtlCol="0">
            <a:spAutoFit/>
          </a:bodyPr>
          <a:lstStyle/>
          <a:p>
            <a:r>
              <a:rPr lang="en-US" dirty="0"/>
              <a:t>Carbon Tax -&gt;</a:t>
            </a:r>
          </a:p>
        </p:txBody>
      </p:sp>
    </p:spTree>
    <p:extLst>
      <p:ext uri="{BB962C8B-B14F-4D97-AF65-F5344CB8AC3E}">
        <p14:creationId xmlns:p14="http://schemas.microsoft.com/office/powerpoint/2010/main" val="4046182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A099410-4789-A143-8091-BAEE1B59BD9C}"/>
              </a:ext>
            </a:extLst>
          </p:cNvPr>
          <p:cNvSpPr>
            <a:spLocks noGrp="1" noChangeArrowheads="1"/>
          </p:cNvSpPr>
          <p:nvPr>
            <p:ph type="ctrTitle"/>
          </p:nvPr>
        </p:nvSpPr>
        <p:spPr>
          <a:xfrm>
            <a:off x="1828800" y="304800"/>
            <a:ext cx="8534400" cy="1447800"/>
          </a:xfrm>
        </p:spPr>
        <p:txBody>
          <a:bodyPr>
            <a:normAutofit fontScale="90000"/>
          </a:bodyPr>
          <a:lstStyle/>
          <a:p>
            <a:pPr eaLnBrk="1" hangingPunct="1"/>
            <a:r>
              <a:rPr lang="en-US" altLang="en-US" b="1">
                <a:latin typeface="Times New Roman" panose="02020603050405020304" pitchFamily="18" charset="0"/>
              </a:rPr>
              <a:t>The First Theorem of Welfare Economics</a:t>
            </a:r>
            <a:r>
              <a:rPr lang="en-US" altLang="en-US">
                <a:latin typeface="Times New Roman" panose="02020603050405020304" pitchFamily="18" charset="0"/>
              </a:rPr>
              <a:t> </a:t>
            </a:r>
          </a:p>
        </p:txBody>
      </p:sp>
      <p:sp>
        <p:nvSpPr>
          <p:cNvPr id="16387" name="Rectangle 3">
            <a:extLst>
              <a:ext uri="{FF2B5EF4-FFF2-40B4-BE49-F238E27FC236}">
                <a16:creationId xmlns:a16="http://schemas.microsoft.com/office/drawing/2014/main" id="{EDBB9FF5-67C5-7747-BC1D-23B5F108E7B1}"/>
              </a:ext>
            </a:extLst>
          </p:cNvPr>
          <p:cNvSpPr>
            <a:spLocks noGrp="1" noChangeArrowheads="1"/>
          </p:cNvSpPr>
          <p:nvPr>
            <p:ph type="subTitle" idx="1"/>
          </p:nvPr>
        </p:nvSpPr>
        <p:spPr>
          <a:xfrm>
            <a:off x="1981200" y="1752600"/>
            <a:ext cx="8382000" cy="4648200"/>
          </a:xfrm>
        </p:spPr>
        <p:txBody>
          <a:bodyPr/>
          <a:lstStyle/>
          <a:p>
            <a:pPr algn="l" eaLnBrk="1" hangingPunct="1">
              <a:lnSpc>
                <a:spcPct val="90000"/>
              </a:lnSpc>
            </a:pPr>
            <a:r>
              <a:rPr lang="en-US" altLang="en-US">
                <a:latin typeface="Times New Roman" panose="02020603050405020304" pitchFamily="18" charset="0"/>
              </a:rPr>
              <a:t>…is that private markets are </a:t>
            </a:r>
            <a:r>
              <a:rPr lang="en-US" altLang="en-US" b="1">
                <a:latin typeface="Times New Roman" panose="02020603050405020304" pitchFamily="18" charset="0"/>
              </a:rPr>
              <a:t>perfectly efficient</a:t>
            </a:r>
            <a:r>
              <a:rPr lang="en-US" altLang="en-US">
                <a:latin typeface="Times New Roman" panose="02020603050405020304" pitchFamily="18" charset="0"/>
              </a:rPr>
              <a:t> on their own, with no interference from government, provided </a:t>
            </a:r>
            <a:r>
              <a:rPr lang="en-US" altLang="en-US" b="1">
                <a:latin typeface="Times New Roman" panose="02020603050405020304" pitchFamily="18" charset="0"/>
              </a:rPr>
              <a:t>certain conditions</a:t>
            </a:r>
            <a:r>
              <a:rPr lang="en-US" altLang="en-US">
                <a:latin typeface="Times New Roman" panose="02020603050405020304" pitchFamily="18" charset="0"/>
              </a:rPr>
              <a:t> are met.</a:t>
            </a:r>
            <a:endParaRPr lang="en-US" altLang="en-US" b="1">
              <a:latin typeface="Times New Roman" panose="02020603050405020304" pitchFamily="18" charset="0"/>
            </a:endParaRPr>
          </a:p>
          <a:p>
            <a:pPr algn="l" eaLnBrk="1" hangingPunct="1">
              <a:lnSpc>
                <a:spcPct val="90000"/>
              </a:lnSpc>
            </a:pPr>
            <a:r>
              <a:rPr lang="en-US" altLang="en-US">
                <a:latin typeface="Times New Roman" panose="02020603050405020304" pitchFamily="18" charset="0"/>
              </a:rPr>
              <a:t>What is the profit of buyers?</a:t>
            </a:r>
          </a:p>
          <a:p>
            <a:pPr algn="l" eaLnBrk="1" hangingPunct="1">
              <a:lnSpc>
                <a:spcPct val="90000"/>
              </a:lnSpc>
            </a:pPr>
            <a:r>
              <a:rPr lang="en-US" altLang="en-US">
                <a:latin typeface="Times New Roman" panose="02020603050405020304" pitchFamily="18" charset="0"/>
              </a:rPr>
              <a:t>What is the profit of sellers?</a:t>
            </a:r>
          </a:p>
          <a:p>
            <a:pPr algn="l" eaLnBrk="1" hangingPunct="1">
              <a:lnSpc>
                <a:spcPct val="90000"/>
              </a:lnSpc>
            </a:pPr>
            <a:r>
              <a:rPr lang="en-US" altLang="en-US" b="1">
                <a:latin typeface="Times New Roman" panose="02020603050405020304" pitchFamily="18" charset="0"/>
              </a:rPr>
              <a:t>Economic Efficiency</a:t>
            </a:r>
            <a:r>
              <a:rPr lang="en-US" altLang="en-US">
                <a:latin typeface="Times New Roman" panose="02020603050405020304" pitchFamily="18" charset="0"/>
              </a:rPr>
              <a:t>:  When the sum of the profits of buyers and the profit of sellers is maximized.</a:t>
            </a:r>
          </a:p>
          <a:p>
            <a:pPr algn="l" eaLnBrk="1" hangingPunct="1">
              <a:lnSpc>
                <a:spcPct val="90000"/>
              </a:lnSpc>
            </a:pPr>
            <a:r>
              <a:rPr lang="en-US" altLang="en-US" sz="2000">
                <a:latin typeface="Times New Roman" panose="02020603050405020304" pitchFamily="18" charset="0"/>
              </a:rPr>
              <a:t>*You can’t make anyone better off without making someone worse off.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819-1263-4E17-ADBE-355D985BF379}"/>
              </a:ext>
            </a:extLst>
          </p:cNvPr>
          <p:cNvGrpSpPr>
            <a:grpSpLocks/>
          </p:cNvGrpSpPr>
          <p:nvPr/>
        </p:nvGrpSpPr>
        <p:grpSpPr>
          <a:xfrm>
            <a:off x="2861218" y="1061944"/>
            <a:ext cx="6875963" cy="5387065"/>
            <a:chOff x="3423068" y="1061944"/>
            <a:chExt cx="6875963" cy="5387065"/>
          </a:xfrm>
        </p:grpSpPr>
        <p:pic>
          <p:nvPicPr>
            <p:cNvPr id="5" name="Picture 4">
              <a:extLst>
                <a:ext uri="{FF2B5EF4-FFF2-40B4-BE49-F238E27FC236}">
                  <a16:creationId xmlns:a16="http://schemas.microsoft.com/office/drawing/2014/main" id="{022F4DBF-058A-6649-9F02-A435029F5FF8}"/>
                </a:ext>
              </a:extLst>
            </p:cNvPr>
            <p:cNvPicPr>
              <a:picLocks noChangeAspect="1"/>
            </p:cNvPicPr>
            <p:nvPr/>
          </p:nvPicPr>
          <p:blipFill rotWithShape="1">
            <a:blip r:embed="rId2"/>
            <a:srcRect l="28993" r="27273"/>
            <a:stretch/>
          </p:blipFill>
          <p:spPr>
            <a:xfrm>
              <a:off x="3423068" y="1061944"/>
              <a:ext cx="2373479" cy="5387065"/>
            </a:xfrm>
            <a:prstGeom prst="rect">
              <a:avLst/>
            </a:prstGeom>
          </p:spPr>
        </p:pic>
        <p:sp>
          <p:nvSpPr>
            <p:cNvPr id="4" name="TextBox 3">
              <a:extLst>
                <a:ext uri="{FF2B5EF4-FFF2-40B4-BE49-F238E27FC236}">
                  <a16:creationId xmlns:a16="http://schemas.microsoft.com/office/drawing/2014/main" id="{7BAECFA1-91DF-404E-9431-F7BFBC033236}"/>
                </a:ext>
              </a:extLst>
            </p:cNvPr>
            <p:cNvSpPr txBox="1">
              <a:spLocks/>
            </p:cNvSpPr>
            <p:nvPr/>
          </p:nvSpPr>
          <p:spPr>
            <a:xfrm>
              <a:off x="5968416" y="1321512"/>
              <a:ext cx="4330615" cy="4867930"/>
            </a:xfrm>
            <a:prstGeom prst="roundRect">
              <a:avLst/>
            </a:prstGeom>
            <a:solidFill>
              <a:schemeClr val="accent2"/>
            </a:solidFill>
            <a:ln w="38100">
              <a:noFill/>
            </a:ln>
          </p:spPr>
          <p:txBody>
            <a:bodyPr wrap="square" lIns="182880" bIns="274320" rtlCol="0">
              <a:spAutoFit/>
            </a:bodyPr>
            <a:lstStyle/>
            <a:p>
              <a:r>
                <a:rPr lang="en-US" sz="9000" dirty="0">
                  <a:solidFill>
                    <a:schemeClr val="bg1"/>
                  </a:solidFill>
                </a:rPr>
                <a:t>Oldest Carbon Tax</a:t>
              </a:r>
            </a:p>
          </p:txBody>
        </p:sp>
      </p:grpSp>
      <p:sp>
        <p:nvSpPr>
          <p:cNvPr id="2" name="Title 1">
            <a:extLst>
              <a:ext uri="{FF2B5EF4-FFF2-40B4-BE49-F238E27FC236}">
                <a16:creationId xmlns:a16="http://schemas.microsoft.com/office/drawing/2014/main" id="{0D4CCDA6-3261-4313-ABEE-A04A216D41B6}"/>
              </a:ext>
            </a:extLst>
          </p:cNvPr>
          <p:cNvSpPr>
            <a:spLocks noGrp="1"/>
          </p:cNvSpPr>
          <p:nvPr>
            <p:ph type="title"/>
          </p:nvPr>
        </p:nvSpPr>
        <p:spPr/>
        <p:txBody>
          <a:bodyPr/>
          <a:lstStyle/>
          <a:p>
            <a:r>
              <a:rPr lang="en-GB" dirty="0">
                <a:solidFill>
                  <a:srgbClr val="FFFFFF"/>
                </a:solidFill>
              </a:rPr>
              <a:t>Sw</a:t>
            </a:r>
            <a:r>
              <a:rPr lang="en-GB" dirty="0"/>
              <a:t>eden’s Carbon Tax Policy</a:t>
            </a:r>
          </a:p>
        </p:txBody>
      </p:sp>
    </p:spTree>
    <p:extLst>
      <p:ext uri="{BB962C8B-B14F-4D97-AF65-F5344CB8AC3E}">
        <p14:creationId xmlns:p14="http://schemas.microsoft.com/office/powerpoint/2010/main" val="17990343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78D9-6648-413E-ACDC-115DDFAD5AAC}"/>
              </a:ext>
            </a:extLst>
          </p:cNvPr>
          <p:cNvSpPr>
            <a:spLocks noGrp="1"/>
          </p:cNvSpPr>
          <p:nvPr>
            <p:ph type="title"/>
          </p:nvPr>
        </p:nvSpPr>
        <p:spPr/>
        <p:txBody>
          <a:bodyPr/>
          <a:lstStyle/>
          <a:p>
            <a:r>
              <a:rPr lang="en-GB" dirty="0">
                <a:solidFill>
                  <a:srgbClr val="FFFFFF"/>
                </a:solidFill>
              </a:rPr>
              <a:t>Sw</a:t>
            </a:r>
            <a:r>
              <a:rPr lang="en-GB" dirty="0"/>
              <a:t>eden’s Carbon Tax Policy</a:t>
            </a:r>
          </a:p>
        </p:txBody>
      </p:sp>
      <p:sp>
        <p:nvSpPr>
          <p:cNvPr id="9" name="TextBox 8">
            <a:extLst>
              <a:ext uri="{FF2B5EF4-FFF2-40B4-BE49-F238E27FC236}">
                <a16:creationId xmlns:a16="http://schemas.microsoft.com/office/drawing/2014/main" id="{2288B8C5-12F2-46A3-BD5B-A04C5B7127E2}"/>
              </a:ext>
            </a:extLst>
          </p:cNvPr>
          <p:cNvSpPr txBox="1">
            <a:spLocks/>
          </p:cNvSpPr>
          <p:nvPr/>
        </p:nvSpPr>
        <p:spPr>
          <a:xfrm>
            <a:off x="5430441" y="1642354"/>
            <a:ext cx="4373959" cy="4443770"/>
          </a:xfrm>
          <a:prstGeom prst="roundRect">
            <a:avLst/>
          </a:prstGeom>
          <a:solidFill>
            <a:schemeClr val="accent2"/>
          </a:solidFill>
          <a:ln w="38100">
            <a:noFill/>
          </a:ln>
        </p:spPr>
        <p:txBody>
          <a:bodyPr wrap="square" lIns="182880" bIns="274320" rtlCol="0">
            <a:spAutoFit/>
          </a:bodyPr>
          <a:lstStyle/>
          <a:p>
            <a:r>
              <a:rPr lang="en-US" sz="9600" dirty="0">
                <a:solidFill>
                  <a:schemeClr val="bg1"/>
                </a:solidFill>
              </a:rPr>
              <a:t>Started in 1991</a:t>
            </a:r>
          </a:p>
          <a:p>
            <a:r>
              <a:rPr lang="en-US" sz="2400" dirty="0">
                <a:solidFill>
                  <a:schemeClr val="bg1"/>
                </a:solidFill>
              </a:rPr>
              <a:t>Currently at $140/ton</a:t>
            </a:r>
            <a:endParaRPr lang="en-US" sz="8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EA3D6D20-4AAE-4B9C-9321-3B52F560BC72}"/>
              </a:ext>
            </a:extLst>
          </p:cNvPr>
          <p:cNvPicPr>
            <a:picLocks noChangeAspect="1"/>
          </p:cNvPicPr>
          <p:nvPr/>
        </p:nvPicPr>
        <p:blipFill rotWithShape="1">
          <a:blip r:embed="rId3"/>
          <a:srcRect l="28993" r="27273"/>
          <a:stretch/>
        </p:blipFill>
        <p:spPr>
          <a:xfrm>
            <a:off x="2861218" y="1061944"/>
            <a:ext cx="2373479" cy="5387065"/>
          </a:xfrm>
          <a:prstGeom prst="rect">
            <a:avLst/>
          </a:prstGeom>
        </p:spPr>
      </p:pic>
    </p:spTree>
    <p:extLst>
      <p:ext uri="{BB962C8B-B14F-4D97-AF65-F5344CB8AC3E}">
        <p14:creationId xmlns:p14="http://schemas.microsoft.com/office/powerpoint/2010/main" val="1420405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D80AC-6D36-3D44-88F2-7D07D3FB1B2D}"/>
              </a:ext>
            </a:extLst>
          </p:cNvPr>
          <p:cNvPicPr>
            <a:picLocks noChangeAspect="1"/>
          </p:cNvPicPr>
          <p:nvPr/>
        </p:nvPicPr>
        <p:blipFill rotWithShape="1">
          <a:blip r:embed="rId3"/>
          <a:srcRect t="18815"/>
          <a:stretch/>
        </p:blipFill>
        <p:spPr>
          <a:xfrm>
            <a:off x="1850426" y="1636295"/>
            <a:ext cx="8491148" cy="4499810"/>
          </a:xfrm>
          <a:prstGeom prst="rect">
            <a:avLst/>
          </a:prstGeom>
        </p:spPr>
      </p:pic>
      <p:sp>
        <p:nvSpPr>
          <p:cNvPr id="2" name="Title 1">
            <a:extLst>
              <a:ext uri="{FF2B5EF4-FFF2-40B4-BE49-F238E27FC236}">
                <a16:creationId xmlns:a16="http://schemas.microsoft.com/office/drawing/2014/main" id="{13FC3471-228F-49A2-ADC4-336EB53FA305}"/>
              </a:ext>
            </a:extLst>
          </p:cNvPr>
          <p:cNvSpPr>
            <a:spLocks noGrp="1"/>
          </p:cNvSpPr>
          <p:nvPr>
            <p:ph type="title"/>
          </p:nvPr>
        </p:nvSpPr>
        <p:spPr/>
        <p:txBody>
          <a:bodyPr>
            <a:normAutofit fontScale="90000"/>
          </a:bodyPr>
          <a:lstStyle/>
          <a:p>
            <a:r>
              <a:rPr lang="en-GB" dirty="0">
                <a:solidFill>
                  <a:schemeClr val="bg1"/>
                </a:solidFill>
              </a:rPr>
              <a:t>Rea</a:t>
            </a:r>
            <a:r>
              <a:rPr lang="en-GB" dirty="0"/>
              <a:t>l GDP and Domestic CO</a:t>
            </a:r>
            <a:r>
              <a:rPr lang="en-GB" baseline="-25000" dirty="0"/>
              <a:t>2</a:t>
            </a:r>
            <a:r>
              <a:rPr lang="en-GB" dirty="0"/>
              <a:t>eq Emissions</a:t>
            </a:r>
            <a:r>
              <a:rPr lang="en-GB" baseline="30000" dirty="0"/>
              <a:t>1</a:t>
            </a:r>
            <a:br>
              <a:rPr lang="en-GB" dirty="0"/>
            </a:br>
            <a:r>
              <a:rPr lang="en-GB" dirty="0"/>
              <a:t>In Sweden, 1990-2016</a:t>
            </a:r>
          </a:p>
        </p:txBody>
      </p:sp>
    </p:spTree>
    <p:extLst>
      <p:ext uri="{BB962C8B-B14F-4D97-AF65-F5344CB8AC3E}">
        <p14:creationId xmlns:p14="http://schemas.microsoft.com/office/powerpoint/2010/main" val="474067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Carbon Tax Plans</a:t>
            </a:r>
          </a:p>
        </p:txBody>
      </p:sp>
      <p:sp>
        <p:nvSpPr>
          <p:cNvPr id="3" name="Content Placeholder 2"/>
          <p:cNvSpPr>
            <a:spLocks noGrp="1"/>
          </p:cNvSpPr>
          <p:nvPr>
            <p:ph idx="1"/>
          </p:nvPr>
        </p:nvSpPr>
        <p:spPr>
          <a:xfrm>
            <a:off x="838200" y="1526047"/>
            <a:ext cx="5947611" cy="4351338"/>
          </a:xfrm>
        </p:spPr>
        <p:txBody>
          <a:bodyPr/>
          <a:lstStyle/>
          <a:p>
            <a:r>
              <a:rPr lang="en-US" dirty="0"/>
              <a:t>Climate Leadership Council</a:t>
            </a:r>
          </a:p>
          <a:p>
            <a:r>
              <a:rPr lang="en-US" dirty="0"/>
              <a:t>Citizens Climate Lobby</a:t>
            </a:r>
          </a:p>
          <a:p>
            <a:r>
              <a:rPr lang="en-US" dirty="0"/>
              <a:t>States and municipalities: Washington state, Oregon, </a:t>
            </a:r>
            <a:br>
              <a:rPr lang="en-US" dirty="0"/>
            </a:br>
            <a:r>
              <a:rPr lang="en-US" dirty="0"/>
              <a:t>Washington, DC</a:t>
            </a:r>
          </a:p>
        </p:txBody>
      </p:sp>
      <p:grpSp>
        <p:nvGrpSpPr>
          <p:cNvPr id="5" name="Group 4">
            <a:extLst>
              <a:ext uri="{FF2B5EF4-FFF2-40B4-BE49-F238E27FC236}">
                <a16:creationId xmlns:a16="http://schemas.microsoft.com/office/drawing/2014/main" id="{5C5D5B55-7CD9-4534-B613-82D635C1FBAF}"/>
              </a:ext>
            </a:extLst>
          </p:cNvPr>
          <p:cNvGrpSpPr/>
          <p:nvPr/>
        </p:nvGrpSpPr>
        <p:grpSpPr>
          <a:xfrm>
            <a:off x="5982702" y="2177716"/>
            <a:ext cx="4686300" cy="3048000"/>
            <a:chOff x="5982702" y="2177716"/>
            <a:chExt cx="4686300" cy="3048000"/>
          </a:xfrm>
        </p:grpSpPr>
        <p:pic>
          <p:nvPicPr>
            <p:cNvPr id="7" name="Picture 6">
              <a:extLst>
                <a:ext uri="{FF2B5EF4-FFF2-40B4-BE49-F238E27FC236}">
                  <a16:creationId xmlns:a16="http://schemas.microsoft.com/office/drawing/2014/main" id="{C482A597-B134-4610-91FD-E64FD884006C}"/>
                </a:ext>
              </a:extLst>
            </p:cNvPr>
            <p:cNvPicPr>
              <a:picLocks noChangeAspect="1"/>
            </p:cNvPicPr>
            <p:nvPr/>
          </p:nvPicPr>
          <p:blipFill>
            <a:blip r:embed="rId2"/>
            <a:stretch>
              <a:fillRect/>
            </a:stretch>
          </p:blipFill>
          <p:spPr>
            <a:xfrm>
              <a:off x="5982702" y="2177716"/>
              <a:ext cx="46863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CDF9C675-6289-4FC0-8D6C-0FE2946273FF}"/>
                </a:ext>
              </a:extLst>
            </p:cNvPr>
            <p:cNvSpPr txBox="1"/>
            <p:nvPr/>
          </p:nvSpPr>
          <p:spPr>
            <a:xfrm rot="376910">
              <a:off x="7594600" y="4470400"/>
              <a:ext cx="1155700" cy="646331"/>
            </a:xfrm>
            <a:prstGeom prst="rect">
              <a:avLst/>
            </a:prstGeom>
            <a:noFill/>
          </p:spPr>
          <p:txBody>
            <a:bodyPr wrap="square" rtlCol="0">
              <a:spAutoFit/>
            </a:bodyPr>
            <a:lstStyle/>
            <a:p>
              <a:pPr algn="ctr"/>
              <a:r>
                <a:rPr lang="en-GB"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a:t>
              </a:r>
              <a:r>
                <a:rPr lang="en-GB" sz="3600" b="1" baseline="-250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grpSp>
    </p:spTree>
    <p:extLst>
      <p:ext uri="{BB962C8B-B14F-4D97-AF65-F5344CB8AC3E}">
        <p14:creationId xmlns:p14="http://schemas.microsoft.com/office/powerpoint/2010/main" val="3092528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5A852B-E695-4399-A938-0C30D79983F0}"/>
              </a:ext>
            </a:extLst>
          </p:cNvPr>
          <p:cNvPicPr>
            <a:picLocks noChangeAspect="1"/>
          </p:cNvPicPr>
          <p:nvPr/>
        </p:nvPicPr>
        <p:blipFill>
          <a:blip r:embed="rId3"/>
          <a:stretch>
            <a:fillRect/>
          </a:stretch>
        </p:blipFill>
        <p:spPr>
          <a:xfrm>
            <a:off x="285750" y="325088"/>
            <a:ext cx="6134100" cy="3048000"/>
          </a:xfrm>
          <a:prstGeom prst="rect">
            <a:avLst/>
          </a:prstGeom>
        </p:spPr>
      </p:pic>
      <p:grpSp>
        <p:nvGrpSpPr>
          <p:cNvPr id="13" name="Group 12">
            <a:extLst>
              <a:ext uri="{FF2B5EF4-FFF2-40B4-BE49-F238E27FC236}">
                <a16:creationId xmlns:a16="http://schemas.microsoft.com/office/drawing/2014/main" id="{468D38BE-301A-4315-B087-6B4D6D7E0178}"/>
              </a:ext>
            </a:extLst>
          </p:cNvPr>
          <p:cNvGrpSpPr>
            <a:grpSpLocks/>
          </p:cNvGrpSpPr>
          <p:nvPr/>
        </p:nvGrpSpPr>
        <p:grpSpPr>
          <a:xfrm>
            <a:off x="3360806" y="2965403"/>
            <a:ext cx="7959587" cy="3428423"/>
            <a:chOff x="1719446" y="6876997"/>
            <a:chExt cx="7959587" cy="3428423"/>
          </a:xfrm>
        </p:grpSpPr>
        <p:sp>
          <p:nvSpPr>
            <p:cNvPr id="10" name="TextBox 9">
              <a:extLst>
                <a:ext uri="{FF2B5EF4-FFF2-40B4-BE49-F238E27FC236}">
                  <a16:creationId xmlns:a16="http://schemas.microsoft.com/office/drawing/2014/main" id="{6D60BB7A-A74D-421B-9579-D15F366F4399}"/>
                </a:ext>
              </a:extLst>
            </p:cNvPr>
            <p:cNvSpPr txBox="1">
              <a:spLocks/>
            </p:cNvSpPr>
            <p:nvPr/>
          </p:nvSpPr>
          <p:spPr>
            <a:xfrm>
              <a:off x="2383113" y="7104544"/>
              <a:ext cx="7295920" cy="3200876"/>
            </a:xfrm>
            <a:prstGeom prst="rect">
              <a:avLst/>
            </a:prstGeom>
            <a:noFill/>
          </p:spPr>
          <p:txBody>
            <a:bodyPr wrap="square" rtlCol="0">
              <a:spAutoFit/>
            </a:bodyPr>
            <a:lstStyle/>
            <a:p>
              <a:r>
                <a:rPr lang="en-US" sz="5400" b="1" dirty="0">
                  <a:solidFill>
                    <a:srgbClr val="0C4C88"/>
                  </a:solidFill>
                </a:rPr>
                <a:t>Economic policies will be central to accomplishing </a:t>
              </a:r>
              <a:br>
                <a:rPr lang="en-US" sz="5400" b="1" dirty="0">
                  <a:solidFill>
                    <a:srgbClr val="0C4C88"/>
                  </a:solidFill>
                </a:rPr>
              </a:br>
              <a:r>
                <a:rPr lang="en-US" sz="5400" b="1" dirty="0">
                  <a:solidFill>
                    <a:srgbClr val="0C4C88"/>
                  </a:solidFill>
                </a:rPr>
                <a:t>the goals we choose.</a:t>
              </a:r>
            </a:p>
            <a:p>
              <a:pPr>
                <a:lnSpc>
                  <a:spcPts val="5200"/>
                </a:lnSpc>
              </a:pPr>
              <a:r>
                <a:rPr lang="en-US" sz="4000" dirty="0">
                  <a:solidFill>
                    <a:srgbClr val="0C4C88"/>
                  </a:solidFill>
                </a:rPr>
                <a:t>- Harris and Roach (2007) </a:t>
              </a:r>
            </a:p>
          </p:txBody>
        </p:sp>
        <p:sp>
          <p:nvSpPr>
            <p:cNvPr id="11" name="Rectangle 10">
              <a:extLst>
                <a:ext uri="{FF2B5EF4-FFF2-40B4-BE49-F238E27FC236}">
                  <a16:creationId xmlns:a16="http://schemas.microsoft.com/office/drawing/2014/main" id="{697C503A-ABA7-4802-ADA2-99F1D0947A47}"/>
                </a:ext>
              </a:extLst>
            </p:cNvPr>
            <p:cNvSpPr/>
            <p:nvPr/>
          </p:nvSpPr>
          <p:spPr>
            <a:xfrm>
              <a:off x="1719446" y="6876997"/>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sp>
          <p:nvSpPr>
            <p:cNvPr id="12" name="Rectangle 11">
              <a:extLst>
                <a:ext uri="{FF2B5EF4-FFF2-40B4-BE49-F238E27FC236}">
                  <a16:creationId xmlns:a16="http://schemas.microsoft.com/office/drawing/2014/main" id="{A77F5E3A-8AE2-44D8-BB68-208063C88797}"/>
                </a:ext>
              </a:extLst>
            </p:cNvPr>
            <p:cNvSpPr/>
            <p:nvPr/>
          </p:nvSpPr>
          <p:spPr>
            <a:xfrm rot="10800000">
              <a:off x="8100192" y="8200436"/>
              <a:ext cx="827029" cy="1323439"/>
            </a:xfrm>
            <a:prstGeom prst="rect">
              <a:avLst/>
            </a:prstGeom>
          </p:spPr>
          <p:txBody>
            <a:bodyPr wrap="square">
              <a:spAutoFit/>
            </a:bodyPr>
            <a:lstStyle/>
            <a:p>
              <a:r>
                <a:rPr lang="en-GB" sz="8000" dirty="0">
                  <a:solidFill>
                    <a:srgbClr val="0C4C88"/>
                  </a:solidFill>
                  <a:latin typeface="Arial Rounded MT Bold" panose="020F0704030504030204" pitchFamily="34" charset="0"/>
                </a:rPr>
                <a:t>“</a:t>
              </a:r>
            </a:p>
          </p:txBody>
        </p:sp>
      </p:grpSp>
    </p:spTree>
    <p:extLst>
      <p:ext uri="{BB962C8B-B14F-4D97-AF65-F5344CB8AC3E}">
        <p14:creationId xmlns:p14="http://schemas.microsoft.com/office/powerpoint/2010/main" val="19919690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p:txBody>
          <a:bodyPr>
            <a:normAutofit/>
          </a:bodyPr>
          <a:lstStyle/>
          <a:p>
            <a:pPr>
              <a:spcAft>
                <a:spcPts val="1000"/>
              </a:spcAft>
            </a:pPr>
            <a:r>
              <a:rPr lang="en-US" dirty="0"/>
              <a:t>Climate change is real, is caused by human actions, and has impacts we’re already feeling.</a:t>
            </a:r>
          </a:p>
          <a:p>
            <a:pPr>
              <a:spcAft>
                <a:spcPts val="1000"/>
              </a:spcAft>
            </a:pPr>
            <a:r>
              <a:rPr lang="en-US" dirty="0"/>
              <a:t>We need to reduce emissions to balance the costs of action against the costs of inaction.</a:t>
            </a:r>
          </a:p>
          <a:p>
            <a:pPr>
              <a:spcAft>
                <a:spcPts val="1000"/>
              </a:spcAft>
            </a:pPr>
            <a:r>
              <a:rPr lang="en-US" dirty="0"/>
              <a:t>Scientists and the IPCC recommend that we work to keep warming below 1.5 degrees </a:t>
            </a:r>
            <a:r>
              <a:rPr lang="en-US"/>
              <a:t>celcius</a:t>
            </a:r>
            <a:r>
              <a:rPr lang="en-US" dirty="0"/>
              <a:t>.</a:t>
            </a:r>
          </a:p>
          <a:p>
            <a:pPr lvl="1">
              <a:spcAft>
                <a:spcPts val="1000"/>
              </a:spcAft>
            </a:pPr>
            <a:r>
              <a:rPr lang="en-US" b="1" i="1" dirty="0"/>
              <a:t>Economists believe that this goal is well worth the costs!</a:t>
            </a:r>
          </a:p>
        </p:txBody>
      </p:sp>
    </p:spTree>
    <p:extLst>
      <p:ext uri="{BB962C8B-B14F-4D97-AF65-F5344CB8AC3E}">
        <p14:creationId xmlns:p14="http://schemas.microsoft.com/office/powerpoint/2010/main" val="224649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 </a:t>
            </a:r>
            <a:r>
              <a:rPr lang="en-US" i="1" dirty="0"/>
              <a:t>continued</a:t>
            </a:r>
          </a:p>
        </p:txBody>
      </p:sp>
      <p:sp>
        <p:nvSpPr>
          <p:cNvPr id="3" name="Content Placeholder 2"/>
          <p:cNvSpPr>
            <a:spLocks noGrp="1"/>
          </p:cNvSpPr>
          <p:nvPr>
            <p:ph idx="1"/>
          </p:nvPr>
        </p:nvSpPr>
        <p:spPr/>
        <p:txBody>
          <a:bodyPr>
            <a:normAutofit/>
          </a:bodyPr>
          <a:lstStyle/>
          <a:p>
            <a:pPr>
              <a:spcAft>
                <a:spcPts val="2000"/>
              </a:spcAft>
            </a:pPr>
            <a:r>
              <a:rPr lang="en-US" dirty="0"/>
              <a:t>There are many ways to reduce emissions.</a:t>
            </a:r>
          </a:p>
          <a:p>
            <a:pPr>
              <a:spcAft>
                <a:spcPts val="2000"/>
              </a:spcAft>
            </a:pPr>
            <a:r>
              <a:rPr lang="en-US" dirty="0"/>
              <a:t>Economics-inspired policies can help us do this at the lowest cost.</a:t>
            </a:r>
          </a:p>
          <a:p>
            <a:pPr>
              <a:spcAft>
                <a:spcPts val="2000"/>
              </a:spcAft>
            </a:pPr>
            <a:r>
              <a:rPr lang="en-US" dirty="0"/>
              <a:t>Taxes and cap and trade are proven effective tools to fight climate change!</a:t>
            </a:r>
          </a:p>
          <a:p>
            <a:pPr>
              <a:spcAft>
                <a:spcPts val="2000"/>
              </a:spcAft>
            </a:pPr>
            <a:r>
              <a:rPr lang="en-US" dirty="0"/>
              <a:t>Other tools may also be necessary.</a:t>
            </a:r>
          </a:p>
        </p:txBody>
      </p:sp>
    </p:spTree>
    <p:extLst>
      <p:ext uri="{BB962C8B-B14F-4D97-AF65-F5344CB8AC3E}">
        <p14:creationId xmlns:p14="http://schemas.microsoft.com/office/powerpoint/2010/main" val="23175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97</a:t>
            </a:fld>
            <a:endParaRPr lang="en-GB"/>
          </a:p>
        </p:txBody>
      </p:sp>
    </p:spTree>
    <p:extLst>
      <p:ext uri="{BB962C8B-B14F-4D97-AF65-F5344CB8AC3E}">
        <p14:creationId xmlns:p14="http://schemas.microsoft.com/office/powerpoint/2010/main" val="1374287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Autonomous Vehicles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Trade and Globalization</a:t>
            </a:r>
          </a:p>
          <a:p>
            <a:pPr>
              <a:spcAft>
                <a:spcPts val="1000"/>
              </a:spcAft>
            </a:pPr>
            <a:r>
              <a:rPr lang="en-US" dirty="0"/>
              <a:t>Trade Wars</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2017 Tax Law</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98</a:t>
            </a:fld>
            <a:endParaRPr lang="en-GB"/>
          </a:p>
        </p:txBody>
      </p:sp>
    </p:spTree>
    <p:extLst>
      <p:ext uri="{BB962C8B-B14F-4D97-AF65-F5344CB8AC3E}">
        <p14:creationId xmlns:p14="http://schemas.microsoft.com/office/powerpoint/2010/main" val="38471701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18878</TotalTime>
  <Words>4754</Words>
  <Application>Microsoft Macintosh PowerPoint</Application>
  <PresentationFormat>Widescreen</PresentationFormat>
  <Paragraphs>735</Paragraphs>
  <Slides>98</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98</vt:i4>
      </vt:variant>
    </vt:vector>
  </HeadingPairs>
  <TitlesOfParts>
    <vt:vector size="108" baseType="lpstr">
      <vt:lpstr>Arial</vt:lpstr>
      <vt:lpstr>Arial Rounded MT Bold</vt:lpstr>
      <vt:lpstr>Calibri</vt:lpstr>
      <vt:lpstr>Century Gothic</vt:lpstr>
      <vt:lpstr>Courier New</vt:lpstr>
      <vt:lpstr>Metric Bold</vt:lpstr>
      <vt:lpstr>Metric Medium</vt:lpstr>
      <vt:lpstr>Times New Roman</vt:lpstr>
      <vt:lpstr>Verdana</vt:lpstr>
      <vt:lpstr>Custom Design</vt:lpstr>
      <vt:lpstr>Climate Change Economics Bevin Ashenmiller, Ph.D. Occidental College</vt:lpstr>
      <vt:lpstr> National Economic Education Delegation</vt:lpstr>
      <vt:lpstr>Who Are We?</vt:lpstr>
      <vt:lpstr>Where Are We?</vt:lpstr>
      <vt:lpstr>Credits and Disclaimer</vt:lpstr>
      <vt:lpstr>Outline</vt:lpstr>
      <vt:lpstr> What is Economics?</vt:lpstr>
      <vt:lpstr>But First: What Is Economics?</vt:lpstr>
      <vt:lpstr>The First Theorem of Welfare Economics </vt:lpstr>
      <vt:lpstr>What are “certain conditions”? </vt:lpstr>
      <vt:lpstr>PowerPoint Presentation</vt:lpstr>
      <vt:lpstr>PowerPoint Presentation</vt:lpstr>
      <vt:lpstr>Economics Informs Almost Everything</vt:lpstr>
      <vt:lpstr> How Can Economists Contribute to  Thinking about Climate Change?</vt:lpstr>
      <vt:lpstr>Climate Change Science</vt:lpstr>
      <vt:lpstr> Atmospheric CO2 Concentrations</vt:lpstr>
      <vt:lpstr>The Atmospheric Greenhouse Effect</vt:lpstr>
      <vt:lpstr>Uncertainty</vt:lpstr>
      <vt:lpstr>PowerPoint Presentation</vt:lpstr>
      <vt:lpstr>PowerPoint Presentation</vt:lpstr>
      <vt:lpstr> How Much Pollution Does Society Want? Analogy: How Many Oranges Does Society Want?</vt:lpstr>
      <vt:lpstr>Electricity Is Different From Oranges</vt:lpstr>
      <vt:lpstr>Social Cost of Carbon</vt:lpstr>
      <vt:lpstr>Examples of Externalities</vt:lpstr>
      <vt:lpstr> Addressing a Negative Externality</vt:lpstr>
      <vt:lpstr>Impacts of Climate Change</vt:lpstr>
      <vt:lpstr>Global Warming Indicators</vt:lpstr>
      <vt:lpstr>How These Impacts Affect Humans</vt:lpstr>
      <vt:lpstr> Adaptation Reduces Damages</vt:lpstr>
      <vt:lpstr>Individual-Level Adaptation Examples</vt:lpstr>
      <vt:lpstr> Public Adaptation</vt:lpstr>
      <vt:lpstr>Market Based Adaptation</vt:lpstr>
      <vt:lpstr>Most Vulnerable People and Places</vt:lpstr>
      <vt:lpstr>Projected Effects Vary Across the U.S. but Are Estimated at 1.2% of GDP per 1C Increase</vt:lpstr>
      <vt:lpstr>Use Evidence to Drive Change</vt:lpstr>
      <vt:lpstr>PowerPoint Presentation</vt:lpstr>
      <vt:lpstr>PowerPoint Presentation</vt:lpstr>
      <vt:lpstr>PowerPoint Presentation</vt:lpstr>
      <vt:lpstr>Economics of Responding to Climate Change</vt:lpstr>
      <vt:lpstr>International Climate Policy Goals</vt:lpstr>
      <vt:lpstr>Recent Progress on Climate Goals</vt:lpstr>
      <vt:lpstr> How Economists Decide How Much to Fight  Climate Change</vt:lpstr>
      <vt:lpstr>Cost-Benefit Analysis of Fighting Climate  Change</vt:lpstr>
      <vt:lpstr>PowerPoint Presentation</vt:lpstr>
      <vt:lpstr>This is What Precisely Wrong Looks Like</vt:lpstr>
      <vt:lpstr>Economic Growth and Climate Change Action  Are Compatible   </vt:lpstr>
      <vt:lpstr>Addressing the Sources of Our Emissions</vt:lpstr>
      <vt:lpstr>Total U.S. Greenhouse Gas Emissions by Economic Sector in 2018</vt:lpstr>
      <vt:lpstr>Fossil Fuels Dominate U.S. Energy Production</vt:lpstr>
      <vt:lpstr>Global GHG Abatement Cost Curve</vt:lpstr>
      <vt:lpstr>Indicative Solar Costs Over Time</vt:lpstr>
      <vt:lpstr>Wind Turbines Have 100 Times More Power  Generation Capabilities Than 30 Years Ago</vt:lpstr>
      <vt:lpstr>Challenges with Renewable Energy</vt:lpstr>
      <vt:lpstr>Infrastructure and Climate Change</vt:lpstr>
      <vt:lpstr>Climate Change Policy</vt:lpstr>
      <vt:lpstr>Policies That Reduce Emissions: Directly</vt:lpstr>
      <vt:lpstr>How Does Cap and Trade Work?</vt:lpstr>
      <vt:lpstr>How Does a Carbon Tax Work?</vt:lpstr>
      <vt:lpstr>Putting a Price on Carbon</vt:lpstr>
      <vt:lpstr>Putting a Price on Carbon</vt:lpstr>
      <vt:lpstr>Carbon Prices: the Good and Bad</vt:lpstr>
      <vt:lpstr> Revenue Dividend Eliminates Regressivity</vt:lpstr>
      <vt:lpstr>Carbon Tax and Cap &amp; Trade: the Differences</vt:lpstr>
      <vt:lpstr>Carbon Tax and Cap &amp; Trade: the Differences</vt:lpstr>
      <vt:lpstr>One Other Thing: Cap and Trade vs. Carbon Tax</vt:lpstr>
      <vt:lpstr>Thoughts on Regulation vs Market-Oriented</vt:lpstr>
      <vt:lpstr>Efficiency: CAFÉ vs Carbon Tax</vt:lpstr>
      <vt:lpstr>Policies That Reduce Emissions: INDirectly</vt:lpstr>
      <vt:lpstr>Atlanta and Barcelona Have Similar Populations  but Very Different Carbon Productivity</vt:lpstr>
      <vt:lpstr> Compact and Connected Urban Pathways Can Go  Hand-in-hand with Economic Growth </vt:lpstr>
      <vt:lpstr>Land Use: Restoration Is Possible</vt:lpstr>
      <vt:lpstr>Climate Change Policy in Action</vt:lpstr>
      <vt:lpstr>Carbon Policies Across the World</vt:lpstr>
      <vt:lpstr> Cap and Trade</vt:lpstr>
      <vt:lpstr> Cap and Trade Policies Around the World</vt:lpstr>
      <vt:lpstr>European Union’s Emissions Trading Scheme</vt:lpstr>
      <vt:lpstr>Progress Towards Meeting Europe 2020 And 2030 Targets (EU Total GHG Emissions)</vt:lpstr>
      <vt:lpstr>EU  Has Decoupled Economic Growth from Greenhouse Gas Emissions</vt:lpstr>
      <vt:lpstr>California’s Cap and Trade System: 2012+</vt:lpstr>
      <vt:lpstr>California’s System Is Flexible</vt:lpstr>
      <vt:lpstr>Change in California GDP, Population, and  GHG Emissions since 2000</vt:lpstr>
      <vt:lpstr>RGGI: the Regional Greenhouse Gas Initiative</vt:lpstr>
      <vt:lpstr>RGGI’s Effect on Emissions</vt:lpstr>
      <vt:lpstr>Carbon Tax</vt:lpstr>
      <vt:lpstr>Worldwide Carbon Taxes</vt:lpstr>
      <vt:lpstr>British Columbia’s Carbon Tax Policy</vt:lpstr>
      <vt:lpstr>PowerPoint Presentation</vt:lpstr>
      <vt:lpstr>British Columbia's Tax on Carbon</vt:lpstr>
      <vt:lpstr>Relative Greenhouse Gas Emissions, GDP &amp; Population Size: British Columbia</vt:lpstr>
      <vt:lpstr>Sweden’s Carbon Tax Policy</vt:lpstr>
      <vt:lpstr>Sweden’s Carbon Tax Policy</vt:lpstr>
      <vt:lpstr>Real GDP and Domestic CO2eq Emissions1 In Sweden, 1990-2016</vt:lpstr>
      <vt:lpstr>U.S. Carbon Tax Plans</vt:lpstr>
      <vt:lpstr>PowerPoint Presentation</vt:lpstr>
      <vt:lpstr> Summary</vt:lpstr>
      <vt:lpstr> Summary – continued</vt:lpstr>
      <vt:lpstr> Thank you!</vt:lpstr>
      <vt:lpstr> Available NEED Topics Include: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268</cp:revision>
  <cp:lastPrinted>2021-04-15T20:51:49Z</cp:lastPrinted>
  <dcterms:created xsi:type="dcterms:W3CDTF">2017-05-03T22:30:38Z</dcterms:created>
  <dcterms:modified xsi:type="dcterms:W3CDTF">2021-04-15T20:52:07Z</dcterms:modified>
</cp:coreProperties>
</file>