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2"/>
  </p:notesMasterIdLst>
  <p:sldIdLst>
    <p:sldId id="1069" r:id="rId2"/>
    <p:sldId id="328" r:id="rId3"/>
    <p:sldId id="1098" r:id="rId4"/>
    <p:sldId id="1088" r:id="rId5"/>
    <p:sldId id="1152" r:id="rId6"/>
    <p:sldId id="1202" r:id="rId7"/>
    <p:sldId id="1169" r:id="rId8"/>
    <p:sldId id="1204" r:id="rId9"/>
    <p:sldId id="1155" r:id="rId10"/>
    <p:sldId id="1178" r:id="rId11"/>
    <p:sldId id="1174" r:id="rId12"/>
    <p:sldId id="1177" r:id="rId13"/>
    <p:sldId id="1175" r:id="rId14"/>
    <p:sldId id="1203" r:id="rId15"/>
    <p:sldId id="1205" r:id="rId16"/>
    <p:sldId id="1163" r:id="rId17"/>
    <p:sldId id="1164" r:id="rId18"/>
    <p:sldId id="1181" r:id="rId19"/>
    <p:sldId id="1182" r:id="rId20"/>
    <p:sldId id="1183" r:id="rId21"/>
    <p:sldId id="1184" r:id="rId22"/>
    <p:sldId id="1186" r:id="rId23"/>
    <p:sldId id="1206" r:id="rId24"/>
    <p:sldId id="1191" r:id="rId25"/>
    <p:sldId id="1196" r:id="rId26"/>
    <p:sldId id="1197" r:id="rId27"/>
    <p:sldId id="1199" r:id="rId28"/>
    <p:sldId id="1198" r:id="rId29"/>
    <p:sldId id="1208" r:id="rId30"/>
    <p:sldId id="329"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5AF915-8E13-4403-9EFD-4AA68E4DD926}">
          <p14:sldIdLst>
            <p14:sldId id="1069"/>
            <p14:sldId id="328"/>
            <p14:sldId id="1098"/>
            <p14:sldId id="1088"/>
            <p14:sldId id="1152"/>
            <p14:sldId id="1202"/>
            <p14:sldId id="1169"/>
            <p14:sldId id="1204"/>
            <p14:sldId id="1155"/>
            <p14:sldId id="1178"/>
            <p14:sldId id="1174"/>
            <p14:sldId id="1177"/>
            <p14:sldId id="1175"/>
            <p14:sldId id="1203"/>
            <p14:sldId id="1205"/>
            <p14:sldId id="1163"/>
            <p14:sldId id="1164"/>
            <p14:sldId id="1181"/>
            <p14:sldId id="1182"/>
            <p14:sldId id="1183"/>
            <p14:sldId id="1184"/>
            <p14:sldId id="1186"/>
            <p14:sldId id="1206"/>
            <p14:sldId id="1191"/>
            <p14:sldId id="1196"/>
            <p14:sldId id="1197"/>
            <p14:sldId id="1199"/>
            <p14:sldId id="1198"/>
            <p14:sldId id="1208"/>
            <p14:sldId id="3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Geoffrey Woglom" initials="GW" lastIdx="1" clrIdx="2">
    <p:extLst>
      <p:ext uri="{19B8F6BF-5375-455C-9EA6-DF929625EA0E}">
        <p15:presenceInfo xmlns:p15="http://schemas.microsoft.com/office/powerpoint/2012/main" userId="Geoffrey Wog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24" autoAdjust="0"/>
    <p:restoredTop sz="94672"/>
  </p:normalViewPr>
  <p:slideViewPr>
    <p:cSldViewPr snapToGrid="0" snapToObjects="1">
      <p:cViewPr varScale="1">
        <p:scale>
          <a:sx n="87" d="100"/>
          <a:sy n="87" d="100"/>
        </p:scale>
        <p:origin x="224" y="448"/>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10/13/21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4036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solidFill>
                  <a:schemeClr val="accent5">
                    <a:lumMod val="50000"/>
                  </a:schemeClr>
                </a:solidFill>
              </a:rPr>
              <a:t>Natoshi</a:t>
            </a:r>
            <a:r>
              <a:rPr lang="en-US" dirty="0">
                <a:solidFill>
                  <a:schemeClr val="accent5">
                    <a:lumMod val="50000"/>
                  </a:schemeClr>
                </a:solidFill>
              </a:rPr>
              <a:t>,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More generally, merchants pay fees, which are passed on to consumers in higher prices. international transactions cost are particularly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63541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Federal Reserve (2020)estimates that 5% of US adults are “unbanked,” and another 13% are underbanked, over 50 million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50758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 currently has 46 percent of the computer power devoted to mining with the US second with 16.8%</a:t>
            </a:r>
          </a:p>
          <a:p>
            <a:r>
              <a:rPr lang="en-US" dirty="0"/>
              <a:t>But the Chinese government vowed to put an end to bitcoin mining in July and banned all cryptocurrency transactions in September.</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53930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4244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eedelegation.org/"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nfo@NEEDelegatio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793539"/>
            <a:ext cx="9144000" cy="183833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5100" dirty="0">
                <a:solidFill>
                  <a:schemeClr val="tx2"/>
                </a:solidFill>
              </a:rPr>
              <a:t>Lenox Club</a:t>
            </a:r>
          </a:p>
          <a:p>
            <a:pPr>
              <a:lnSpc>
                <a:spcPct val="100000"/>
              </a:lnSpc>
              <a:spcBef>
                <a:spcPts val="0"/>
              </a:spcBef>
            </a:pPr>
            <a:r>
              <a:rPr lang="en-US" sz="5100">
                <a:solidFill>
                  <a:schemeClr val="tx2"/>
                </a:solidFill>
              </a:rPr>
              <a:t>10/12/2021</a:t>
            </a:r>
            <a:endParaRPr lang="en-US" sz="5100" dirty="0">
              <a:solidFill>
                <a:schemeClr val="tx2"/>
              </a:solidFill>
            </a:endParaRP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034" y="4250065"/>
            <a:ext cx="3121834"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570730"/>
            <a:ext cx="10515600" cy="4351338"/>
          </a:xfrm>
        </p:spPr>
        <p:txBody>
          <a:bodyPr>
            <a:normAutofit/>
          </a:bodyPr>
          <a:lstStyle/>
          <a:p>
            <a:pPr marL="0" indent="0">
              <a:buNone/>
            </a:pPr>
            <a:r>
              <a:rPr lang="en-US" dirty="0"/>
              <a:t>“Improving money,” more prosaically</a:t>
            </a:r>
          </a:p>
          <a:p>
            <a:pPr marL="514350" indent="-514350">
              <a:buFont typeface="+mj-lt"/>
              <a:buAutoNum type="arabicPeriod"/>
            </a:pPr>
            <a:r>
              <a:rPr lang="en-US" dirty="0"/>
              <a:t>Facilitate payments at lower costs with speed and security.</a:t>
            </a:r>
          </a:p>
          <a:p>
            <a:pPr marL="514350" indent="-514350">
              <a:buFont typeface="+mj-lt"/>
              <a:buAutoNum type="arabicPeriod"/>
            </a:pPr>
            <a:r>
              <a:rPr lang="en-US" dirty="0"/>
              <a:t>Meet the needs of previously unbanked.</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7932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D7B3C-9D8C-4445-9E3C-5655DA225ED7}"/>
              </a:ext>
            </a:extLst>
          </p:cNvPr>
          <p:cNvSpPr>
            <a:spLocks noGrp="1"/>
          </p:cNvSpPr>
          <p:nvPr>
            <p:ph type="title"/>
          </p:nvPr>
        </p:nvSpPr>
        <p:spPr/>
        <p:txBody>
          <a:bodyPr/>
          <a:lstStyle/>
          <a:p>
            <a:r>
              <a:rPr lang="en-US" dirty="0">
                <a:solidFill>
                  <a:schemeClr val="bg1"/>
                </a:solidFill>
              </a:rPr>
              <a:t>Op</a:t>
            </a:r>
            <a:r>
              <a:rPr lang="en-US" dirty="0"/>
              <a:t>portunities:  Transaction Costs &amp; Speed</a:t>
            </a:r>
          </a:p>
        </p:txBody>
      </p:sp>
      <p:sp>
        <p:nvSpPr>
          <p:cNvPr id="4" name="Slide Number Placeholder 3">
            <a:extLst>
              <a:ext uri="{FF2B5EF4-FFF2-40B4-BE49-F238E27FC236}">
                <a16:creationId xmlns:a16="http://schemas.microsoft.com/office/drawing/2014/main" id="{CAD51D57-F5F2-4A32-9C3A-1D73270E01EE}"/>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000AEC1A-164C-4C85-A40D-7DCFD64B23E0}"/>
              </a:ext>
            </a:extLst>
          </p:cNvPr>
          <p:cNvSpPr txBox="1"/>
          <p:nvPr/>
        </p:nvSpPr>
        <p:spPr>
          <a:xfrm>
            <a:off x="3336146" y="6025968"/>
            <a:ext cx="8598354" cy="430887"/>
          </a:xfrm>
          <a:prstGeom prst="rect">
            <a:avLst/>
          </a:prstGeom>
          <a:noFill/>
        </p:spPr>
        <p:txBody>
          <a:bodyPr wrap="square" rtlCol="0">
            <a:spAutoFit/>
          </a:bodyPr>
          <a:lstStyle/>
          <a:p>
            <a:r>
              <a:rPr lang="en-US" sz="2200" dirty="0"/>
              <a:t>Bank for International Settlements (BIS), </a:t>
            </a:r>
            <a:r>
              <a:rPr lang="en-US" sz="2200" i="1" dirty="0"/>
              <a:t>Annual Report 2021, </a:t>
            </a:r>
            <a:r>
              <a:rPr lang="en-US" sz="2200" dirty="0"/>
              <a:t>Chapter III</a:t>
            </a:r>
          </a:p>
        </p:txBody>
      </p:sp>
      <p:pic>
        <p:nvPicPr>
          <p:cNvPr id="9" name="Content Placeholder 8">
            <a:extLst>
              <a:ext uri="{FF2B5EF4-FFF2-40B4-BE49-F238E27FC236}">
                <a16:creationId xmlns:a16="http://schemas.microsoft.com/office/drawing/2014/main" id="{ECC0CDF9-CACB-4C88-BC22-EEAC50FDBA4F}"/>
              </a:ext>
            </a:extLst>
          </p:cNvPr>
          <p:cNvPicPr>
            <a:picLocks noGrp="1" noChangeAspect="1"/>
          </p:cNvPicPr>
          <p:nvPr>
            <p:ph idx="1"/>
          </p:nvPr>
        </p:nvPicPr>
        <p:blipFill>
          <a:blip r:embed="rId3"/>
          <a:stretch>
            <a:fillRect/>
          </a:stretch>
        </p:blipFill>
        <p:spPr>
          <a:xfrm>
            <a:off x="5191309" y="1211596"/>
            <a:ext cx="4888028" cy="4663440"/>
          </a:xfrm>
        </p:spPr>
      </p:pic>
      <p:sp>
        <p:nvSpPr>
          <p:cNvPr id="11" name="Rectangle 10">
            <a:extLst>
              <a:ext uri="{FF2B5EF4-FFF2-40B4-BE49-F238E27FC236}">
                <a16:creationId xmlns:a16="http://schemas.microsoft.com/office/drawing/2014/main" id="{6B66933A-EF48-4042-85F6-11F2C2B4A203}"/>
              </a:ext>
            </a:extLst>
          </p:cNvPr>
          <p:cNvSpPr/>
          <p:nvPr/>
        </p:nvSpPr>
        <p:spPr>
          <a:xfrm>
            <a:off x="9554902" y="1859607"/>
            <a:ext cx="524435" cy="401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942818-9167-4E71-A143-D5294845BCAA}"/>
              </a:ext>
            </a:extLst>
          </p:cNvPr>
          <p:cNvSpPr txBox="1"/>
          <p:nvPr/>
        </p:nvSpPr>
        <p:spPr>
          <a:xfrm>
            <a:off x="280555" y="1336664"/>
            <a:ext cx="4391458" cy="1200329"/>
          </a:xfrm>
          <a:prstGeom prst="rect">
            <a:avLst/>
          </a:prstGeom>
          <a:noFill/>
        </p:spPr>
        <p:txBody>
          <a:bodyPr wrap="square" rtlCol="0">
            <a:spAutoFit/>
          </a:bodyPr>
          <a:lstStyle/>
          <a:p>
            <a:r>
              <a:rPr lang="en-US" sz="2400" dirty="0"/>
              <a:t>Transactions Costs Example:</a:t>
            </a:r>
          </a:p>
          <a:p>
            <a:r>
              <a:rPr lang="en-US" sz="2400" dirty="0"/>
              <a:t>Online bill payments charge an extra fee if you use a credit card.</a:t>
            </a:r>
          </a:p>
        </p:txBody>
      </p:sp>
      <p:sp>
        <p:nvSpPr>
          <p:cNvPr id="8" name="TextBox 7">
            <a:extLst>
              <a:ext uri="{FF2B5EF4-FFF2-40B4-BE49-F238E27FC236}">
                <a16:creationId xmlns:a16="http://schemas.microsoft.com/office/drawing/2014/main" id="{A5710B18-FC72-400B-B554-9FAA1CBB20B7}"/>
              </a:ext>
            </a:extLst>
          </p:cNvPr>
          <p:cNvSpPr txBox="1"/>
          <p:nvPr/>
        </p:nvSpPr>
        <p:spPr>
          <a:xfrm>
            <a:off x="432955" y="2943151"/>
            <a:ext cx="4391458" cy="1569660"/>
          </a:xfrm>
          <a:prstGeom prst="rect">
            <a:avLst/>
          </a:prstGeom>
          <a:noFill/>
        </p:spPr>
        <p:txBody>
          <a:bodyPr wrap="square" rtlCol="0">
            <a:spAutoFit/>
          </a:bodyPr>
          <a:lstStyle/>
          <a:p>
            <a:r>
              <a:rPr lang="en-US" sz="2400" dirty="0"/>
              <a:t>Credit and Debit card payments are slow:  typically takes 2 business days for the merchant to get paid..</a:t>
            </a:r>
          </a:p>
        </p:txBody>
      </p:sp>
      <p:cxnSp>
        <p:nvCxnSpPr>
          <p:cNvPr id="5" name="Straight Arrow Connector 4">
            <a:extLst>
              <a:ext uri="{FF2B5EF4-FFF2-40B4-BE49-F238E27FC236}">
                <a16:creationId xmlns:a16="http://schemas.microsoft.com/office/drawing/2014/main" id="{5AACCAD4-C592-4E61-87A2-4A245FE83869}"/>
              </a:ext>
            </a:extLst>
          </p:cNvPr>
          <p:cNvCxnSpPr>
            <a:cxnSpLocks/>
          </p:cNvCxnSpPr>
          <p:nvPr/>
        </p:nvCxnSpPr>
        <p:spPr>
          <a:xfrm flipH="1">
            <a:off x="8649730" y="3138616"/>
            <a:ext cx="1841156" cy="290384"/>
          </a:xfrm>
          <a:prstGeom prst="straightConnector1">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3E1182-EA3A-44B7-8830-412C1CD90640}"/>
              </a:ext>
            </a:extLst>
          </p:cNvPr>
          <p:cNvSpPr txBox="1"/>
          <p:nvPr/>
        </p:nvSpPr>
        <p:spPr>
          <a:xfrm>
            <a:off x="10449637" y="2775858"/>
            <a:ext cx="1069743" cy="584775"/>
          </a:xfrm>
          <a:prstGeom prst="rect">
            <a:avLst/>
          </a:prstGeom>
          <a:noFill/>
        </p:spPr>
        <p:txBody>
          <a:bodyPr wrap="square" rtlCol="0">
            <a:spAutoFit/>
          </a:bodyPr>
          <a:lstStyle/>
          <a:p>
            <a:r>
              <a:rPr lang="en-US" sz="3200" dirty="0"/>
              <a:t>1.5%</a:t>
            </a:r>
          </a:p>
        </p:txBody>
      </p:sp>
    </p:spTree>
    <p:extLst>
      <p:ext uri="{BB962C8B-B14F-4D97-AF65-F5344CB8AC3E}">
        <p14:creationId xmlns:p14="http://schemas.microsoft.com/office/powerpoint/2010/main" val="18047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422A-5E1F-4589-8D54-F469A51FAF43}"/>
              </a:ext>
            </a:extLst>
          </p:cNvPr>
          <p:cNvSpPr>
            <a:spLocks noGrp="1"/>
          </p:cNvSpPr>
          <p:nvPr>
            <p:ph type="title"/>
          </p:nvPr>
        </p:nvSpPr>
        <p:spPr/>
        <p:txBody>
          <a:bodyPr/>
          <a:lstStyle/>
          <a:p>
            <a:r>
              <a:rPr lang="en-US" dirty="0">
                <a:solidFill>
                  <a:schemeClr val="bg1"/>
                </a:solidFill>
              </a:rPr>
              <a:t>Op</a:t>
            </a:r>
            <a:r>
              <a:rPr lang="en-US" dirty="0"/>
              <a:t>portunities:  Serve Unmet Need</a:t>
            </a:r>
          </a:p>
        </p:txBody>
      </p:sp>
      <p:pic>
        <p:nvPicPr>
          <p:cNvPr id="6" name="Content Placeholder 5">
            <a:extLst>
              <a:ext uri="{FF2B5EF4-FFF2-40B4-BE49-F238E27FC236}">
                <a16:creationId xmlns:a16="http://schemas.microsoft.com/office/drawing/2014/main" id="{A31616F1-1356-42C6-A522-D6E20DF0C4B8}"/>
              </a:ext>
            </a:extLst>
          </p:cNvPr>
          <p:cNvPicPr>
            <a:picLocks noGrp="1" noChangeAspect="1"/>
          </p:cNvPicPr>
          <p:nvPr>
            <p:ph idx="1"/>
          </p:nvPr>
        </p:nvPicPr>
        <p:blipFill>
          <a:blip r:embed="rId3"/>
          <a:stretch>
            <a:fillRect/>
          </a:stretch>
        </p:blipFill>
        <p:spPr>
          <a:xfrm>
            <a:off x="530883" y="1574513"/>
            <a:ext cx="8570254" cy="4297680"/>
          </a:xfrm>
        </p:spPr>
      </p:pic>
      <p:sp>
        <p:nvSpPr>
          <p:cNvPr id="4" name="Slide Number Placeholder 3">
            <a:extLst>
              <a:ext uri="{FF2B5EF4-FFF2-40B4-BE49-F238E27FC236}">
                <a16:creationId xmlns:a16="http://schemas.microsoft.com/office/drawing/2014/main" id="{6719B07D-1641-4512-8D3B-40C689892417}"/>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2A96C88B-9BE1-401B-A2AE-B16753C5B83D}"/>
              </a:ext>
            </a:extLst>
          </p:cNvPr>
          <p:cNvSpPr txBox="1"/>
          <p:nvPr/>
        </p:nvSpPr>
        <p:spPr>
          <a:xfrm>
            <a:off x="6329363" y="5830116"/>
            <a:ext cx="5200650" cy="400110"/>
          </a:xfrm>
          <a:prstGeom prst="rect">
            <a:avLst/>
          </a:prstGeom>
          <a:noFill/>
        </p:spPr>
        <p:txBody>
          <a:bodyPr wrap="square" rtlCol="0">
            <a:spAutoFit/>
          </a:bodyPr>
          <a:lstStyle/>
          <a:p>
            <a:r>
              <a:rPr lang="en-US" sz="2000" dirty="0"/>
              <a:t>World Bank, </a:t>
            </a:r>
            <a:r>
              <a:rPr lang="en-US" sz="2000" i="1" dirty="0"/>
              <a:t>Global Findex Database</a:t>
            </a:r>
            <a:r>
              <a:rPr lang="en-US" sz="2000" dirty="0"/>
              <a:t>, 2017</a:t>
            </a:r>
          </a:p>
        </p:txBody>
      </p:sp>
    </p:spTree>
    <p:extLst>
      <p:ext uri="{BB962C8B-B14F-4D97-AF65-F5344CB8AC3E}">
        <p14:creationId xmlns:p14="http://schemas.microsoft.com/office/powerpoint/2010/main" val="344732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70F5-3512-4E73-8A81-9139581D8082}"/>
              </a:ext>
            </a:extLst>
          </p:cNvPr>
          <p:cNvSpPr>
            <a:spLocks noGrp="1"/>
          </p:cNvSpPr>
          <p:nvPr>
            <p:ph type="title"/>
          </p:nvPr>
        </p:nvSpPr>
        <p:spPr/>
        <p:txBody>
          <a:bodyPr/>
          <a:lstStyle/>
          <a:p>
            <a:r>
              <a:rPr lang="en-US" dirty="0">
                <a:solidFill>
                  <a:schemeClr val="bg1"/>
                </a:solidFill>
              </a:rPr>
              <a:t>Re</a:t>
            </a:r>
            <a:r>
              <a:rPr lang="en-US" dirty="0"/>
              <a:t>duce Cyber Risk</a:t>
            </a:r>
          </a:p>
        </p:txBody>
      </p:sp>
      <p:pic>
        <p:nvPicPr>
          <p:cNvPr id="6" name="Content Placeholder 5">
            <a:extLst>
              <a:ext uri="{FF2B5EF4-FFF2-40B4-BE49-F238E27FC236}">
                <a16:creationId xmlns:a16="http://schemas.microsoft.com/office/drawing/2014/main" id="{DB570F29-20C0-4B3A-A139-576389E51C08}"/>
              </a:ext>
            </a:extLst>
          </p:cNvPr>
          <p:cNvPicPr>
            <a:picLocks noGrp="1" noChangeAspect="1"/>
          </p:cNvPicPr>
          <p:nvPr>
            <p:ph idx="1"/>
          </p:nvPr>
        </p:nvPicPr>
        <p:blipFill>
          <a:blip r:embed="rId2"/>
          <a:stretch>
            <a:fillRect/>
          </a:stretch>
        </p:blipFill>
        <p:spPr>
          <a:xfrm>
            <a:off x="1512196" y="1370383"/>
            <a:ext cx="9357928" cy="4389120"/>
          </a:xfrm>
        </p:spPr>
      </p:pic>
      <p:sp>
        <p:nvSpPr>
          <p:cNvPr id="4" name="Slide Number Placeholder 3">
            <a:extLst>
              <a:ext uri="{FF2B5EF4-FFF2-40B4-BE49-F238E27FC236}">
                <a16:creationId xmlns:a16="http://schemas.microsoft.com/office/drawing/2014/main" id="{0580E3B0-9953-4045-8F0D-BC6D6994C03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8" name="TextBox 7">
            <a:extLst>
              <a:ext uri="{FF2B5EF4-FFF2-40B4-BE49-F238E27FC236}">
                <a16:creationId xmlns:a16="http://schemas.microsoft.com/office/drawing/2014/main" id="{E18DE27D-F399-4770-862F-B395C0498EC8}"/>
              </a:ext>
            </a:extLst>
          </p:cNvPr>
          <p:cNvSpPr txBox="1"/>
          <p:nvPr/>
        </p:nvSpPr>
        <p:spPr>
          <a:xfrm>
            <a:off x="5301345" y="1480453"/>
            <a:ext cx="2743200" cy="40277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CCAA804-9596-4A82-8643-61F755704D69}"/>
              </a:ext>
            </a:extLst>
          </p:cNvPr>
          <p:cNvSpPr txBox="1"/>
          <p:nvPr/>
        </p:nvSpPr>
        <p:spPr>
          <a:xfrm>
            <a:off x="7320317" y="5981901"/>
            <a:ext cx="5775197" cy="430887"/>
          </a:xfrm>
          <a:prstGeom prst="rect">
            <a:avLst/>
          </a:prstGeom>
          <a:noFill/>
        </p:spPr>
        <p:txBody>
          <a:bodyPr wrap="square" rtlCol="0">
            <a:spAutoFit/>
          </a:bodyPr>
          <a:lstStyle/>
          <a:p>
            <a:r>
              <a:rPr lang="en-US" sz="2200" dirty="0"/>
              <a:t>BIS, </a:t>
            </a:r>
            <a:r>
              <a:rPr lang="en-US" sz="2200" i="1" dirty="0"/>
              <a:t>Annual Report 2021, </a:t>
            </a:r>
            <a:r>
              <a:rPr lang="en-US" sz="2200" dirty="0"/>
              <a:t>Chapter III</a:t>
            </a:r>
          </a:p>
        </p:txBody>
      </p:sp>
    </p:spTree>
    <p:extLst>
      <p:ext uri="{BB962C8B-B14F-4D97-AF65-F5344CB8AC3E}">
        <p14:creationId xmlns:p14="http://schemas.microsoft.com/office/powerpoint/2010/main" val="254703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10/12)</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$1 trillion.</a:t>
            </a:r>
          </a:p>
          <a:p>
            <a:r>
              <a:rPr lang="en-US" dirty="0"/>
              <a:t>Ethereum is in second place with a market cap of about $400 billion.</a:t>
            </a:r>
          </a:p>
          <a:p>
            <a:r>
              <a:rPr lang="en-US" dirty="0"/>
              <a:t>Presently, thousands of different varieties with a total market cap of about $2.4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362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6138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transaction is then posted on a website available to all.</a:t>
            </a:r>
          </a:p>
          <a:p>
            <a:r>
              <a:rPr lang="en-US" dirty="0"/>
              <a:t>The record of the transaction is then entered into database  or ledger called a blockchain through a process know as bitcoin mining.</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228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a:bodyPr>
          <a:lstStyle/>
          <a:p>
            <a:r>
              <a:rPr lang="en-US" dirty="0"/>
              <a:t>Bitcoin Miners gather about 3000 new transactions into a “block.”</a:t>
            </a:r>
          </a:p>
          <a:p>
            <a:r>
              <a:rPr lang="en-US" dirty="0"/>
              <a:t> The miners compete for who gets to add the new block to the chain of previous blocks by generating long random numbers (“hashing”) until one of the numbers fits a precise set of attributes.</a:t>
            </a:r>
          </a:p>
          <a:p>
            <a:r>
              <a:rPr lang="en-US" dirty="0"/>
              <a:t>Miners must come to a consensus that the transactions in the block are legitimate; e.g., the owner of a bitcoin hasn’t tried to spend it twice.</a:t>
            </a:r>
          </a:p>
          <a:p>
            <a:r>
              <a:rPr lang="en-US" dirty="0"/>
              <a:t>The new block is then linked to the previous block and added to the chain.  The total process takes about 10 minutes</a:t>
            </a:r>
          </a:p>
          <a:p>
            <a:r>
              <a:rPr lang="en-US" dirty="0"/>
              <a:t>The incentive for miners is that the winner of the competition gets compensated with new bitcoins and transaction fees.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585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18</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2"/>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138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1616-702A-494F-B933-B196B8E7C70F}"/>
              </a:ext>
            </a:extLst>
          </p:cNvPr>
          <p:cNvSpPr>
            <a:spLocks noGrp="1"/>
          </p:cNvSpPr>
          <p:nvPr>
            <p:ph type="title"/>
          </p:nvPr>
        </p:nvSpPr>
        <p:spPr/>
        <p:txBody>
          <a:bodyPr/>
          <a:lstStyle/>
          <a:p>
            <a:r>
              <a:rPr lang="en-US" dirty="0">
                <a:solidFill>
                  <a:schemeClr val="bg1"/>
                </a:solidFill>
              </a:rPr>
              <a:t>Bit</a:t>
            </a:r>
            <a:r>
              <a:rPr lang="en-US" dirty="0"/>
              <a:t>coin Operates at a Substantial Cost</a:t>
            </a:r>
          </a:p>
        </p:txBody>
      </p:sp>
      <p:sp>
        <p:nvSpPr>
          <p:cNvPr id="3" name="Content Placeholder 2">
            <a:extLst>
              <a:ext uri="{FF2B5EF4-FFF2-40B4-BE49-F238E27FC236}">
                <a16:creationId xmlns:a16="http://schemas.microsoft.com/office/drawing/2014/main" id="{03080088-ABDF-4DEF-8FA3-83BB884D8B67}"/>
              </a:ext>
            </a:extLst>
          </p:cNvPr>
          <p:cNvSpPr>
            <a:spLocks noGrp="1"/>
          </p:cNvSpPr>
          <p:nvPr>
            <p:ph idx="1"/>
          </p:nvPr>
        </p:nvSpPr>
        <p:spPr/>
        <p:txBody>
          <a:bodyPr/>
          <a:lstStyle/>
          <a:p>
            <a:r>
              <a:rPr lang="en-US" dirty="0"/>
              <a:t>Presently, Bitcoin mining requires 80.7 terawatt-hours per year, a little less than Belgium’s energy consumption (although less than is used in gold mining). (Note there are other consensus mechanisms that do not use as much energy.)</a:t>
            </a:r>
          </a:p>
        </p:txBody>
      </p:sp>
      <p:sp>
        <p:nvSpPr>
          <p:cNvPr id="4" name="Slide Number Placeholder 3">
            <a:extLst>
              <a:ext uri="{FF2B5EF4-FFF2-40B4-BE49-F238E27FC236}">
                <a16:creationId xmlns:a16="http://schemas.microsoft.com/office/drawing/2014/main" id="{4A077EE1-09E2-4145-A5CA-0442F66B0BFE}"/>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6" name="TextBox 5">
            <a:extLst>
              <a:ext uri="{FF2B5EF4-FFF2-40B4-BE49-F238E27FC236}">
                <a16:creationId xmlns:a16="http://schemas.microsoft.com/office/drawing/2014/main" id="{C1648B1D-D193-4B6E-BDDA-B0C98C8466DD}"/>
              </a:ext>
            </a:extLst>
          </p:cNvPr>
          <p:cNvSpPr txBox="1"/>
          <p:nvPr/>
        </p:nvSpPr>
        <p:spPr>
          <a:xfrm>
            <a:off x="6988628" y="5922068"/>
            <a:ext cx="6096000" cy="461665"/>
          </a:xfrm>
          <a:prstGeom prst="rect">
            <a:avLst/>
          </a:prstGeom>
          <a:noFill/>
        </p:spPr>
        <p:txBody>
          <a:bodyPr wrap="square">
            <a:spAutoFit/>
          </a:bodyPr>
          <a:lstStyle/>
          <a:p>
            <a:r>
              <a:rPr lang="en-US" sz="2400" dirty="0"/>
              <a:t>Source:  https://cbeci.org/</a:t>
            </a:r>
          </a:p>
        </p:txBody>
      </p:sp>
    </p:spTree>
    <p:extLst>
      <p:ext uri="{BB962C8B-B14F-4D97-AF65-F5344CB8AC3E}">
        <p14:creationId xmlns:p14="http://schemas.microsoft.com/office/powerpoint/2010/main" val="327550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a:p>
            <a:r>
              <a:rPr lang="en-US" dirty="0"/>
              <a:t>This claim is disputed:  https://www.newsweek.com/illegal-use-bitcoin-dropped-50-2020-citibank-reports-1573263</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769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But what is its the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226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The value cryptographically protected digital-tokens is nuanced:</a:t>
            </a:r>
          </a:p>
          <a:p>
            <a:r>
              <a:rPr lang="en-US" dirty="0"/>
              <a:t>Blockchain technologies have significant promise which is already being realized.</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55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$80b as of 5/2021 (“</a:t>
            </a:r>
            <a:r>
              <a:rPr lang="en-US" dirty="0" err="1"/>
              <a:t>DeFi</a:t>
            </a:r>
            <a:r>
              <a:rPr lang="en-US" dirty="0"/>
              <a:t> Beyond the Hype”  Wharton School, 5/2021).</a:t>
            </a:r>
          </a:p>
          <a:p>
            <a:r>
              <a:rPr lang="en-US" dirty="0"/>
              <a:t>Smart Contracts are executed via Block Chain Technology, mostly on Ethereum. No brokers, financial intermediaries, traders, and little regulation.</a:t>
            </a:r>
          </a:p>
          <a:p>
            <a:pPr marL="0" indent="0">
              <a:buNone/>
            </a:pPr>
            <a:r>
              <a:rPr lang="en-US" dirty="0"/>
              <a:t>New need for a digital means of payment that is low cost, secure, and fast to facilitate </a:t>
            </a:r>
            <a:r>
              <a:rPr lang="en-US" dirty="0" err="1"/>
              <a:t>DeFi</a:t>
            </a:r>
            <a:r>
              <a:rPr lang="en-US" dirty="0"/>
              <a:t> innovations.</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0122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 Digital Payments More Generally?</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a:p>
            <a:pPr marL="0" indent="0">
              <a:buNone/>
            </a:pPr>
            <a:endParaRPr lang="en-US" dirty="0"/>
          </a:p>
          <a:p>
            <a:pPr marL="0" indent="0">
              <a:buNone/>
            </a:pPr>
            <a:r>
              <a:rPr lang="en-US" dirty="0"/>
              <a:t>Lesson:  Economic Opportunities Don’t Remain Unmet for Long.</a:t>
            </a:r>
          </a:p>
          <a:p>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245167"/>
            <a:ext cx="10515600" cy="1325563"/>
          </a:xfrm>
        </p:spPr>
        <p:txBody>
          <a:bodyPr/>
          <a:lstStyle/>
          <a:p>
            <a:r>
              <a:rPr lang="en-US" dirty="0" err="1">
                <a:solidFill>
                  <a:schemeClr val="bg1"/>
                </a:solidFill>
              </a:rPr>
              <a:t>Sta</a:t>
            </a:r>
            <a:r>
              <a:rPr lang="en-US" dirty="0" err="1">
                <a:solidFill>
                  <a:schemeClr val="accent5">
                    <a:lumMod val="50000"/>
                  </a:schemeClr>
                </a:solidFill>
              </a:rPr>
              <a:t>blecoins</a:t>
            </a:r>
            <a:r>
              <a:rPr lang="en-US" dirty="0">
                <a:solidFill>
                  <a:schemeClr val="accent5">
                    <a:lumMod val="50000"/>
                  </a:schemeClr>
                </a:solidFill>
              </a:rPr>
              <a:t>:  Cryptocurrency with a stable value of $1 (we hope)</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2014 “Tether”: a cryptocurrency supposed to be backed by dollars so its price would always have a value of $1.</a:t>
            </a:r>
          </a:p>
          <a:p>
            <a:r>
              <a:rPr lang="en-US" dirty="0"/>
              <a:t>All sorts of operational and legal problems, including</a:t>
            </a:r>
          </a:p>
          <a:p>
            <a:r>
              <a:rPr lang="en-US" dirty="0"/>
              <a:t>Enter Facebook and Diem:  Proposed blockchain enabled </a:t>
            </a:r>
            <a:r>
              <a:rPr lang="en-US" dirty="0" err="1"/>
              <a:t>stablecoin</a:t>
            </a:r>
            <a:endParaRPr lang="en-US" dirty="0"/>
          </a:p>
          <a:p>
            <a:pPr marL="0" indent="0">
              <a:buNone/>
            </a:pPr>
            <a:r>
              <a:rPr lang="en-US" dirty="0">
                <a:solidFill>
                  <a:schemeClr val="accent5">
                    <a:lumMod val="50000"/>
                  </a:schemeClr>
                </a:solidFill>
              </a:rPr>
              <a:t> Janet Yellen and Gary </a:t>
            </a:r>
            <a:r>
              <a:rPr lang="en-US" dirty="0"/>
              <a:t>Gensler into the Breach to provide good regulation?</a:t>
            </a:r>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82764FA8-115C-470A-983C-885381C3F1AE}"/>
              </a:ext>
            </a:extLst>
          </p:cNvPr>
          <p:cNvSpPr txBox="1"/>
          <p:nvPr/>
        </p:nvSpPr>
        <p:spPr>
          <a:xfrm>
            <a:off x="176049" y="5860894"/>
            <a:ext cx="12234118" cy="369332"/>
          </a:xfrm>
          <a:prstGeom prst="rect">
            <a:avLst/>
          </a:prstGeom>
          <a:noFill/>
        </p:spPr>
        <p:txBody>
          <a:bodyPr wrap="none" rtlCol="0">
            <a:spAutoFit/>
          </a:bodyPr>
          <a:lstStyle/>
          <a:p>
            <a:r>
              <a:rPr lang="en-US" sz="1800" dirty="0"/>
              <a:t>https://www.washingtonpost.com/washington-post-live/2021/09/21/transcript-path-for</a:t>
            </a:r>
            <a:r>
              <a:rPr lang="en-US" dirty="0"/>
              <a:t>ward-cryptocurrency-with-gary-gensler/</a:t>
            </a:r>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1010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6106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fontScale="92500" lnSpcReduction="10000"/>
          </a:bodyPr>
          <a:lstStyle/>
          <a:p>
            <a:r>
              <a:rPr lang="en-US" dirty="0"/>
              <a:t>Honorary Board: 54 members</a:t>
            </a:r>
          </a:p>
          <a:p>
            <a:pPr lvl="1"/>
            <a:r>
              <a:rPr lang="en-US" dirty="0"/>
              <a:t>2 Fed Chairs: Janet Yellen, Ben Bernanke</a:t>
            </a:r>
          </a:p>
          <a:p>
            <a:pPr lvl="1"/>
            <a:r>
              <a:rPr lang="en-US" dirty="0"/>
              <a:t>1 Secretary of the Treasury: Yellen (D)</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590+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2139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25000" lnSpcReduction="20000"/>
          </a:bodyPr>
          <a:lstStyle/>
          <a:p>
            <a:pPr marL="0" indent="0" algn="ctr">
              <a:buNone/>
            </a:pPr>
            <a:r>
              <a:rPr lang="en-US" sz="8600" dirty="0"/>
              <a:t>Learn More</a:t>
            </a:r>
          </a:p>
          <a:p>
            <a:pPr marL="0" indent="0" algn="ctr">
              <a:buNone/>
            </a:pPr>
            <a:r>
              <a:rPr lang="en-US" sz="8600" dirty="0"/>
              <a:t>E Prasad, </a:t>
            </a:r>
            <a:r>
              <a:rPr lang="en-US" sz="8600" i="1" dirty="0"/>
              <a:t>The Future of Money </a:t>
            </a:r>
            <a:r>
              <a:rPr lang="en-US" sz="8600" dirty="0"/>
              <a:t>(</a:t>
            </a:r>
            <a:r>
              <a:rPr lang="en-US" sz="8600" dirty="0">
                <a:hlinkClick r:id="rId2"/>
              </a:rPr>
              <a:t>https://youtu.be/o3NuHb7V1IA</a:t>
            </a:r>
            <a:r>
              <a:rPr lang="en-US" sz="8600" dirty="0"/>
              <a:t>)</a:t>
            </a:r>
          </a:p>
          <a:p>
            <a:pPr marL="0" indent="0" algn="ctr">
              <a:buNone/>
            </a:pPr>
            <a:r>
              <a:rPr lang="en-US" sz="9600" dirty="0"/>
              <a:t>https://www.washingtonpost.com/washington-post-live/2021/09/21/path-forward-cryptocurrency-with-gary-gensler-us-securities-exchange-commission-chair/</a:t>
            </a:r>
          </a:p>
          <a:p>
            <a:pPr marL="0" indent="0" algn="ctr">
              <a:buNone/>
            </a:pPr>
            <a:r>
              <a:rPr lang="en-US" sz="8600" dirty="0"/>
              <a:t>N. Mehta, et.al. </a:t>
            </a:r>
            <a:r>
              <a:rPr lang="en-US" sz="8600" i="1" dirty="0"/>
              <a:t>Blockchain Bubble or Revolution</a:t>
            </a:r>
            <a:endParaRPr lang="en-US" sz="8600" dirty="0"/>
          </a:p>
          <a:p>
            <a:pPr marL="0" indent="0" algn="ctr">
              <a:buNone/>
            </a:pPr>
            <a:endParaRPr lang="en-US" sz="5100" dirty="0">
              <a:hlinkClick r:id="rId3"/>
            </a:endParaRPr>
          </a:p>
          <a:p>
            <a:pPr marL="0" indent="0" algn="ctr">
              <a:buNone/>
            </a:pPr>
            <a:r>
              <a:rPr lang="en-US" sz="7400" dirty="0">
                <a:hlinkClick r:id="rId3"/>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4"/>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5"/>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03566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2450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will.</a:t>
            </a:r>
          </a:p>
          <a:p>
            <a:pPr marL="514350" indent="-514350">
              <a:buFont typeface="+mj-lt"/>
              <a:buAutoNum type="arabicPeriod"/>
            </a:pPr>
            <a:r>
              <a:rPr lang="en-US" dirty="0"/>
              <a:t>Regulation is needed to control the excesses of these new technologies, while allowing for beneficial innovations.</a:t>
            </a:r>
          </a:p>
          <a:p>
            <a:pPr marL="514350" indent="-514350">
              <a:buFont typeface="+mj-lt"/>
              <a:buAutoNum type="arabicPeriod"/>
            </a:pPr>
            <a:r>
              <a:rPr lang="en-US" dirty="0"/>
              <a:t>Should the Fed issue a “digital dollar?” </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9711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12" name="Content Placeholder 11" descr="Chart, line chart&#10;&#10;Description automatically generated">
            <a:extLst>
              <a:ext uri="{FF2B5EF4-FFF2-40B4-BE49-F238E27FC236}">
                <a16:creationId xmlns:a16="http://schemas.microsoft.com/office/drawing/2014/main" id="{AACF1C35-CC74-4D05-8205-8AE72AB3BF8C}"/>
              </a:ext>
            </a:extLst>
          </p:cNvPr>
          <p:cNvPicPr>
            <a:picLocks noGrp="1" noChangeAspect="1"/>
          </p:cNvPicPr>
          <p:nvPr>
            <p:ph idx="1"/>
          </p:nvPr>
        </p:nvPicPr>
        <p:blipFill>
          <a:blip r:embed="rId3"/>
          <a:stretch>
            <a:fillRect/>
          </a:stretch>
        </p:blipFill>
        <p:spPr>
          <a:xfrm>
            <a:off x="838200" y="1334963"/>
            <a:ext cx="10515600" cy="4827712"/>
          </a:xfrm>
        </p:spPr>
      </p:pic>
      <p:sp>
        <p:nvSpPr>
          <p:cNvPr id="5" name="TextBox 4">
            <a:extLst>
              <a:ext uri="{FF2B5EF4-FFF2-40B4-BE49-F238E27FC236}">
                <a16:creationId xmlns:a16="http://schemas.microsoft.com/office/drawing/2014/main" id="{256F7EA4-CE5B-459D-B713-F636F350EDA4}"/>
              </a:ext>
            </a:extLst>
          </p:cNvPr>
          <p:cNvSpPr txBox="1"/>
          <p:nvPr/>
        </p:nvSpPr>
        <p:spPr>
          <a:xfrm>
            <a:off x="1514475" y="2388766"/>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057775" y="1845643"/>
            <a:ext cx="5879648" cy="2831132"/>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1884662"/>
              <a:ext cx="510948" cy="253017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08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p:txBody>
          <a:bodyPr/>
          <a:lstStyle/>
          <a:p>
            <a:r>
              <a:rPr lang="en-US" dirty="0">
                <a:solidFill>
                  <a:schemeClr val="bg1"/>
                </a:solidFill>
              </a:rPr>
              <a:t>On</a:t>
            </a:r>
            <a:r>
              <a:rPr lang="en-US" dirty="0"/>
              <a:t>e of the Over 42,000 Bitcoin ATMs</a:t>
            </a:r>
          </a:p>
        </p:txBody>
      </p:sp>
      <p:pic>
        <p:nvPicPr>
          <p:cNvPr id="6" name="Content Placeholder 5" descr="A picture containing text, vending machine, several&#10;&#10;Description automatically generated">
            <a:extLst>
              <a:ext uri="{FF2B5EF4-FFF2-40B4-BE49-F238E27FC236}">
                <a16:creationId xmlns:a16="http://schemas.microsoft.com/office/drawing/2014/main" id="{F6C5016E-4C09-40BB-84A0-AC6C8D253BAC}"/>
              </a:ext>
            </a:extLst>
          </p:cNvPr>
          <p:cNvPicPr>
            <a:picLocks noGrp="1" noChangeAspect="1"/>
          </p:cNvPicPr>
          <p:nvPr>
            <p:ph idx="1"/>
          </p:nvPr>
        </p:nvPicPr>
        <p:blipFill>
          <a:blip r:embed="rId2"/>
          <a:stretch>
            <a:fillRect/>
          </a:stretch>
        </p:blipFill>
        <p:spPr>
          <a:xfrm rot="5400000">
            <a:off x="294282" y="2180433"/>
            <a:ext cx="4351337" cy="3263502"/>
          </a:xfrm>
        </p:spPr>
      </p:pic>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8" name="Picture 7" descr="A picture containing outdoor, tarmac&#10;&#10;Description automatically generated">
            <a:extLst>
              <a:ext uri="{FF2B5EF4-FFF2-40B4-BE49-F238E27FC236}">
                <a16:creationId xmlns:a16="http://schemas.microsoft.com/office/drawing/2014/main" id="{060121AC-FE39-4F9E-8DDB-29C90BE616E9}"/>
              </a:ext>
            </a:extLst>
          </p:cNvPr>
          <p:cNvPicPr>
            <a:picLocks noChangeAspect="1"/>
          </p:cNvPicPr>
          <p:nvPr/>
        </p:nvPicPr>
        <p:blipFill>
          <a:blip r:embed="rId3"/>
          <a:stretch>
            <a:fillRect/>
          </a:stretch>
        </p:blipFill>
        <p:spPr>
          <a:xfrm rot="10800000">
            <a:off x="4906491" y="1617624"/>
            <a:ext cx="5852160" cy="4389120"/>
          </a:xfrm>
          <a:prstGeom prst="rect">
            <a:avLst/>
          </a:prstGeom>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723900" y="0"/>
            <a:ext cx="10515600" cy="1325563"/>
          </a:xfrm>
        </p:spPr>
        <p:txBody>
          <a:bodyPr/>
          <a:lstStyle/>
          <a:p>
            <a:r>
              <a:rPr lang="en-US" dirty="0">
                <a:solidFill>
                  <a:schemeClr val="bg1"/>
                </a:solidFill>
              </a:rPr>
              <a:t>And</a:t>
            </a:r>
            <a:r>
              <a:rPr lang="en-US" dirty="0"/>
              <a:t>, an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dirty="0"/>
              <a:t>Lehman Brothers Bankruptcy, 9/2008</a:t>
            </a:r>
          </a:p>
          <a:p>
            <a:pPr lvl="1"/>
            <a:r>
              <a:rPr lang="en-US" dirty="0"/>
              <a:t>Halloween 2008: a white paper is published on the Internet laying out the idea and design for Bitcoin.  The author (or authors) used Satoshi </a:t>
            </a:r>
            <a:r>
              <a:rPr lang="en-US" dirty="0" err="1"/>
              <a:t>Nakomoto</a:t>
            </a:r>
            <a:r>
              <a:rPr lang="en-US" dirty="0"/>
              <a:t> as a pseudonym.</a:t>
            </a:r>
          </a:p>
          <a:p>
            <a:pPr lvl="1"/>
            <a:r>
              <a:rPr lang="en-US" dirty="0"/>
              <a:t>January 2009:   Satoshi releases the first version of the Bitcoin software.</a:t>
            </a:r>
          </a:p>
          <a:p>
            <a:pPr lvl="1"/>
            <a:r>
              <a:rPr lang="en-US" dirty="0"/>
              <a:t>2009-2010:  Satoshi releases new versions of the software and is actively involved in Internet Chatter about Bitcoin.</a:t>
            </a:r>
          </a:p>
          <a:p>
            <a:pPr lvl="1"/>
            <a:r>
              <a:rPr lang="en-US"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6170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58566</TotalTime>
  <Words>2253</Words>
  <Application>Microsoft Macintosh PowerPoint</Application>
  <PresentationFormat>Widescreen</PresentationFormat>
  <Paragraphs>255</Paragraphs>
  <Slides>30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fell</vt:lpstr>
      <vt:lpstr>Times New Roman</vt:lpstr>
      <vt:lpstr>Times roman</vt:lpstr>
      <vt:lpstr>Custom Design</vt:lpstr>
      <vt:lpstr>PowerPoint Presentation</vt:lpstr>
      <vt:lpstr> National Economic Education Delegation</vt:lpstr>
      <vt:lpstr>Who Are We?</vt:lpstr>
      <vt:lpstr> Available NEED Topics Include:</vt:lpstr>
      <vt:lpstr>Credits and Disclaimer</vt:lpstr>
      <vt:lpstr>Bitcoin Has Started a Revolution in Finance</vt:lpstr>
      <vt:lpstr>Bitcoins: What is the Excitement About?</vt:lpstr>
      <vt:lpstr>One of the Over 42,000 Bitcoin ATMs</vt:lpstr>
      <vt:lpstr>And, an Origin Story Worthy of a Pulp Novel!</vt:lpstr>
      <vt:lpstr>The Possible Economic Role for Bitcoin</vt:lpstr>
      <vt:lpstr>Opportunities:  Transaction Costs &amp; Speed</vt:lpstr>
      <vt:lpstr>Opportunities:  Serve Unmet Need</vt:lpstr>
      <vt:lpstr>Reduce Cyber Risk</vt:lpstr>
      <vt:lpstr>Facts about Cryptocurrencies (as of 10/12)</vt:lpstr>
      <vt:lpstr>Underlying Technology of Bitcoin</vt:lpstr>
      <vt:lpstr>So, how does it work?</vt:lpstr>
      <vt:lpstr>Mining for Bitcoin</vt:lpstr>
      <vt:lpstr>Question #1:  Is Bitcoin serving an economic role</vt:lpstr>
      <vt:lpstr>Bitcoin Operates at a Substantial Cost</vt:lpstr>
      <vt:lpstr>What Role Does Bitcoin Play?</vt:lpstr>
      <vt:lpstr>But What about as an Investment?</vt:lpstr>
      <vt:lpstr>Question #2:  The Value of the New Technology?</vt:lpstr>
      <vt:lpstr>DeFi and Smart Contracts</vt:lpstr>
      <vt:lpstr>What about Digital Payments More Generally?</vt:lpstr>
      <vt:lpstr>Stablecoins:  Cryptocurrency with a stable value of $1 (we hope)</vt:lpstr>
      <vt:lpstr>Do We Need More Than (Good) Regulation?</vt:lpstr>
      <vt:lpstr>CBDCs and Other Central Bank Liabilities</vt:lpstr>
      <vt:lpstr>The Devil Is In the Details</vt:lpstr>
      <vt:lpstr>Who should design our payment system?</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694</cp:revision>
  <cp:lastPrinted>2021-04-06T18:03:23Z</cp:lastPrinted>
  <dcterms:created xsi:type="dcterms:W3CDTF">2017-05-03T22:30:38Z</dcterms:created>
  <dcterms:modified xsi:type="dcterms:W3CDTF">2021-10-13T12:16:35Z</dcterms:modified>
</cp:coreProperties>
</file>