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7"/>
  </p:notesMasterIdLst>
  <p:sldIdLst>
    <p:sldId id="3970" r:id="rId2"/>
    <p:sldId id="3943" r:id="rId3"/>
    <p:sldId id="3998" r:id="rId4"/>
    <p:sldId id="3946" r:id="rId5"/>
    <p:sldId id="3886" r:id="rId6"/>
    <p:sldId id="3947" r:id="rId7"/>
    <p:sldId id="278" r:id="rId8"/>
    <p:sldId id="4015" r:id="rId9"/>
    <p:sldId id="4017" r:id="rId10"/>
    <p:sldId id="4009" r:id="rId11"/>
    <p:sldId id="479" r:id="rId12"/>
    <p:sldId id="4010" r:id="rId13"/>
    <p:sldId id="3870" r:id="rId14"/>
    <p:sldId id="3825" r:id="rId15"/>
    <p:sldId id="3979" r:id="rId16"/>
    <p:sldId id="4016" r:id="rId17"/>
    <p:sldId id="360" r:id="rId18"/>
    <p:sldId id="4020" r:id="rId19"/>
    <p:sldId id="4012" r:id="rId20"/>
    <p:sldId id="4019" r:id="rId21"/>
    <p:sldId id="3995" r:id="rId22"/>
    <p:sldId id="1197" r:id="rId23"/>
    <p:sldId id="317" r:id="rId24"/>
    <p:sldId id="3985" r:id="rId25"/>
    <p:sldId id="3939" r:id="rId26"/>
    <p:sldId id="3950" r:id="rId27"/>
    <p:sldId id="1761" r:id="rId28"/>
    <p:sldId id="3878" r:id="rId29"/>
    <p:sldId id="4002" r:id="rId30"/>
    <p:sldId id="4003" r:id="rId31"/>
    <p:sldId id="4011" r:id="rId32"/>
    <p:sldId id="3994" r:id="rId33"/>
    <p:sldId id="3993" r:id="rId34"/>
    <p:sldId id="3971" r:id="rId35"/>
    <p:sldId id="40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232" y="1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 of Personal </a:t>
            </a:r>
            <a:r>
              <a:rPr lang="en-US" sz="2400" baseline="0"/>
              <a:t>Income</a:t>
            </a:r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Before Tax Income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JunData!$K$4:$K$21</c:f>
              <c:numCache>
                <c:formatCode>0.0</c:formatCode>
                <c:ptCount val="18"/>
                <c:pt idx="0">
                  <c:v>17140.000000000004</c:v>
                </c:pt>
                <c:pt idx="1">
                  <c:v>17286.600000000002</c:v>
                </c:pt>
                <c:pt idx="2">
                  <c:v>16820.599999999999</c:v>
                </c:pt>
                <c:pt idx="3">
                  <c:v>15792.800000000001</c:v>
                </c:pt>
                <c:pt idx="4">
                  <c:v>16114.8</c:v>
                </c:pt>
                <c:pt idx="5">
                  <c:v>16454.400000000001</c:v>
                </c:pt>
                <c:pt idx="6">
                  <c:v>16658.5</c:v>
                </c:pt>
                <c:pt idx="7">
                  <c:v>16878.2</c:v>
                </c:pt>
                <c:pt idx="8">
                  <c:v>17063.399999999998</c:v>
                </c:pt>
                <c:pt idx="9">
                  <c:v>17306.2</c:v>
                </c:pt>
                <c:pt idx="10">
                  <c:v>17280.199999999997</c:v>
                </c:pt>
                <c:pt idx="11">
                  <c:v>17355.3</c:v>
                </c:pt>
                <c:pt idx="12">
                  <c:v>17327.400000000001</c:v>
                </c:pt>
                <c:pt idx="13">
                  <c:v>17361.199999999997</c:v>
                </c:pt>
                <c:pt idx="14">
                  <c:v>17567.300000000003</c:v>
                </c:pt>
                <c:pt idx="15">
                  <c:v>17691.100000000002</c:v>
                </c:pt>
                <c:pt idx="16">
                  <c:v>17794.5</c:v>
                </c:pt>
                <c:pt idx="17">
                  <c:v>17913.7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914-AEA4-8C2EDA08B9E0}"/>
            </c:ext>
          </c:extLst>
        </c:ser>
        <c:ser>
          <c:idx val="0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JunData!$L$4:$L$21</c:f>
              <c:numCache>
                <c:formatCode>0.0</c:formatCode>
                <c:ptCount val="18"/>
                <c:pt idx="0">
                  <c:v>16622.600000000002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17476.799999999996</c:v>
                </c:pt>
                <c:pt idx="9">
                  <c:v>17398.900000000001</c:v>
                </c:pt>
                <c:pt idx="10">
                  <c:v>17175.599999999995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21802.300000000003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914-AEA4-8C2EDA08B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EMRATIO_recen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laus_emp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lf.png" TargetMode="Externa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FC.pn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Contra_Costa/usps_yoy.pn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pending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jobsbywage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RATE_alone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U.S.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53945E7-DD01-184C-ACB9-CE70C642202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60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Redwood High School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September 30 &amp; October 1, </a:t>
            </a:r>
            <a:r>
              <a:rPr lang="en-US" sz="3100" dirty="0">
                <a:solidFill>
                  <a:schemeClr val="tx2"/>
                </a:solidFill>
              </a:rPr>
              <a:t>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08860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2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9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Policy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7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7FD-B714-4A32-9992-9F16F13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1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overy Due to Immense Fiscal Stimulus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Control of COVID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4050-3342-4023-92B5-0DAB8FD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45024-F153-46EE-B303-72CE317AA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454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86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r>
              <a:rPr lang="en-US" dirty="0"/>
              <a:t>COVID Spending: $5 Trillion</a:t>
            </a:r>
          </a:p>
          <a:p>
            <a:pPr lvl="1"/>
            <a:r>
              <a:rPr lang="en-US" dirty="0"/>
              <a:t>Same as spending during WWII, and ~25% of GDP.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t: A Problem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0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E5E3-4D2C-074B-80FC-826B27AF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B8057-D33E-B546-A544-4D0782FB8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E4F71-A365-B948-8E37-7E19B8DE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No!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D644D-92D9-1D4F-91D7-FB85AE567683}"/>
              </a:ext>
            </a:extLst>
          </p:cNvPr>
          <p:cNvSpPr txBox="1"/>
          <p:nvPr/>
        </p:nvSpPr>
        <p:spPr>
          <a:xfrm>
            <a:off x="9062936" y="2510085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1.06</a:t>
            </a:r>
          </a:p>
        </p:txBody>
      </p:sp>
    </p:spTree>
    <p:extLst>
      <p:ext uri="{BB962C8B-B14F-4D97-AF65-F5344CB8AC3E}">
        <p14:creationId xmlns:p14="http://schemas.microsoft.com/office/powerpoint/2010/main" val="389680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5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Evidence of Impact</a:t>
            </a:r>
          </a:p>
          <a:p>
            <a:r>
              <a:rPr lang="en-US" dirty="0"/>
              <a:t>Employment Growth</a:t>
            </a:r>
          </a:p>
          <a:p>
            <a:r>
              <a:rPr lang="en-US" dirty="0"/>
              <a:t>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D9BC-0547-DD4C-A66E-8E4E0C12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have inflation?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B1079-6FB3-2D4E-9DDE-4F117ABFD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9058"/>
            <a:ext cx="5181600" cy="4189162"/>
          </a:xfrm>
        </p:spPr>
        <p:txBody>
          <a:bodyPr/>
          <a:lstStyle/>
          <a:p>
            <a:r>
              <a:rPr lang="en-US" dirty="0"/>
              <a:t>Aggregate DEMAND is in </a:t>
            </a:r>
            <a:r>
              <a:rPr lang="en-US" i="1" dirty="0">
                <a:solidFill>
                  <a:srgbClr val="C00000"/>
                </a:solidFill>
              </a:rPr>
              <a:t>good</a:t>
            </a:r>
            <a:r>
              <a:rPr lang="en-US" dirty="0"/>
              <a:t> shape.</a:t>
            </a:r>
          </a:p>
          <a:p>
            <a:pPr lvl="1"/>
            <a:r>
              <a:rPr lang="en-US" dirty="0"/>
              <a:t>Government support.</a:t>
            </a:r>
          </a:p>
          <a:p>
            <a:pPr lvl="1"/>
            <a:r>
              <a:rPr lang="en-US" dirty="0"/>
              <a:t>People are buying things.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EA12F-1E01-B141-AF12-FB05B1BF0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99058"/>
            <a:ext cx="5181600" cy="4189162"/>
          </a:xfrm>
        </p:spPr>
        <p:txBody>
          <a:bodyPr/>
          <a:lstStyle/>
          <a:p>
            <a:r>
              <a:rPr lang="en-US" dirty="0"/>
              <a:t>Aggregate SUPPLY is in </a:t>
            </a:r>
            <a:r>
              <a:rPr lang="en-US" i="1" dirty="0">
                <a:solidFill>
                  <a:srgbClr val="C00000"/>
                </a:solidFill>
              </a:rPr>
              <a:t>bad</a:t>
            </a:r>
            <a:r>
              <a:rPr lang="en-US" dirty="0"/>
              <a:t> shape.</a:t>
            </a:r>
          </a:p>
          <a:p>
            <a:pPr lvl="1"/>
            <a:r>
              <a:rPr lang="en-US" dirty="0"/>
              <a:t>Many small businesses are still closed.</a:t>
            </a:r>
          </a:p>
          <a:p>
            <a:pPr lvl="1"/>
            <a:r>
              <a:rPr lang="en-US" dirty="0"/>
              <a:t>Some things are hard to get:</a:t>
            </a:r>
          </a:p>
          <a:p>
            <a:pPr lvl="2"/>
            <a:r>
              <a:rPr lang="en-US" dirty="0"/>
              <a:t>Microprocessors.</a:t>
            </a:r>
          </a:p>
          <a:p>
            <a:pPr lvl="1"/>
            <a:r>
              <a:rPr lang="en-US" dirty="0"/>
              <a:t>People are buying things they don’t usually buy.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B8BE4-EF70-F441-B640-CC16CFA6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A72584-7579-5B46-8BBA-32582DD77C0A}"/>
              </a:ext>
            </a:extLst>
          </p:cNvPr>
          <p:cNvSpPr txBox="1">
            <a:spLocks/>
          </p:cNvSpPr>
          <p:nvPr/>
        </p:nvSpPr>
        <p:spPr>
          <a:xfrm>
            <a:off x="838200" y="1002858"/>
            <a:ext cx="10515600" cy="10094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Inflation reflects the setting of prices in all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4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early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9.3 million jobs relative to forecast.  (5.3 million relative to Feb/20).</a:t>
            </a:r>
          </a:p>
          <a:p>
            <a:pPr lvl="1"/>
            <a:r>
              <a:rPr lang="en-US" dirty="0"/>
              <a:t>Labor force is 5.7 million smaller than at the beginning of the pandemic.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little while, but transitory.</a:t>
            </a:r>
          </a:p>
          <a:p>
            <a:r>
              <a:rPr lang="en-US" dirty="0"/>
              <a:t>Federal Debt</a:t>
            </a:r>
          </a:p>
          <a:p>
            <a:pPr lvl="1"/>
            <a:r>
              <a:rPr lang="en-US" dirty="0"/>
              <a:t>Has grown significantly, but economists are not worried…yet.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8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03738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We’re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</p:spTree>
    <p:extLst>
      <p:ext uri="{BB962C8B-B14F-4D97-AF65-F5344CB8AC3E}">
        <p14:creationId xmlns:p14="http://schemas.microsoft.com/office/powerpoint/2010/main" val="3721402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106131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9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5" cy="431389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367" y="1325952"/>
            <a:ext cx="5934076" cy="4315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90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8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</a:t>
            </a:r>
            <a:r>
              <a:rPr lang="en-US" dirty="0" err="1"/>
              <a:t>Prepandemic</a:t>
            </a:r>
            <a:r>
              <a:rPr lang="en-US" dirty="0"/>
              <a:t>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23" y="42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Cases: Trend is Reversing Nationwide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2112" y="1136360"/>
            <a:ext cx="9229059" cy="50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CPI Suggests: 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9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AF00-D1CB-3248-B552-2E562685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Trill</a:t>
            </a:r>
            <a:r>
              <a:rPr lang="en-US" dirty="0"/>
              <a:t>ions in Pandemic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D6227-69FC-A149-B6D7-EF642AB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DFEB-B24F-DB43-BEF3-AE3AA3A3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42" y="1043129"/>
            <a:ext cx="9237515" cy="5187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CDED3-5E65-594C-9DA0-E56713605D41}"/>
              </a:ext>
            </a:extLst>
          </p:cNvPr>
          <p:cNvSpPr/>
          <p:nvPr/>
        </p:nvSpPr>
        <p:spPr>
          <a:xfrm>
            <a:off x="4882896" y="2167128"/>
            <a:ext cx="5678424" cy="1929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3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5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</a:t>
            </a:r>
            <a:r>
              <a:rPr lang="en-US"/>
              <a:t>&amp; CCC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8" y="1325562"/>
            <a:ext cx="5943597" cy="4321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13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6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70964" y="1152507"/>
            <a:ext cx="9250072" cy="50241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317127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62F1A-535F-6645-99CF-67E27DE5608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5.3 Million below February, 2020.</a:t>
            </a:r>
          </a:p>
          <a:p>
            <a:r>
              <a:rPr lang="en-US" sz="2100" dirty="0"/>
              <a:t>9.4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37DA-416F-B243-B573-98C1CE0D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</a:t>
            </a:r>
            <a:r>
              <a:rPr lang="en-US" dirty="0"/>
              <a:t> All Jobs Are Recovering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AE41531-6BC8-0E4C-B03B-0D9B8A561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22519" y="1049866"/>
            <a:ext cx="9200788" cy="51803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B780-2B90-F145-AF38-BD192CA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E910D-74E6-6044-8C31-81CA591D7264}"/>
              </a:ext>
            </a:extLst>
          </p:cNvPr>
          <p:cNvSpPr/>
          <p:nvPr/>
        </p:nvSpPr>
        <p:spPr>
          <a:xfrm>
            <a:off x="9012333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2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919DB-58DE-C04D-9448-46DE032F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Recovering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48AE1EF-D95B-D346-979C-EA299CD75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3" y="1325564"/>
            <a:ext cx="9191624" cy="45958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A8975-8076-F346-BE4C-F0DA7567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C101A3-67D0-8E49-8D75-55DD02E85808}"/>
              </a:ext>
            </a:extLst>
          </p:cNvPr>
          <p:cNvGrpSpPr/>
          <p:nvPr/>
        </p:nvGrpSpPr>
        <p:grpSpPr>
          <a:xfrm>
            <a:off x="2409568" y="1124465"/>
            <a:ext cx="6363729" cy="5470886"/>
            <a:chOff x="2409568" y="1124465"/>
            <a:chExt cx="6363729" cy="5470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F8548A-37BB-D744-AEB0-DCC92B24AB3B}"/>
                </a:ext>
              </a:extLst>
            </p:cNvPr>
            <p:cNvSpPr/>
            <p:nvPr/>
          </p:nvSpPr>
          <p:spPr>
            <a:xfrm>
              <a:off x="2409568" y="1124465"/>
              <a:ext cx="6363729" cy="5470886"/>
            </a:xfrm>
            <a:prstGeom prst="ellipse">
              <a:avLst/>
            </a:prstGeom>
            <a:noFill/>
            <a:ln w="3810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490A68-0D1C-7A49-A781-967A59C1BC6F}"/>
                </a:ext>
              </a:extLst>
            </p:cNvPr>
            <p:cNvCxnSpPr>
              <a:stCxn id="7" idx="7"/>
              <a:endCxn id="7" idx="3"/>
            </p:cNvCxnSpPr>
            <p:nvPr/>
          </p:nvCxnSpPr>
          <p:spPr>
            <a:xfrm flipH="1">
              <a:off x="3341515" y="1925658"/>
              <a:ext cx="4499835" cy="3868500"/>
            </a:xfrm>
            <a:prstGeom prst="line">
              <a:avLst/>
            </a:prstGeom>
            <a:ln w="381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08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11934</TotalTime>
  <Words>819</Words>
  <Application>Microsoft Macintosh PowerPoint</Application>
  <PresentationFormat>Widescreen</PresentationFormat>
  <Paragraphs>161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Custom Design</vt:lpstr>
      <vt:lpstr>PowerPoint Presentation</vt:lpstr>
      <vt:lpstr>Outline</vt:lpstr>
      <vt:lpstr>COVID Cases: Trend is Reversing Nationwide</vt:lpstr>
      <vt:lpstr>Evidence of Impact</vt:lpstr>
      <vt:lpstr>GDP Trajectory: Pandemic Plunge!</vt:lpstr>
      <vt:lpstr>Spending Patterns Since First US Case</vt:lpstr>
      <vt:lpstr>Employment Gap</vt:lpstr>
      <vt:lpstr>Not All Jobs Are Recovering</vt:lpstr>
      <vt:lpstr>Unemployment is Recovering</vt:lpstr>
      <vt:lpstr>Labor Force is Shrinking</vt:lpstr>
      <vt:lpstr>DJIA and S&amp;P 500 </vt:lpstr>
      <vt:lpstr>Government Policy</vt:lpstr>
      <vt:lpstr>Recovery Due to Immense Fiscal Stimulus and Control of COVID</vt:lpstr>
      <vt:lpstr>What Have Been Policy Effects</vt:lpstr>
      <vt:lpstr>Debt: A Problem Exacerbated….Not Created</vt:lpstr>
      <vt:lpstr>Inflation</vt:lpstr>
      <vt:lpstr>Inflation – Climbing! Should we worry?</vt:lpstr>
      <vt:lpstr>Inflation – PCE and Fed Suggest: No!</vt:lpstr>
      <vt:lpstr>Inflation: Concentrated</vt:lpstr>
      <vt:lpstr>Why do we have inflation?</vt:lpstr>
      <vt:lpstr>Primary Topics Covered</vt:lpstr>
      <vt:lpstr> Thank you!</vt:lpstr>
      <vt:lpstr>GDP: Quarterly Growth</vt:lpstr>
      <vt:lpstr>And We’re Buying Mostly … Stuff</vt:lpstr>
      <vt:lpstr>Monthly Changes in Nonfarm Employment</vt:lpstr>
      <vt:lpstr>Labor Force is Shrinking</vt:lpstr>
      <vt:lpstr>Employment in California</vt:lpstr>
      <vt:lpstr>Small Businesses: They Didn’t Get Enough PPP</vt:lpstr>
      <vt:lpstr>Inflation – Prepandemic Stability</vt:lpstr>
      <vt:lpstr>Inflation – CPI Suggests: Yes!</vt:lpstr>
      <vt:lpstr>Trillions in Pandemic Spending</vt:lpstr>
      <vt:lpstr>Why so Excited About Telecommunting?</vt:lpstr>
      <vt:lpstr>Telecommuting – Will it Stick?</vt:lpstr>
      <vt:lpstr>Population Change: San Francisco &amp; CCC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243</cp:revision>
  <cp:lastPrinted>2021-06-09T01:50:56Z</cp:lastPrinted>
  <dcterms:created xsi:type="dcterms:W3CDTF">2017-05-03T22:30:38Z</dcterms:created>
  <dcterms:modified xsi:type="dcterms:W3CDTF">2021-09-30T16:12:17Z</dcterms:modified>
</cp:coreProperties>
</file>