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2"/>
  </p:notesMasterIdLst>
  <p:sldIdLst>
    <p:sldId id="3970" r:id="rId2"/>
    <p:sldId id="328" r:id="rId3"/>
    <p:sldId id="3935" r:id="rId4"/>
    <p:sldId id="1089" r:id="rId5"/>
    <p:sldId id="1091" r:id="rId6"/>
    <p:sldId id="3943" r:id="rId7"/>
    <p:sldId id="3998" r:id="rId8"/>
    <p:sldId id="3999" r:id="rId9"/>
    <p:sldId id="3946" r:id="rId10"/>
    <p:sldId id="3947" r:id="rId11"/>
    <p:sldId id="3985" r:id="rId12"/>
    <p:sldId id="3886" r:id="rId13"/>
    <p:sldId id="3939" r:id="rId14"/>
    <p:sldId id="278" r:id="rId15"/>
    <p:sldId id="3992" r:id="rId16"/>
    <p:sldId id="3825" r:id="rId17"/>
    <p:sldId id="3833" r:id="rId18"/>
    <p:sldId id="3855" r:id="rId19"/>
    <p:sldId id="3978" r:id="rId20"/>
    <p:sldId id="360" r:id="rId21"/>
    <p:sldId id="1747" r:id="rId22"/>
    <p:sldId id="3915" r:id="rId23"/>
    <p:sldId id="3994" r:id="rId24"/>
    <p:sldId id="3993" r:id="rId25"/>
    <p:sldId id="3972" r:id="rId26"/>
    <p:sldId id="3971" r:id="rId27"/>
    <p:sldId id="4001" r:id="rId28"/>
    <p:sldId id="3995" r:id="rId29"/>
    <p:sldId id="3964" r:id="rId30"/>
    <p:sldId id="11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216" y="1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ktherecovery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US%20Economic%20Update/Images/EmpbyWage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Marin/usps_yoy.p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newcasesC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53945E7-DD01-184C-ACB9-CE70C642202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60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Rotary Club of Sausalito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 10,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0886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477617" y="932693"/>
            <a:ext cx="9630936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3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124791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$0.8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below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19902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51209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Economists had expected more than 1 million jobs in April.</a:t>
            </a:r>
          </a:p>
          <a:p>
            <a:pPr lvl="1"/>
            <a:r>
              <a:rPr lang="en-US" dirty="0"/>
              <a:t>Why didn’t we get them?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It is not: the generous unemployment checks.</a:t>
            </a:r>
          </a:p>
          <a:p>
            <a:pPr lvl="1"/>
            <a:r>
              <a:rPr lang="en-US" dirty="0"/>
              <a:t>Low wage sectors were the only ones to see solid employment growth.</a:t>
            </a:r>
          </a:p>
          <a:p>
            <a:pPr lvl="2"/>
            <a:r>
              <a:rPr lang="en-US" dirty="0"/>
              <a:t>Leisure and hospitality:   	</a:t>
            </a:r>
            <a:r>
              <a:rPr lang="en-US" dirty="0">
                <a:highlight>
                  <a:srgbClr val="00FF00"/>
                </a:highlight>
              </a:rPr>
              <a:t>+328k (April)	+292k (May)</a:t>
            </a:r>
          </a:p>
          <a:p>
            <a:pPr lvl="2"/>
            <a:r>
              <a:rPr lang="en-US" dirty="0"/>
              <a:t>Professional services:	   	</a:t>
            </a:r>
            <a:r>
              <a:rPr lang="en-US" dirty="0">
                <a:highlight>
                  <a:srgbClr val="FF0000"/>
                </a:highlight>
              </a:rPr>
              <a:t>-81k (April)	+35k (May)</a:t>
            </a:r>
          </a:p>
          <a:p>
            <a:pPr lvl="1"/>
            <a:r>
              <a:rPr lang="en-US" dirty="0"/>
              <a:t>Lack of wage growth.</a:t>
            </a:r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 care – lack of availability.</a:t>
            </a:r>
          </a:p>
          <a:p>
            <a:pPr lvl="1"/>
            <a:r>
              <a:rPr lang="en-US" dirty="0"/>
              <a:t>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4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two packages: $2.8 Trillion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4D08-C927-4539-BAAE-679D9FE9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it</a:t>
            </a:r>
            <a:r>
              <a:rPr lang="en-US" dirty="0"/>
              <a:t> a V or a K shaped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7E82-B5BA-445E-A962-95FFAF03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Aggregate data look good because the Cares Act (at least until the end of July) supported low income workers.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But, it doesn’t look good everywhere. Bottom part of 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Employment of Low-Income workers.</a:t>
            </a:r>
          </a:p>
          <a:p>
            <a:pPr marL="914400" lvl="1" indent="-457200">
              <a:buFont typeface="Calibri" panose="020F0502020204030204" pitchFamily="34" charset="0"/>
              <a:buAutoNum type="arabicPeriod" startAt="2"/>
            </a:pPr>
            <a:r>
              <a:rPr lang="en-US" dirty="0"/>
              <a:t>Small firms.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Hard-hit Sectors:  Restaurants, entertainment and transportations.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State and Local Governments</a:t>
            </a:r>
          </a:p>
          <a:p>
            <a:pPr marL="457200" indent="-457200">
              <a:buAutoNum type="arabicPeriod"/>
            </a:pPr>
            <a:r>
              <a:rPr lang="en-US" dirty="0"/>
              <a:t>Nike swoosh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14F9-2FD6-40CB-AF33-F95C6C49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998587" y="1016999"/>
            <a:ext cx="8195036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118033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984-E99A-451C-9BE4-495E10E7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ancing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21F0-32B5-4C7B-895C-1853B69C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Big (Larry Summers)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already is about $1.5 trillion in personal saving waiting to be spent.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Needlessly adding to our debt and deficit problems.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Reignite </a:t>
            </a:r>
            <a:r>
              <a:rPr lang="en-US" b="1" dirty="0"/>
              <a:t>inflation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Less ”fiscal space” - room for needed public infrastructure investment.</a:t>
            </a:r>
          </a:p>
          <a:p>
            <a:pPr lvl="1"/>
            <a:endParaRPr lang="en-US" dirty="0"/>
          </a:p>
          <a:p>
            <a:r>
              <a:rPr lang="en-US" dirty="0"/>
              <a:t>Too Small (Paul Krugman)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 Dip.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only get one bite at the apple.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Prolonged economic scarring.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People in true need are left out.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7A4-653F-4C46-B78E-BCA710C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0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Recent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incomplete, but has started to pick up again.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The only obstacle to a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Resurgence of the virus.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7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6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666" y="1325563"/>
            <a:ext cx="5934942" cy="431632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484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&amp; San Mateo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7" cy="43212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13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17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MOST of the decline.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11 million jobs relative to forecast.  ($7.5 million relative to Feb/20).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little while, but transitory.</a:t>
            </a:r>
          </a:p>
          <a:p>
            <a:r>
              <a:rPr lang="en-US" dirty="0"/>
              <a:t>Telecommuting</a:t>
            </a:r>
          </a:p>
          <a:p>
            <a:pPr lvl="1"/>
            <a:r>
              <a:rPr lang="en-US" dirty="0"/>
              <a:t>Going to be high for a little while, but transitory.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/>
          </a:bodyPr>
          <a:lstStyle/>
          <a:p>
            <a:r>
              <a:rPr lang="en-US" dirty="0"/>
              <a:t>COVID-19 is health crisis that has macroeconomic implications.</a:t>
            </a:r>
          </a:p>
          <a:p>
            <a:pPr lvl="1"/>
            <a:r>
              <a:rPr lang="en-US" dirty="0"/>
              <a:t>With enormous built-in inequities.</a:t>
            </a:r>
          </a:p>
          <a:p>
            <a:r>
              <a:rPr lang="en-US" dirty="0"/>
              <a:t>Significant structural changes – accelerant.</a:t>
            </a:r>
          </a:p>
          <a:p>
            <a:r>
              <a:rPr lang="en-US" dirty="0"/>
              <a:t>GDP will likely expand between 4.0 and 5.0 percent this year.</a:t>
            </a:r>
          </a:p>
          <a:p>
            <a:r>
              <a:rPr lang="en-US" dirty="0"/>
              <a:t>Policy gap created enormous hardship.</a:t>
            </a:r>
          </a:p>
          <a:p>
            <a:pPr lvl="1"/>
            <a:r>
              <a:rPr lang="en-US" dirty="0"/>
              <a:t>Hunger, evictions, foreclosures, additional deaths.</a:t>
            </a:r>
          </a:p>
          <a:p>
            <a:pPr lvl="1"/>
            <a:r>
              <a:rPr lang="en-US" dirty="0"/>
              <a:t>Loss of GDP: 4-5%		Unemployment:  up 4-5 pts.</a:t>
            </a:r>
          </a:p>
          <a:p>
            <a:r>
              <a:rPr lang="en-US" dirty="0"/>
              <a:t>Physical health determines economic health for the economy.</a:t>
            </a:r>
          </a:p>
          <a:p>
            <a:pPr lvl="1"/>
            <a:r>
              <a:rPr lang="en-US" dirty="0"/>
              <a:t>Well on our way to recovery, both health and economic.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590+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Government Policy</a:t>
            </a:r>
          </a:p>
          <a:p>
            <a:r>
              <a:rPr lang="en-US" dirty="0"/>
              <a:t>What to expect going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5855" y="1312985"/>
            <a:ext cx="10999607" cy="44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73D34-E46D-D74F-984A-43AAC2B3342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362653" y="1780049"/>
            <a:ext cx="11466693" cy="3708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12369" y="4185138"/>
            <a:ext cx="3681046" cy="13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9560</TotalTime>
  <Words>1265</Words>
  <Application>Microsoft Macintosh PowerPoint</Application>
  <PresentationFormat>Widescreen</PresentationFormat>
  <Paragraphs>228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Making Real Progress</vt:lpstr>
      <vt:lpstr>California Cases Are Falling Nicely</vt:lpstr>
      <vt:lpstr>Evidence of Impact</vt:lpstr>
      <vt:lpstr>Spending Patterns Since First US Case</vt:lpstr>
      <vt:lpstr>And We’re Buying Mostly … Stuff</vt:lpstr>
      <vt:lpstr>GDP Trajectory: Pandemic Plunge!</vt:lpstr>
      <vt:lpstr>Monthly Changes in Nonfarm Employment</vt:lpstr>
      <vt:lpstr>Employment Gap</vt:lpstr>
      <vt:lpstr>Why Slow Employment Growth?</vt:lpstr>
      <vt:lpstr>What Have Been Policy Effects</vt:lpstr>
      <vt:lpstr>Is it a V or a K shaped recovery?</vt:lpstr>
      <vt:lpstr>Low Wage Employment is Lagging</vt:lpstr>
      <vt:lpstr>Balancing Act</vt:lpstr>
      <vt:lpstr>Inflation – Recent Stability</vt:lpstr>
      <vt:lpstr>Aggregate Data Looks Encouraging</vt:lpstr>
      <vt:lpstr>Structural Changes?</vt:lpstr>
      <vt:lpstr>Why so Excited About Telecommunting?</vt:lpstr>
      <vt:lpstr>Telecommuting – Will it Stick?</vt:lpstr>
      <vt:lpstr>RE Experiences Differ!</vt:lpstr>
      <vt:lpstr>Population Change: San Francisco &amp; San Mateo</vt:lpstr>
      <vt:lpstr>www.NEEDelegation.org/LocalGraphs </vt:lpstr>
      <vt:lpstr>Primary Topics Covered</vt:lpstr>
      <vt:lpstr>Conclusion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205</cp:revision>
  <cp:lastPrinted>2021-06-09T01:50:56Z</cp:lastPrinted>
  <dcterms:created xsi:type="dcterms:W3CDTF">2017-05-03T22:30:38Z</dcterms:created>
  <dcterms:modified xsi:type="dcterms:W3CDTF">2021-06-10T19:07:54Z</dcterms:modified>
</cp:coreProperties>
</file>