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sldIdLst>
    <p:sldId id="3970" r:id="rId2"/>
    <p:sldId id="328" r:id="rId3"/>
    <p:sldId id="3935" r:id="rId4"/>
    <p:sldId id="1089" r:id="rId5"/>
    <p:sldId id="1091" r:id="rId6"/>
    <p:sldId id="3943" r:id="rId7"/>
    <p:sldId id="3998" r:id="rId8"/>
    <p:sldId id="3999" r:id="rId9"/>
    <p:sldId id="3946" r:id="rId10"/>
    <p:sldId id="3947" r:id="rId11"/>
    <p:sldId id="3886" r:id="rId12"/>
    <p:sldId id="278" r:id="rId13"/>
    <p:sldId id="3992" r:id="rId14"/>
    <p:sldId id="4008" r:id="rId15"/>
    <p:sldId id="4009" r:id="rId16"/>
    <p:sldId id="1763" r:id="rId17"/>
    <p:sldId id="4010" r:id="rId18"/>
    <p:sldId id="3825" r:id="rId19"/>
    <p:sldId id="3833" r:id="rId20"/>
    <p:sldId id="3965" r:id="rId21"/>
    <p:sldId id="3855" r:id="rId22"/>
    <p:sldId id="3975" r:id="rId23"/>
    <p:sldId id="3979" r:id="rId24"/>
    <p:sldId id="3978" r:id="rId25"/>
    <p:sldId id="360" r:id="rId26"/>
    <p:sldId id="4004" r:id="rId27"/>
    <p:sldId id="4007" r:id="rId28"/>
    <p:sldId id="4005" r:id="rId29"/>
    <p:sldId id="4006" r:id="rId30"/>
    <p:sldId id="1747" r:id="rId31"/>
    <p:sldId id="3915" r:id="rId32"/>
    <p:sldId id="3972" r:id="rId33"/>
    <p:sldId id="3995" r:id="rId34"/>
    <p:sldId id="3964" r:id="rId35"/>
    <p:sldId id="1197" r:id="rId36"/>
    <p:sldId id="317" r:id="rId37"/>
    <p:sldId id="3985" r:id="rId38"/>
    <p:sldId id="3939" r:id="rId39"/>
    <p:sldId id="3950" r:id="rId40"/>
    <p:sldId id="1761" r:id="rId41"/>
    <p:sldId id="479" r:id="rId42"/>
    <p:sldId id="3878" r:id="rId43"/>
    <p:sldId id="4002" r:id="rId44"/>
    <p:sldId id="4003" r:id="rId45"/>
    <p:sldId id="4011" r:id="rId46"/>
    <p:sldId id="3994" r:id="rId47"/>
    <p:sldId id="3993" r:id="rId48"/>
    <p:sldId id="3971" r:id="rId49"/>
    <p:sldId id="400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2" autoAdjust="0"/>
    <p:restoredTop sz="94674"/>
  </p:normalViewPr>
  <p:slideViewPr>
    <p:cSldViewPr snapToGrid="0" snapToObjects="1">
      <p:cViewPr varScale="1">
        <p:scale>
          <a:sx n="136" d="100"/>
          <a:sy n="136" d="100"/>
        </p:scale>
        <p:origin x="5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0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totalspend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Contra_Costa/laus_em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Contra_Costa/laus_lf.png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lowwageemp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Zhvi_AllHomes.p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EMRATIO_recent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FC.pn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usps_yoy.pn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newcas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CAcasesonly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53945E7-DD01-184C-ACB9-CE70C642202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60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SIRs 146, Walnut Creek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August 12,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0886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03426" y="1152507"/>
            <a:ext cx="10185148" cy="50241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7150817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5.7 Million below February, 2020.</a:t>
            </a:r>
          </a:p>
          <a:p>
            <a:r>
              <a:rPr lang="en-US" sz="2100" dirty="0"/>
              <a:t>9.6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5120954"/>
          </a:xfrm>
        </p:spPr>
        <p:txBody>
          <a:bodyPr>
            <a:normAutofit/>
          </a:bodyPr>
          <a:lstStyle/>
          <a:p>
            <a:r>
              <a:rPr lang="en-US" dirty="0"/>
              <a:t>Is employment growth slow?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It is not because of the generous unemployment checks.</a:t>
            </a:r>
          </a:p>
          <a:p>
            <a:pPr lvl="1"/>
            <a:r>
              <a:rPr lang="en-US" dirty="0"/>
              <a:t>Low wage sectors are seeing solid employment growth.</a:t>
            </a:r>
          </a:p>
          <a:p>
            <a:pPr lvl="2"/>
            <a:r>
              <a:rPr lang="en-US" dirty="0"/>
              <a:t>Leisure and hospitality:   			+328k (July)</a:t>
            </a:r>
          </a:p>
          <a:p>
            <a:pPr lvl="2"/>
            <a:r>
              <a:rPr lang="en-US" dirty="0"/>
              <a:t>Professional services:	   		+60k (July)	</a:t>
            </a:r>
          </a:p>
          <a:p>
            <a:pPr lvl="1"/>
            <a:r>
              <a:rPr lang="en-US" dirty="0"/>
              <a:t>Lack of wage growth.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Low wage employment is growing faster in states WITH supplement than in states w/o.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4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4457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Childcare – lack of availability.</a:t>
            </a:r>
          </a:p>
          <a:p>
            <a:pPr lvl="1"/>
            <a:r>
              <a:rPr lang="en-US" dirty="0"/>
              <a:t>People wanting to do better.</a:t>
            </a:r>
          </a:p>
          <a:p>
            <a:pPr lvl="2"/>
            <a:r>
              <a:rPr lang="en-US" dirty="0"/>
              <a:t>Facilitated by additional UI payments.</a:t>
            </a:r>
          </a:p>
          <a:p>
            <a:pPr lvl="1"/>
            <a:r>
              <a:rPr lang="en-US" dirty="0"/>
              <a:t>People dropping out of the labor force.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2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Contra Costa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4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5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FD0AD-B73C-BB4D-BD93-0E3C12068B20}"/>
              </a:ext>
            </a:extLst>
          </p:cNvPr>
          <p:cNvSpPr/>
          <p:nvPr/>
        </p:nvSpPr>
        <p:spPr>
          <a:xfrm>
            <a:off x="5234759" y="2668738"/>
            <a:ext cx="573437" cy="2008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A0B700-F34B-924D-A123-82DCAFF5F4E3}"/>
              </a:ext>
            </a:extLst>
          </p:cNvPr>
          <p:cNvSpPr/>
          <p:nvPr/>
        </p:nvSpPr>
        <p:spPr>
          <a:xfrm>
            <a:off x="11260398" y="2560690"/>
            <a:ext cx="471407" cy="260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5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Policy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7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two packages: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4D08-C927-4539-BAAE-679D9FE9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it</a:t>
            </a:r>
            <a:r>
              <a:rPr lang="en-US" dirty="0"/>
              <a:t> a V or a K shaped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7E82-B5BA-445E-A962-95FFAF03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Aggregate data look good because the government support for low income workers.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But, it doesn’t look good everywhere. Bottom part of 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Employment of Low-Income workers.</a:t>
            </a:r>
          </a:p>
          <a:p>
            <a:pPr marL="914400" lvl="1" indent="-457200">
              <a:buFont typeface="Calibri" panose="020F0502020204030204" pitchFamily="34" charset="0"/>
              <a:buAutoNum type="arabicPeriod" startAt="2"/>
            </a:pPr>
            <a:r>
              <a:rPr lang="en-US" dirty="0"/>
              <a:t>Small firms.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Hard-hit Sectors:  Restaurants, entertainment and transportations.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State and Local Governments</a:t>
            </a:r>
          </a:p>
          <a:p>
            <a:pPr marL="457200" indent="-457200">
              <a:buAutoNum type="arabicPeriod"/>
            </a:pPr>
            <a:r>
              <a:rPr lang="en-US" dirty="0"/>
              <a:t>Nike swoosh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14F9-2FD6-40CB-AF33-F95C6C49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6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08957" y="917409"/>
            <a:ext cx="8559538" cy="5312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8999808" y="815559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t: A Problem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Less ”fiscal space” -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 Dip.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0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31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1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No!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4587-7C8F-F84C-AF39-C318BF62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 inflation story is troublesome.</a:t>
            </a:r>
          </a:p>
          <a:p>
            <a:r>
              <a:rPr lang="en-US" dirty="0"/>
              <a:t>The Fed suggests that is not.</a:t>
            </a:r>
          </a:p>
          <a:p>
            <a:r>
              <a:rPr lang="en-US" dirty="0"/>
              <a:t>Inflation has been high, but has just recently caused the price level to be higher than it would have been.</a:t>
            </a:r>
          </a:p>
          <a:p>
            <a:r>
              <a:rPr lang="en-US" dirty="0"/>
              <a:t>Powell: current high inflation is “transitory”.</a:t>
            </a:r>
          </a:p>
          <a:p>
            <a:pPr lvl="1"/>
            <a:r>
              <a:rPr lang="en-US" dirty="0"/>
              <a:t>That does not mean that price levels will come down.</a:t>
            </a:r>
          </a:p>
          <a:p>
            <a:pPr lvl="1"/>
            <a:r>
              <a:rPr lang="en-US" dirty="0"/>
              <a:t>It means that inflation is likely to return to its prior trajectory once the economy has worked out the pandemic kinks.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599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Obstacles to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AE33C-7E96-FB4C-B28B-6D0F9FA7F905}"/>
              </a:ext>
            </a:extLst>
          </p:cNvPr>
          <p:cNvSpPr/>
          <p:nvPr/>
        </p:nvSpPr>
        <p:spPr>
          <a:xfrm>
            <a:off x="744416" y="3612444"/>
            <a:ext cx="2980917" cy="5531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7742" y="1325563"/>
            <a:ext cx="5934942" cy="431632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5666" y="1325563"/>
            <a:ext cx="5934941" cy="431632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84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9.6 million jobs relative to forecast.  (5.7 million relative to Feb/20).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little while, but transitory.</a:t>
            </a:r>
          </a:p>
          <a:p>
            <a:r>
              <a:rPr lang="en-US" dirty="0"/>
              <a:t>Federal Debt</a:t>
            </a:r>
          </a:p>
          <a:p>
            <a:pPr lvl="1"/>
            <a:r>
              <a:rPr lang="en-US" dirty="0"/>
              <a:t>Has grown significantly, but economists are not worried…yet.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30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COVID-19 is health crisis that has macroeconomic implications.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With enormous built-in inequities.</a:t>
            </a:r>
          </a:p>
          <a:p>
            <a:pPr>
              <a:spcAft>
                <a:spcPts val="1000"/>
              </a:spcAft>
            </a:pPr>
            <a:r>
              <a:rPr lang="en-US" dirty="0"/>
              <a:t>Significant structural changes – accelerant.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expand between 5.0 and 6.0 percent this year.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Well on our way to recovery, both health and economic.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progress, however.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037384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3721402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1061316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5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6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0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7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80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</a:t>
            </a:r>
            <a:r>
              <a:rPr lang="en-US" dirty="0" err="1"/>
              <a:t>Prepandemic</a:t>
            </a:r>
            <a:r>
              <a:rPr lang="en-US" dirty="0"/>
              <a:t>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9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CPI Suggests: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F00-D1CB-3248-B552-2E562685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Trill</a:t>
            </a:r>
            <a:r>
              <a:rPr lang="en-US" dirty="0"/>
              <a:t>ions in Pandemic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6227-69FC-A149-B6D7-EF642AB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DFEB-B24F-DB43-BEF3-AE3AA3A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42" y="1043129"/>
            <a:ext cx="9237515" cy="51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CDED3-5E65-594C-9DA0-E56713605D41}"/>
              </a:ext>
            </a:extLst>
          </p:cNvPr>
          <p:cNvSpPr/>
          <p:nvPr/>
        </p:nvSpPr>
        <p:spPr>
          <a:xfrm>
            <a:off x="4882896" y="2167128"/>
            <a:ext cx="5678424" cy="192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3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5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</a:t>
            </a:r>
            <a:r>
              <a:rPr lang="en-US"/>
              <a:t>&amp; CCC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7" cy="4321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13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Employment Growth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23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Back in the Soup…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12112" y="1094897"/>
            <a:ext cx="9229059" cy="51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73D34-E46D-D74F-984A-43AAC2B3342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0" y="1739241"/>
            <a:ext cx="12156467" cy="3497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03845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11730</TotalTime>
  <Words>1680</Words>
  <Application>Microsoft Macintosh PowerPoint</Application>
  <PresentationFormat>Widescreen</PresentationFormat>
  <Paragraphs>317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COVID Cases: Back in the Soup…</vt:lpstr>
      <vt:lpstr>California Cases Were Falling Nicely</vt:lpstr>
      <vt:lpstr>Evidence of Impact</vt:lpstr>
      <vt:lpstr>Spending Patterns Since First US Case</vt:lpstr>
      <vt:lpstr>GDP Trajectory: Pandemic Plunge!</vt:lpstr>
      <vt:lpstr>Employment Gap</vt:lpstr>
      <vt:lpstr>Why Slow Employment Growth?</vt:lpstr>
      <vt:lpstr>Why Slow Employment Growth?</vt:lpstr>
      <vt:lpstr>Labor Force is Shrinking</vt:lpstr>
      <vt:lpstr>Employment in Contra Costa County</vt:lpstr>
      <vt:lpstr>Government Policy</vt:lpstr>
      <vt:lpstr>What Have Been Policy Effects</vt:lpstr>
      <vt:lpstr>Is it a V or a K shaped recovery?</vt:lpstr>
      <vt:lpstr>Recovery/Recession for Whom?</vt:lpstr>
      <vt:lpstr>Low Wage Employment is Lagging</vt:lpstr>
      <vt:lpstr>Another Hard-Hit Sector:  Small Business</vt:lpstr>
      <vt:lpstr>Debt: A Problem Exacerbated….Not Created</vt:lpstr>
      <vt:lpstr>Balancing Act</vt:lpstr>
      <vt:lpstr>Inflation – Climbing! Should we worry?</vt:lpstr>
      <vt:lpstr>What Index to Follow: CPI or PCE?</vt:lpstr>
      <vt:lpstr>Inflation – Climbing! Should we worry?</vt:lpstr>
      <vt:lpstr>Inflation – PCE and Fed Suggest: No!</vt:lpstr>
      <vt:lpstr>Inflation – Summary</vt:lpstr>
      <vt:lpstr>Aggregate Data Looks Encouraging</vt:lpstr>
      <vt:lpstr>Structural Changes?</vt:lpstr>
      <vt:lpstr>RE Experiences Differ!</vt:lpstr>
      <vt:lpstr>Primary Topics Covered</vt:lpstr>
      <vt:lpstr>Conclusion</vt:lpstr>
      <vt:lpstr> Thank you!</vt:lpstr>
      <vt:lpstr>GDP: Quarterly Growth</vt:lpstr>
      <vt:lpstr>And We’re Buying Mostly … Stuff</vt:lpstr>
      <vt:lpstr>Monthly Changes in Nonfarm Employment</vt:lpstr>
      <vt:lpstr>Labor Force is Shrinking</vt:lpstr>
      <vt:lpstr>Employment in California</vt:lpstr>
      <vt:lpstr>DJIA and S&amp;P 500 </vt:lpstr>
      <vt:lpstr>Small Businesses: They Didn’t Get Enough PPP</vt:lpstr>
      <vt:lpstr>Inflation – Prepandemic Stability</vt:lpstr>
      <vt:lpstr>Inflation – CPI Suggests: Yes!</vt:lpstr>
      <vt:lpstr>Trillions in Pandemic Spending</vt:lpstr>
      <vt:lpstr>Why so Excited About Telecommunting?</vt:lpstr>
      <vt:lpstr>Telecommuting – Will it Stick?</vt:lpstr>
      <vt:lpstr>Population Change: San Francisco &amp; CCC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235</cp:revision>
  <cp:lastPrinted>2021-06-09T01:50:56Z</cp:lastPrinted>
  <dcterms:created xsi:type="dcterms:W3CDTF">2017-05-03T22:30:38Z</dcterms:created>
  <dcterms:modified xsi:type="dcterms:W3CDTF">2021-08-12T20:34:38Z</dcterms:modified>
</cp:coreProperties>
</file>