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97"/>
  </p:notesMasterIdLst>
  <p:sldIdLst>
    <p:sldId id="1026" r:id="rId2"/>
    <p:sldId id="328" r:id="rId3"/>
    <p:sldId id="3935" r:id="rId4"/>
    <p:sldId id="1029" r:id="rId5"/>
    <p:sldId id="1089" r:id="rId6"/>
    <p:sldId id="436" r:id="rId7"/>
    <p:sldId id="3974" r:id="rId8"/>
    <p:sldId id="532" r:id="rId9"/>
    <p:sldId id="1148" r:id="rId10"/>
    <p:sldId id="3967" r:id="rId11"/>
    <p:sldId id="1062" r:id="rId12"/>
    <p:sldId id="3970" r:id="rId13"/>
    <p:sldId id="1091" r:id="rId14"/>
    <p:sldId id="3943" r:id="rId15"/>
    <p:sldId id="3981" r:id="rId16"/>
    <p:sldId id="3945" r:id="rId17"/>
    <p:sldId id="1166" r:id="rId18"/>
    <p:sldId id="3982" r:id="rId19"/>
    <p:sldId id="3983" r:id="rId20"/>
    <p:sldId id="1198" r:id="rId21"/>
    <p:sldId id="1234" r:id="rId22"/>
    <p:sldId id="3946" r:id="rId23"/>
    <p:sldId id="3947" r:id="rId24"/>
    <p:sldId id="3984" r:id="rId25"/>
    <p:sldId id="3985" r:id="rId26"/>
    <p:sldId id="3948" r:id="rId27"/>
    <p:sldId id="3966" r:id="rId28"/>
    <p:sldId id="3968" r:id="rId29"/>
    <p:sldId id="3886" r:id="rId30"/>
    <p:sldId id="317" r:id="rId31"/>
    <p:sldId id="3949" r:id="rId32"/>
    <p:sldId id="354" r:id="rId33"/>
    <p:sldId id="3939" r:id="rId34"/>
    <p:sldId id="1248" r:id="rId35"/>
    <p:sldId id="278" r:id="rId36"/>
    <p:sldId id="3986" r:id="rId37"/>
    <p:sldId id="372" r:id="rId38"/>
    <p:sldId id="3924" r:id="rId39"/>
    <p:sldId id="3950" r:id="rId40"/>
    <p:sldId id="3988" r:id="rId41"/>
    <p:sldId id="3951" r:id="rId42"/>
    <p:sldId id="3987" r:id="rId43"/>
    <p:sldId id="3952" r:id="rId44"/>
    <p:sldId id="1708" r:id="rId45"/>
    <p:sldId id="1709" r:id="rId46"/>
    <p:sldId id="3992" r:id="rId47"/>
    <p:sldId id="1761" r:id="rId48"/>
    <p:sldId id="1763" r:id="rId49"/>
    <p:sldId id="479" r:id="rId50"/>
    <p:sldId id="3997" r:id="rId51"/>
    <p:sldId id="3998" r:id="rId52"/>
    <p:sldId id="3999" r:id="rId53"/>
    <p:sldId id="641" r:id="rId54"/>
    <p:sldId id="1230" r:id="rId55"/>
    <p:sldId id="1205" r:id="rId56"/>
    <p:sldId id="1253" r:id="rId57"/>
    <p:sldId id="1236" r:id="rId58"/>
    <p:sldId id="1768" r:id="rId59"/>
    <p:sldId id="3954" r:id="rId60"/>
    <p:sldId id="3825" r:id="rId61"/>
    <p:sldId id="3833" r:id="rId62"/>
    <p:sldId id="3910" r:id="rId63"/>
    <p:sldId id="3965" r:id="rId64"/>
    <p:sldId id="1694" r:id="rId65"/>
    <p:sldId id="3855" r:id="rId66"/>
    <p:sldId id="3917" r:id="rId67"/>
    <p:sldId id="3975" r:id="rId68"/>
    <p:sldId id="3878" r:id="rId69"/>
    <p:sldId id="3882" r:id="rId70"/>
    <p:sldId id="3883" r:id="rId71"/>
    <p:sldId id="3835" r:id="rId72"/>
    <p:sldId id="1737" r:id="rId73"/>
    <p:sldId id="3976" r:id="rId74"/>
    <p:sldId id="3977" r:id="rId75"/>
    <p:sldId id="3978" r:id="rId76"/>
    <p:sldId id="360" r:id="rId77"/>
    <p:sldId id="1171" r:id="rId78"/>
    <p:sldId id="3989" r:id="rId79"/>
    <p:sldId id="3959" r:id="rId80"/>
    <p:sldId id="3979" r:id="rId81"/>
    <p:sldId id="1747" r:id="rId82"/>
    <p:sldId id="3929" r:id="rId83"/>
    <p:sldId id="3915" r:id="rId84"/>
    <p:sldId id="3990" r:id="rId85"/>
    <p:sldId id="3969" r:id="rId86"/>
    <p:sldId id="3971" r:id="rId87"/>
    <p:sldId id="3994" r:id="rId88"/>
    <p:sldId id="3973" r:id="rId89"/>
    <p:sldId id="3993" r:id="rId90"/>
    <p:sldId id="3972" r:id="rId91"/>
    <p:sldId id="4000" r:id="rId92"/>
    <p:sldId id="3995" r:id="rId93"/>
    <p:sldId id="3870" r:id="rId94"/>
    <p:sldId id="3964" r:id="rId95"/>
    <p:sldId id="1197" r:id="rId9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93" autoAdjust="0"/>
    <p:restoredTop sz="94674"/>
  </p:normalViewPr>
  <p:slideViewPr>
    <p:cSldViewPr snapToGrid="0" snapToObjects="1">
      <p:cViewPr varScale="1">
        <p:scale>
          <a:sx n="53" d="100"/>
          <a:sy n="53" d="100"/>
        </p:scale>
        <p:origin x="200" y="7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wealthfund.org/publications/issue-briefs/2015/oct/us-health-care-global-perspectiv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xenehp.com/international-healthcare-systems-us-versus-world/" TargetMode="External"/><Relationship Id="rId4" Type="http://schemas.openxmlformats.org/officeDocument/2006/relationships/hyperlink" Target="https://www.healthsystemtracker.org/chart-collection/quality-u-s-healthcare-system-compare-countries/#item-overall-age-specific-potential-years-of-life-lost-per-100000-population-1990-2017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insights/worlds-top-economies/#countries-by-gdp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good resources:</a:t>
            </a:r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https://www.commonwealthfund.org/publications/issue-briefs/2020/jan/us-health-care-global-perspective-2019</a:t>
            </a:r>
            <a:endParaRPr lang="en-US" dirty="0"/>
          </a:p>
          <a:p>
            <a:endParaRPr lang="en-US" dirty="0"/>
          </a:p>
          <a:p>
            <a:r>
              <a:rPr lang="en-US" dirty="0"/>
              <a:t>A bit older report: </a:t>
            </a:r>
            <a:r>
              <a:rPr lang="en-US" dirty="0">
                <a:hlinkClick r:id="rId3"/>
              </a:rPr>
              <a:t>https://www.commonwealthfund.org/publications/issue-briefs/2015/oct/us-health-care-global-perspective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https://www.healthsystemtracker.org/chart-collection/quality-u-s-healthcare-system-compare-countries/#item-overall-age-specific-potential-years-of-life-lost-per-100000-population-1990-2017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5"/>
              </a:rPr>
              <a:t>https://axenehp.com/international-healthcare-systems-us-versus-world/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85BC4-8EB5-4604-8AA6-8BB49D60C87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08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baseline="0" dirty="0"/>
              <a:t>Unemployment rises during recessions and falls during economic expansions.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Unemployment peaked at the end of the 2009 recession.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The Fed worked to reduce the effects of the recession. Near the end of 2008, the FOMC reduced the federal funds rate to nearly zero and worked to reduce longer-term interest rates via large-scale asset purchase programs (late 2008 – 10/2014).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Unemployment is currently below the natural rate of unemployment. This is traditionally accompanied by economic growth and rising price levels. It’s also a major reason for FOMC’s decision to increase the federal funds 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11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41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93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https://www.investopedia.com/insights/worlds-top-economies/#countries-by-gdp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7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Components</a:t>
            </a:r>
            <a:r>
              <a:rPr lang="en-US" baseline="0" dirty="0"/>
              <a:t> sum to GDP</a:t>
            </a:r>
          </a:p>
          <a:p>
            <a:pPr marL="228600" indent="-228600">
              <a:buAutoNum type="arabicParenBoth"/>
            </a:pPr>
            <a:r>
              <a:rPr lang="en-US" dirty="0"/>
              <a:t>Average</a:t>
            </a:r>
            <a:r>
              <a:rPr lang="en-US" baseline="0" dirty="0"/>
              <a:t> % of GDP for each component from 1960-Present: C = 64%, I=15%, G=24%, NX = 2% (X = 7%, M=9%)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Net Exports as a % of GDP has increased over the sample period, but it’s contribution to GDP is relatively small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73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67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15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43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3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tiff"/><Relationship Id="rId7" Type="http://schemas.openxmlformats.org/officeDocument/2006/relationships/image" Target="../media/image14.jp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11" Type="http://schemas.openxmlformats.org/officeDocument/2006/relationships/image" Target="../media/image18.jpg"/><Relationship Id="rId5" Type="http://schemas.openxmlformats.org/officeDocument/2006/relationships/image" Target="../media/image12.tiff"/><Relationship Id="rId10" Type="http://schemas.openxmlformats.org/officeDocument/2006/relationships/image" Target="../media/image17.jpg"/><Relationship Id="rId4" Type="http://schemas.openxmlformats.org/officeDocument/2006/relationships/image" Target="../media/image11.tiff"/><Relationship Id="rId9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National/gdp_shares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National/emp_shares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cktherecovery.org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spend_hardhit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SpendCA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Consumption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PAYEMS_Annual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recent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Employment/UNRATE_alone_history.png" TargetMode="External"/><Relationship Id="rId5" Type="http://schemas.openxmlformats.org/officeDocument/2006/relationships/image" Target="../media/image40.png"/><Relationship Id="rId4" Type="http://schemas.openxmlformats.org/officeDocument/2006/relationships/image" Target="file:////Volumes/Promise%20Pegasus/FileShare/Presentations/Base_New/Charts/0.USGraphs/Employment/UNRATE_alone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UNRATE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gap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unemp_gender_pandemic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lfpr_Counts_Pandemic.pn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lfpr_Percent_PandemicRace.pn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CSA.png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CSA_history.png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States/CA/laus_emp.png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States/CA/laus_lf.png" TargetMode="Externa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laus_emp.png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tocks/CV_DJSP.png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newcasesCA.png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BetseyStevenson/status/1242180499566669828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VPolicy.png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empbycat.png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smallbizopen.png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Coronavirus/Images/smallbizSF.png" TargetMode="External"/><Relationship Id="rId4" Type="http://schemas.openxmlformats.org/officeDocument/2006/relationships/image" Target="../media/image6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Coronavirus/Images/smallbiz.png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cms.qz.com/wp-content/uploads/2017/10/wine-growing-regions-europe-usa.png?w=940&amp;strip=all&amp;quality=7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payroll_stl_recent.png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ops.png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Poverty_Under5yrs.png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recent.png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veryrecent.png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prices.png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avings/savings_rdpi.png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Promise%20Pegasus/FileShare/NEED/LocalGraphs/Counties/CA/Contra_Costa/usps_county_in.png" TargetMode="Externa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Zhvi_AllHomes.png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Contra_Costa/Zhvi_AllHomes.png" TargetMode="External"/><Relationship Id="rId4" Type="http://schemas.openxmlformats.org/officeDocument/2006/relationships/image" Target="../media/image81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Summer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Summer, 2021, San Francisco State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68496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Black-White Wealth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3829831" y="2235196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781564" y="2923598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76601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09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</a:t>
            </a:r>
            <a:r>
              <a:rPr lang="en-US" dirty="0"/>
              <a:t>onomous Vehicles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3068" y="1790289"/>
            <a:ext cx="2821210" cy="186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42" y="18392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068" y="41379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4342" y="4088103"/>
            <a:ext cx="2821210" cy="187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8702" y="2587635"/>
            <a:ext cx="2821210" cy="189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BB502FA-5A03-4D79-8C80-05E3F42D35F9}"/>
              </a:ext>
            </a:extLst>
          </p:cNvPr>
          <p:cNvGrpSpPr>
            <a:grpSpLocks/>
          </p:cNvGrpSpPr>
          <p:nvPr/>
        </p:nvGrpSpPr>
        <p:grpSpPr>
          <a:xfrm>
            <a:off x="2000250" y="1076083"/>
            <a:ext cx="8191500" cy="4730036"/>
            <a:chOff x="838200" y="593243"/>
            <a:chExt cx="9291612" cy="53652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E4CBB3-8473-437B-81F6-04677D6A9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2623" y="3566497"/>
              <a:ext cx="3462389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5AAC10-552D-405D-BCD3-D386DDE7C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635"/>
            <a:stretch/>
          </p:blipFill>
          <p:spPr>
            <a:xfrm>
              <a:off x="838200" y="3754507"/>
              <a:ext cx="3632204" cy="22040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617708-354B-424B-8007-8DC3BE0B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23171" y="1074521"/>
              <a:ext cx="3491242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A90AD0-0B07-4EDD-BD4F-C06E14C19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0534" y="593243"/>
              <a:ext cx="3479278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629BD4-42A9-4FC1-BF8F-8980DF585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9843" y="2412368"/>
              <a:ext cx="3231563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568589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COVID-19: Economic Implications and Policy Response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7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The U.S. Economy</a:t>
            </a:r>
          </a:p>
          <a:p>
            <a:r>
              <a:rPr lang="en-US" dirty="0"/>
              <a:t>What is this?</a:t>
            </a:r>
          </a:p>
          <a:p>
            <a:r>
              <a:rPr lang="en-US" dirty="0"/>
              <a:t>Evidence of Impact</a:t>
            </a:r>
          </a:p>
          <a:p>
            <a:r>
              <a:rPr lang="en-US" dirty="0"/>
              <a:t>Government Policy</a:t>
            </a:r>
          </a:p>
          <a:p>
            <a:r>
              <a:rPr lang="en-US" dirty="0"/>
              <a:t>What to expect going forward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EA9A-3C36-4643-A6DF-0C6CABDC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5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 Basic Statistics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F32882-32CA-7F48-B318-EB2AC5416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703398"/>
              </p:ext>
            </p:extLst>
          </p:nvPr>
        </p:nvGraphicFramePr>
        <p:xfrm>
          <a:off x="2638267" y="1673441"/>
          <a:ext cx="7839858" cy="4202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248">
                  <a:extLst>
                    <a:ext uri="{9D8B030D-6E8A-4147-A177-3AD203B41FA5}">
                      <a16:colId xmlns:a16="http://schemas.microsoft.com/office/drawing/2014/main" val="1312289277"/>
                    </a:ext>
                  </a:extLst>
                </a:gridCol>
                <a:gridCol w="3642610">
                  <a:extLst>
                    <a:ext uri="{9D8B030D-6E8A-4147-A177-3AD203B41FA5}">
                      <a16:colId xmlns:a16="http://schemas.microsoft.com/office/drawing/2014/main" val="2451204267"/>
                    </a:ext>
                  </a:extLst>
                </a:gridCol>
              </a:tblGrid>
              <a:tr h="656024">
                <a:tc>
                  <a:txBody>
                    <a:bodyPr/>
                    <a:lstStyle/>
                    <a:p>
                      <a:r>
                        <a:rPr lang="en-US" sz="2400" dirty="0"/>
                        <a:t>Statistic: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94460252"/>
                  </a:ext>
                </a:extLst>
              </a:tr>
              <a:tr h="656024">
                <a:tc>
                  <a:txBody>
                    <a:bodyPr/>
                    <a:lstStyle/>
                    <a:p>
                      <a:r>
                        <a:rPr lang="en-US" sz="2400" dirty="0"/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331.1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399478"/>
                  </a:ext>
                </a:extLst>
              </a:tr>
              <a:tr h="656024">
                <a:tc>
                  <a:txBody>
                    <a:bodyPr/>
                    <a:lstStyle/>
                    <a:p>
                      <a:r>
                        <a:rPr lang="en-US" sz="2400" dirty="0"/>
                        <a:t>Labor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160.9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77635"/>
                  </a:ext>
                </a:extLst>
              </a:tr>
              <a:tr h="656024">
                <a:tc>
                  <a:txBody>
                    <a:bodyPr/>
                    <a:lstStyle/>
                    <a:p>
                      <a:r>
                        <a:rPr lang="en-US" sz="2400" dirty="0"/>
                        <a:t>Employment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144.9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5078"/>
                  </a:ext>
                </a:extLst>
              </a:tr>
              <a:tr h="922582">
                <a:tc>
                  <a:txBody>
                    <a:bodyPr/>
                    <a:lstStyle/>
                    <a:p>
                      <a:r>
                        <a:rPr lang="en-US" sz="2400" dirty="0"/>
                        <a:t>Gross Domestic Product (GDP)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22.1 Trillion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001420"/>
                  </a:ext>
                </a:extLst>
              </a:tr>
              <a:tr h="656024">
                <a:tc>
                  <a:txBody>
                    <a:bodyPr/>
                    <a:lstStyle/>
                    <a:p>
                      <a:r>
                        <a:rPr lang="en-US" sz="2400" dirty="0"/>
                        <a:t>Ave. Hourly Earnings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$30.33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6397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50105-51EA-004E-ACC2-10F4529A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432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6306-E787-8C4F-BBB6-C58FB563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</a:t>
            </a:r>
            <a:r>
              <a:rPr lang="en-US" dirty="0"/>
              <a:t> Economy in Global Perspective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DC48F-C405-BA42-B876-B4DBBD17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4BB2E5-5518-F949-B9FE-33D8AFCB324E}"/>
              </a:ext>
            </a:extLst>
          </p:cNvPr>
          <p:cNvSpPr txBox="1"/>
          <p:nvPr/>
        </p:nvSpPr>
        <p:spPr>
          <a:xfrm>
            <a:off x="1528151" y="1100238"/>
            <a:ext cx="379943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U.S. Real GDP:  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$</a:t>
            </a:r>
            <a:r>
              <a:rPr lang="en-US" sz="2800" b="1" u="sng" dirty="0"/>
              <a:t>19.3 trillion</a:t>
            </a:r>
            <a:r>
              <a:rPr lang="en-US" sz="2800" b="1" dirty="0"/>
              <a:t> in 2019-Q4</a:t>
            </a:r>
          </a:p>
          <a:p>
            <a:pPr algn="ctr"/>
            <a:r>
              <a:rPr lang="en-US" sz="2800" b="1" dirty="0"/>
              <a:t>$</a:t>
            </a:r>
            <a:r>
              <a:rPr lang="en-US" sz="2800" b="1" u="sng" dirty="0"/>
              <a:t>19.1 trillion</a:t>
            </a:r>
            <a:r>
              <a:rPr lang="en-US" sz="2800" b="1" dirty="0"/>
              <a:t> in 2021-Q1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$</a:t>
            </a:r>
            <a:r>
              <a:rPr lang="en-US" sz="2800" b="1" u="sng" dirty="0"/>
              <a:t>17.3 trillion</a:t>
            </a:r>
            <a:r>
              <a:rPr lang="en-US" sz="2800" b="1" dirty="0"/>
              <a:t> in 2020-Q2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095CCD-9AE3-C842-AC9B-A107E0CEF3AE}"/>
              </a:ext>
            </a:extLst>
          </p:cNvPr>
          <p:cNvGrpSpPr/>
          <p:nvPr/>
        </p:nvGrpSpPr>
        <p:grpSpPr>
          <a:xfrm>
            <a:off x="632488" y="907379"/>
            <a:ext cx="11091425" cy="5458015"/>
            <a:chOff x="632488" y="907379"/>
            <a:chExt cx="11091425" cy="545801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25A3588-7189-5A44-87E1-48F71AEFE0CC}"/>
                </a:ext>
              </a:extLst>
            </p:cNvPr>
            <p:cNvGrpSpPr/>
            <p:nvPr/>
          </p:nvGrpSpPr>
          <p:grpSpPr>
            <a:xfrm>
              <a:off x="632488" y="907379"/>
              <a:ext cx="11091425" cy="5458015"/>
              <a:chOff x="632488" y="907379"/>
              <a:chExt cx="11091425" cy="5458015"/>
            </a:xfrm>
          </p:grpSpPr>
          <p:pic>
            <p:nvPicPr>
              <p:cNvPr id="6" name="Picture 5" descr="A picture containing device&#10;&#10;Description automatically generated">
                <a:extLst>
                  <a:ext uri="{FF2B5EF4-FFF2-40B4-BE49-F238E27FC236}">
                    <a16:creationId xmlns:a16="http://schemas.microsoft.com/office/drawing/2014/main" id="{2D5E5678-4AC1-334D-A543-C44C300484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0410" y="907379"/>
                <a:ext cx="6213503" cy="5458015"/>
              </a:xfrm>
              <a:prstGeom prst="rect">
                <a:avLst/>
              </a:prstGeom>
            </p:spPr>
          </p:pic>
          <p:pic>
            <p:nvPicPr>
              <p:cNvPr id="8" name="Picture 7" descr="A picture containing table&#10;&#10;Description automatically generated">
                <a:extLst>
                  <a:ext uri="{FF2B5EF4-FFF2-40B4-BE49-F238E27FC236}">
                    <a16:creationId xmlns:a16="http://schemas.microsoft.com/office/drawing/2014/main" id="{1D47F4E6-D576-014D-8D3D-AB355C455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488" y="4236121"/>
                <a:ext cx="5590761" cy="1714500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32A59E-4EF4-4E40-B986-F3142AD56AC2}"/>
                </a:ext>
              </a:extLst>
            </p:cNvPr>
            <p:cNvSpPr/>
            <p:nvPr/>
          </p:nvSpPr>
          <p:spPr>
            <a:xfrm>
              <a:off x="8687708" y="2064125"/>
              <a:ext cx="1527571" cy="564773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61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B741-D15D-9A4A-BF56-9B002E85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mposition of the U.S. Economy: GDP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48E4B5-17A0-3346-9AE1-8493D9AAF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235982" y="1325563"/>
            <a:ext cx="9720036" cy="48600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25374-7042-A740-9080-03868948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69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42E5-E5BB-A24C-B4F4-1AC66AE84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Co</a:t>
            </a:r>
            <a:r>
              <a:rPr lang="en-US" sz="3800" dirty="0"/>
              <a:t>mposition of the U.S. Economy: Employment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9F79A9-D87F-554E-AAF6-51DE59A4E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235964" y="1342480"/>
            <a:ext cx="9720072" cy="48600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04A2E-C7AE-3C45-BBA5-54FB9247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CB8D33-371A-6D44-A892-CA1C7CE43137}"/>
              </a:ext>
            </a:extLst>
          </p:cNvPr>
          <p:cNvSpPr txBox="1"/>
          <p:nvPr/>
        </p:nvSpPr>
        <p:spPr>
          <a:xfrm>
            <a:off x="2193367" y="2016497"/>
            <a:ext cx="2023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Manufacturing</a:t>
            </a:r>
          </a:p>
          <a:p>
            <a:r>
              <a:rPr lang="en-US" dirty="0"/>
              <a:t>GDP Share = 10.9%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CA95A-4835-5946-8CBF-6063282B9EB8}"/>
              </a:ext>
            </a:extLst>
          </p:cNvPr>
          <p:cNvSpPr txBox="1"/>
          <p:nvPr/>
        </p:nvSpPr>
        <p:spPr>
          <a:xfrm>
            <a:off x="7257738" y="2016497"/>
            <a:ext cx="252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Health GDP Share = 7.4%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30A952-DB98-514F-9A89-DDE8D236A6D6}"/>
              </a:ext>
            </a:extLst>
          </p:cNvPr>
          <p:cNvCxnSpPr>
            <a:cxnSpLocks/>
          </p:cNvCxnSpPr>
          <p:nvPr/>
        </p:nvCxnSpPr>
        <p:spPr>
          <a:xfrm>
            <a:off x="2578308" y="2662828"/>
            <a:ext cx="0" cy="455126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1853A1-9522-9B43-AB68-BC0CEEF63C3B}"/>
              </a:ext>
            </a:extLst>
          </p:cNvPr>
          <p:cNvCxnSpPr>
            <a:cxnSpLocks/>
          </p:cNvCxnSpPr>
          <p:nvPr/>
        </p:nvCxnSpPr>
        <p:spPr>
          <a:xfrm>
            <a:off x="8994098" y="2385829"/>
            <a:ext cx="792089" cy="276999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6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3445-4F96-B742-9F91-29F82F12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B117-C5BE-974F-98CB-B2BD5868D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EFFAA-50AD-F44B-ACA3-CF66E32F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6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762F0-10CE-0D45-9F2F-6D1D4B6D3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F0FA-26F9-A941-BDBE-90716A9A7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natural disaster – with important twists:</a:t>
            </a:r>
          </a:p>
          <a:p>
            <a:pPr lvl="1"/>
            <a:r>
              <a:rPr lang="en-US" dirty="0"/>
              <a:t>Global</a:t>
            </a:r>
          </a:p>
          <a:p>
            <a:pPr lvl="1"/>
            <a:r>
              <a:rPr lang="en-US" dirty="0"/>
              <a:t>Duration is unpredictable</a:t>
            </a:r>
          </a:p>
          <a:p>
            <a:pPr lvl="1"/>
            <a:r>
              <a:rPr lang="en-US" dirty="0"/>
              <a:t>Economic toll is enormous and potentially durable</a:t>
            </a:r>
          </a:p>
          <a:p>
            <a:r>
              <a:rPr lang="en-US" dirty="0"/>
              <a:t>A health crisis that spilled over onto the economy.</a:t>
            </a:r>
          </a:p>
          <a:p>
            <a:pPr lvl="1"/>
            <a:r>
              <a:rPr lang="en-US" dirty="0"/>
              <a:t>A perfect storm of economic difficulty</a:t>
            </a:r>
          </a:p>
          <a:p>
            <a:pPr lvl="2"/>
            <a:r>
              <a:rPr lang="en-US" dirty="0"/>
              <a:t>Supply side</a:t>
            </a:r>
          </a:p>
          <a:p>
            <a:pPr lvl="2"/>
            <a:r>
              <a:rPr lang="en-US" dirty="0"/>
              <a:t>Demand side</a:t>
            </a:r>
          </a:p>
          <a:p>
            <a:pPr lvl="2"/>
            <a:r>
              <a:rPr lang="en-US" dirty="0"/>
              <a:t>Financial</a:t>
            </a:r>
          </a:p>
          <a:p>
            <a:pPr lvl="1"/>
            <a:r>
              <a:rPr lang="en-US" dirty="0"/>
              <a:t>Without a culprit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04248-948D-A64F-9BD8-99661272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C8D8-723D-ED44-A776-98464837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cess for Dealing with a Natural Disaster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E889B-1412-684F-BAA7-69BB8985E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4756" y="1631702"/>
            <a:ext cx="4662488" cy="31472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Mitigation of effects</a:t>
            </a:r>
          </a:p>
          <a:p>
            <a:pPr lvl="1"/>
            <a:r>
              <a:rPr lang="en-US" dirty="0"/>
              <a:t>Social Policy</a:t>
            </a:r>
          </a:p>
          <a:p>
            <a:r>
              <a:rPr lang="en-US" dirty="0"/>
              <a:t>Tend to the vulnerable</a:t>
            </a:r>
          </a:p>
          <a:p>
            <a:pPr lvl="1"/>
            <a:r>
              <a:rPr lang="en-US" dirty="0"/>
              <a:t>Fiscal Policy</a:t>
            </a:r>
          </a:p>
          <a:p>
            <a:r>
              <a:rPr lang="en-US" dirty="0"/>
              <a:t>Shore up structures</a:t>
            </a:r>
          </a:p>
          <a:p>
            <a:pPr lvl="1"/>
            <a:r>
              <a:rPr lang="en-US" dirty="0"/>
              <a:t>Fiscal and Monetary</a:t>
            </a:r>
          </a:p>
          <a:p>
            <a:r>
              <a:rPr lang="en-US" dirty="0"/>
              <a:t>Rebuild</a:t>
            </a:r>
          </a:p>
          <a:p>
            <a:pPr lvl="1"/>
            <a:r>
              <a:rPr lang="en-US" dirty="0"/>
              <a:t>Stimulus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8120C-9C27-144E-9EFD-4D30E1C6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C7B9BC-A720-6649-855F-8650F705FE0D}"/>
              </a:ext>
            </a:extLst>
          </p:cNvPr>
          <p:cNvSpPr txBox="1"/>
          <p:nvPr/>
        </p:nvSpPr>
        <p:spPr>
          <a:xfrm>
            <a:off x="2824848" y="4989470"/>
            <a:ext cx="6672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There are corollaries in this crisis. </a:t>
            </a:r>
          </a:p>
        </p:txBody>
      </p:sp>
    </p:spTree>
    <p:extLst>
      <p:ext uri="{BB962C8B-B14F-4D97-AF65-F5344CB8AC3E}">
        <p14:creationId xmlns:p14="http://schemas.microsoft.com/office/powerpoint/2010/main" val="5943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2BA3B-C6AD-434D-AFE2-F01F29E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Impact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931FF-419C-A84B-8E26-5C138DF24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D4EB4-8FCA-5A40-9184-93F7FF78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4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477617" y="932693"/>
            <a:ext cx="9630936" cy="529753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Source: </a:t>
            </a:r>
            <a:r>
              <a:rPr lang="en-US" sz="1200">
                <a:hlinkClick r:id="rId3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59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nding: As High as it Should Be?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E4C579-4B00-584D-A7B9-267539DC9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862" y="1083190"/>
            <a:ext cx="9169887" cy="513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27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d We’re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</p:spTree>
    <p:extLst>
      <p:ext uri="{BB962C8B-B14F-4D97-AF65-F5344CB8AC3E}">
        <p14:creationId xmlns:p14="http://schemas.microsoft.com/office/powerpoint/2010/main" val="1247913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688778" y="1078524"/>
            <a:ext cx="9307283" cy="506396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– Hardest Hit Sectors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Source: </a:t>
            </a:r>
            <a:r>
              <a:rPr lang="en-US" sz="120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324941" y="1023475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41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Since First US Case: CA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810079" y="902123"/>
            <a:ext cx="8833678" cy="532810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https://tracktherecovery.org/</a:t>
            </a:r>
            <a:endParaRPr lang="en-US" sz="12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F5EEA9-032D-4E31-863E-54DF4D0FCF83}"/>
              </a:ext>
            </a:extLst>
          </p:cNvPr>
          <p:cNvCxnSpPr>
            <a:cxnSpLocks/>
          </p:cNvCxnSpPr>
          <p:nvPr/>
        </p:nvCxnSpPr>
        <p:spPr>
          <a:xfrm>
            <a:off x="2414656" y="2093758"/>
            <a:ext cx="736268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351E31D-D69C-0D4C-B106-0CE6B08194CF}"/>
              </a:ext>
            </a:extLst>
          </p:cNvPr>
          <p:cNvSpPr/>
          <p:nvPr/>
        </p:nvSpPr>
        <p:spPr>
          <a:xfrm>
            <a:off x="8984974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F5B14-E3DF-0E4A-AFE3-FA9DC5DA0D47}"/>
              </a:ext>
            </a:extLst>
          </p:cNvPr>
          <p:cNvSpPr txBox="1"/>
          <p:nvPr/>
        </p:nvSpPr>
        <p:spPr>
          <a:xfrm>
            <a:off x="4407877" y="1724426"/>
            <a:ext cx="239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Total Spending: +11.1%</a:t>
            </a:r>
          </a:p>
        </p:txBody>
      </p:sp>
    </p:spTree>
    <p:extLst>
      <p:ext uri="{BB962C8B-B14F-4D97-AF65-F5344CB8AC3E}">
        <p14:creationId xmlns:p14="http://schemas.microsoft.com/office/powerpoint/2010/main" val="640352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ECD5-F452-414A-9AFA-4A71BB07F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spending matter?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49114-11D2-E541-B16B-85110DDE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946807-EF1E-D741-8C1B-E5A2E0A00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769180" y="1151814"/>
            <a:ext cx="8653639" cy="5078412"/>
          </a:xfrm>
        </p:spPr>
      </p:pic>
    </p:spTree>
    <p:extLst>
      <p:ext uri="{BB962C8B-B14F-4D97-AF65-F5344CB8AC3E}">
        <p14:creationId xmlns:p14="http://schemas.microsoft.com/office/powerpoint/2010/main" val="2422725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$0.8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$0.2 Trillion below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242874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590+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44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2676320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sumption: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1808743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9A5756-F395-284F-971D-84A579426E95}"/>
              </a:ext>
            </a:extLst>
          </p:cNvPr>
          <p:cNvSpPr txBox="1"/>
          <p:nvPr/>
        </p:nvSpPr>
        <p:spPr>
          <a:xfrm>
            <a:off x="5389096" y="1779104"/>
            <a:ext cx="2803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Dec. 2020: -140,000</a:t>
            </a:r>
          </a:p>
          <a:p>
            <a:r>
              <a:rPr lang="en-US" sz="2400" dirty="0"/>
              <a:t>May 2021:  +559,000</a:t>
            </a:r>
          </a:p>
        </p:txBody>
      </p:sp>
    </p:spTree>
    <p:extLst>
      <p:ext uri="{BB962C8B-B14F-4D97-AF65-F5344CB8AC3E}">
        <p14:creationId xmlns:p14="http://schemas.microsoft.com/office/powerpoint/2010/main" val="3594315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199021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1BE61-852E-F446-B70C-44362025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An</a:t>
            </a:r>
            <a:r>
              <a:rPr lang="en-US" dirty="0"/>
              <a:t>nual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9992F-2CAB-AC43-AC7C-83BDB3D0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9BE08B0-53A0-E24F-B0B9-B249540BB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36501" y="996557"/>
            <a:ext cx="10467338" cy="5233669"/>
          </a:xfrm>
        </p:spPr>
      </p:pic>
    </p:spTree>
    <p:extLst>
      <p:ext uri="{BB962C8B-B14F-4D97-AF65-F5344CB8AC3E}">
        <p14:creationId xmlns:p14="http://schemas.microsoft.com/office/powerpoint/2010/main" val="3927534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3218368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075603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818F172F-7F50-1143-A50D-EC059928A0CD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59577" y="1180212"/>
            <a:ext cx="10100028" cy="5050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DE153E-F27E-7645-A3CA-6E58A034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employment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DED0A-4441-C64E-9BD5-14896B5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46755-3939-424E-88F9-0143556621B0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045986" y="1180212"/>
            <a:ext cx="10100028" cy="50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3F1E92F-F2A0-D04B-8433-930513B06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430783" y="1323339"/>
            <a:ext cx="9700886" cy="485044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C4D471-A418-4F7D-9ECF-A1737D0A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-222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duced Spending: Unemployment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ED43C-CF72-4EF1-95FA-9C0F57CE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 dirty="0"/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5DE209EB-EE5C-4EEE-B92B-CD7428D072C7}"/>
              </a:ext>
            </a:extLst>
          </p:cNvPr>
          <p:cNvSpPr/>
          <p:nvPr/>
        </p:nvSpPr>
        <p:spPr>
          <a:xfrm>
            <a:off x="7526350" y="1872229"/>
            <a:ext cx="1491686" cy="1055181"/>
          </a:xfrm>
          <a:prstGeom prst="borderCallout1">
            <a:avLst>
              <a:gd name="adj1" fmla="val 31417"/>
              <a:gd name="adj2" fmla="val 112008"/>
              <a:gd name="adj3" fmla="val -2156"/>
              <a:gd name="adj4" fmla="val 150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Peak: 22.9%</a:t>
            </a:r>
            <a:br>
              <a:rPr lang="en-US" dirty="0"/>
            </a:br>
            <a:r>
              <a:rPr lang="en-US" dirty="0"/>
              <a:t>(April)</a:t>
            </a:r>
          </a:p>
        </p:txBody>
      </p:sp>
    </p:spTree>
    <p:extLst>
      <p:ext uri="{BB962C8B-B14F-4D97-AF65-F5344CB8AC3E}">
        <p14:creationId xmlns:p14="http://schemas.microsoft.com/office/powerpoint/2010/main" val="3128430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is Shrinking – Drives Down UR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D96733-44D2-1B43-A6B9-84FA9394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52024" y="1186250"/>
            <a:ext cx="10087952" cy="5043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06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8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ected Women More Than Men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275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8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ected Women More Than Men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72A38-20C0-8B4D-8160-716E79C26F14}"/>
              </a:ext>
            </a:extLst>
          </p:cNvPr>
          <p:cNvSpPr txBox="1"/>
          <p:nvPr/>
        </p:nvSpPr>
        <p:spPr>
          <a:xfrm>
            <a:off x="6897756" y="3935896"/>
            <a:ext cx="351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 term implications for women?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FBB4F-2D06-6041-B644-BBFE5474DDD2}"/>
              </a:ext>
            </a:extLst>
          </p:cNvPr>
          <p:cNvSpPr txBox="1"/>
          <p:nvPr/>
        </p:nvSpPr>
        <p:spPr>
          <a:xfrm>
            <a:off x="9902071" y="2523619"/>
            <a:ext cx="93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Women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809533-8C18-C846-941A-A8F02B59C359}"/>
              </a:ext>
            </a:extLst>
          </p:cNvPr>
          <p:cNvSpPr txBox="1"/>
          <p:nvPr/>
        </p:nvSpPr>
        <p:spPr>
          <a:xfrm>
            <a:off x="10057050" y="198320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0001"/>
                </a:solidFill>
              </a:rPr>
              <a:t>Men</a:t>
            </a:r>
          </a:p>
        </p:txBody>
      </p:sp>
    </p:spTree>
    <p:extLst>
      <p:ext uri="{BB962C8B-B14F-4D97-AF65-F5344CB8AC3E}">
        <p14:creationId xmlns:p14="http://schemas.microsoft.com/office/powerpoint/2010/main" val="33446265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98A14-8449-B742-901E-8BB97CA1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Women More Than Men?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370B-5E09-204C-8D2E-98141D139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Women are disproportionately represented in low-wage and face-to-face jobs.</a:t>
            </a:r>
          </a:p>
          <a:p>
            <a:pPr>
              <a:spcAft>
                <a:spcPts val="1000"/>
              </a:spcAft>
            </a:pPr>
            <a:r>
              <a:rPr lang="en-US" dirty="0"/>
              <a:t>Our childcare and school systems don’t meet the needs of working mothers.</a:t>
            </a:r>
          </a:p>
          <a:p>
            <a:pPr>
              <a:spcAft>
                <a:spcPts val="1000"/>
              </a:spcAft>
            </a:pPr>
            <a:r>
              <a:rPr lang="en-US" dirty="0"/>
              <a:t>COVID-19 has upended the labor market, with disastrous consequences for working women and their families.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Many women continued working in high risk jobs.</a:t>
            </a:r>
          </a:p>
          <a:p>
            <a:pPr>
              <a:spcAft>
                <a:spcPts val="1000"/>
              </a:spcAft>
            </a:pPr>
            <a:r>
              <a:rPr lang="en-US" dirty="0"/>
              <a:t>The difference in impact is waning.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8E29B-FCEC-EA40-BE47-B8521C2C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9081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ecting Black Workers More than White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C0C79-BD23-B549-BE84-D6E6A78FF63C}"/>
              </a:ext>
            </a:extLst>
          </p:cNvPr>
          <p:cNvSpPr txBox="1"/>
          <p:nvPr/>
        </p:nvSpPr>
        <p:spPr>
          <a:xfrm>
            <a:off x="10132776" y="3370491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Black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2EDFF8-B899-AF42-BD2A-12483B541C5A}"/>
              </a:ext>
            </a:extLst>
          </p:cNvPr>
          <p:cNvSpPr txBox="1"/>
          <p:nvPr/>
        </p:nvSpPr>
        <p:spPr>
          <a:xfrm>
            <a:off x="10057050" y="2368791"/>
            <a:ext cx="76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0001"/>
                </a:solidFill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3898378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E066-FBB9-D742-9455-71A20DAC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ntinuing Unemployment Claims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16A46B-A184-A846-9592-BF6D30C77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77084" y="1121157"/>
            <a:ext cx="10218136" cy="51090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58DFA-3244-4147-91A9-968685B4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4570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E066-FBB9-D742-9455-71A20DAC5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04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ntinuing Unemployment Claims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16A46B-A184-A846-9592-BF6D30C77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77084" y="1121157"/>
            <a:ext cx="10218136" cy="51090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58DFA-3244-4147-91A9-968685B4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3020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B3C5-E627-F74C-8040-95514788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Slow Employment Growth?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26B9-E1DE-9B44-ABDF-FBF87AE6F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222"/>
            <a:ext cx="10515600" cy="51209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Economists had expected more than 1 million jobs in April.</a:t>
            </a:r>
          </a:p>
          <a:p>
            <a:pPr lvl="1"/>
            <a:r>
              <a:rPr lang="en-US" dirty="0"/>
              <a:t>Why didn’t we get them?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It is not: the generous unemployment checks.</a:t>
            </a:r>
          </a:p>
          <a:p>
            <a:pPr lvl="1"/>
            <a:r>
              <a:rPr lang="en-US" dirty="0"/>
              <a:t>Low wage sectors were the only ones to see solid employment growth.</a:t>
            </a:r>
          </a:p>
          <a:p>
            <a:pPr lvl="2"/>
            <a:r>
              <a:rPr lang="en-US" dirty="0"/>
              <a:t>Leisure and hospitality:   	+328k (April)	+292 (May)</a:t>
            </a:r>
          </a:p>
          <a:p>
            <a:pPr lvl="2"/>
            <a:r>
              <a:rPr lang="en-US" dirty="0"/>
              <a:t>Professional services:	   -81k (April)	+35 (May)</a:t>
            </a:r>
          </a:p>
          <a:p>
            <a:pPr lvl="1"/>
            <a:r>
              <a:rPr lang="en-US" dirty="0"/>
              <a:t>Lack of wage growth.</a:t>
            </a:r>
          </a:p>
          <a:p>
            <a:r>
              <a:rPr lang="en-US" dirty="0"/>
              <a:t>It might be:</a:t>
            </a:r>
          </a:p>
          <a:p>
            <a:pPr lvl="1"/>
            <a:r>
              <a:rPr lang="en-US" dirty="0"/>
              <a:t>Continued fear of the virus.</a:t>
            </a:r>
          </a:p>
          <a:p>
            <a:pPr lvl="1"/>
            <a:r>
              <a:rPr lang="en-US" dirty="0"/>
              <a:t>Microchip shortages.</a:t>
            </a:r>
          </a:p>
          <a:p>
            <a:pPr lvl="1"/>
            <a:r>
              <a:rPr lang="en-US" dirty="0"/>
              <a:t>Geographic mismatch and an unwillingness to relocate…yet.</a:t>
            </a:r>
          </a:p>
          <a:p>
            <a:pPr lvl="1"/>
            <a:r>
              <a:rPr lang="en-US" dirty="0"/>
              <a:t>Child care – lack of availability.</a:t>
            </a:r>
          </a:p>
          <a:p>
            <a:pPr lvl="1"/>
            <a:r>
              <a:rPr lang="en-US" dirty="0"/>
              <a:t>???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AC097-5702-834C-987B-1EC8A7BD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44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3782-2DC4-9945-80E1-ADA08DA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California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D4B98C-80A6-DD40-950C-0992004A03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33789" y="1326850"/>
            <a:ext cx="5931605" cy="431389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40042BA-0D4F-8442-B288-5AF25F2BA2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25367" y="1325952"/>
            <a:ext cx="5934076" cy="431569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63303-2403-D640-8E54-F2887221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9561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3782-2DC4-9945-80E1-ADA08DA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San Francisco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D4B98C-80A6-DD40-950C-0992004A03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33789" y="1326850"/>
            <a:ext cx="5931605" cy="4313894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40042BA-0D4F-8442-B288-5AF25F2BA2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6125367" y="1325952"/>
            <a:ext cx="5934076" cy="431569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63303-2403-D640-8E54-F2887221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5FD0AD-B73C-BB4D-BD93-0E3C12068B20}"/>
              </a:ext>
            </a:extLst>
          </p:cNvPr>
          <p:cNvSpPr/>
          <p:nvPr/>
        </p:nvSpPr>
        <p:spPr>
          <a:xfrm>
            <a:off x="5234759" y="2444794"/>
            <a:ext cx="573437" cy="2008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A0B700-F34B-924D-A123-82DCAFF5F4E3}"/>
              </a:ext>
            </a:extLst>
          </p:cNvPr>
          <p:cNvSpPr/>
          <p:nvPr/>
        </p:nvSpPr>
        <p:spPr>
          <a:xfrm>
            <a:off x="11260398" y="2271443"/>
            <a:ext cx="471407" cy="2607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056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DJI</a:t>
            </a:r>
            <a:r>
              <a:rPr lang="en-US" dirty="0"/>
              <a:t>A and S&amp;P 500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999893" y="912953"/>
            <a:ext cx="10634546" cy="53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4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808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Pandemic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1767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32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king Real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3E90B-1477-F246-8BF7-29CD6FC39C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5855" y="1312985"/>
            <a:ext cx="10999607" cy="44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869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Cali</a:t>
            </a:r>
            <a:r>
              <a:rPr lang="en-US" dirty="0"/>
              <a:t>fornia Cases Are Falling Nicely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A73D34-E46D-D74F-984A-43AAC2B3342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362653" y="1780049"/>
            <a:ext cx="11466693" cy="37088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12369" y="4185138"/>
            <a:ext cx="3681046" cy="1348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72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A78AC-3AC4-4794-B1B9-1E438496B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32" y="284635"/>
            <a:ext cx="7794812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Cambria" panose="02040503050406030204" pitchFamily="18" charset="0"/>
              </a:rPr>
              <a:t>A</a:t>
            </a:r>
            <a:r>
              <a:rPr lang="en-US" dirty="0">
                <a:ea typeface="Cambria" panose="020405030504060302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ea typeface="Cambria" panose="02040503050406030204" pitchFamily="18" charset="0"/>
              </a:rPr>
              <a:t>T</a:t>
            </a:r>
            <a:r>
              <a:rPr lang="en-US" dirty="0">
                <a:ea typeface="Cambria" panose="02040503050406030204" pitchFamily="18" charset="0"/>
              </a:rPr>
              <a:t>ale of Three Policies Efforts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1EEFC-1FA0-4E94-8F95-4BAF0B75F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7291" y="1046635"/>
            <a:ext cx="5157418" cy="5237018"/>
          </a:xfrm>
        </p:spPr>
        <p:txBody>
          <a:bodyPr>
            <a:normAutofit/>
          </a:bodyPr>
          <a:lstStyle/>
          <a:p>
            <a:r>
              <a:rPr lang="en-US" dirty="0"/>
              <a:t>Social policy: Social Distancing</a:t>
            </a:r>
          </a:p>
          <a:p>
            <a:endParaRPr lang="en-US" dirty="0"/>
          </a:p>
          <a:p>
            <a:r>
              <a:rPr lang="en-US" dirty="0"/>
              <a:t>Fiscal Policy</a:t>
            </a:r>
          </a:p>
          <a:p>
            <a:endParaRPr lang="en-US" dirty="0"/>
          </a:p>
          <a:p>
            <a:r>
              <a:rPr lang="en-US" dirty="0"/>
              <a:t>Monetary Policy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955E30-C987-4A56-AA8E-01E12274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2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F1BF-FFE5-6F4F-82FB-3D8CDB48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28" y="282572"/>
            <a:ext cx="10515600" cy="8279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Flat</a:t>
            </a:r>
            <a:r>
              <a:rPr lang="en-US" sz="3200" dirty="0"/>
              <a:t>tening the Curve and Lengthening the Recession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C33EAD-CBFE-6F42-88F1-C2289D13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966D751-58FF-5845-B4E5-DCC64FF9FFE8}"/>
              </a:ext>
            </a:extLst>
          </p:cNvPr>
          <p:cNvSpPr/>
          <p:nvPr/>
        </p:nvSpPr>
        <p:spPr>
          <a:xfrm>
            <a:off x="1426364" y="1189076"/>
            <a:ext cx="4500563" cy="2757488"/>
          </a:xfrm>
          <a:custGeom>
            <a:avLst/>
            <a:gdLst>
              <a:gd name="connsiteX0" fmla="*/ 0 w 4500563"/>
              <a:gd name="connsiteY0" fmla="*/ 2757488 h 2757488"/>
              <a:gd name="connsiteX1" fmla="*/ 1085850 w 4500563"/>
              <a:gd name="connsiteY1" fmla="*/ 2157413 h 2757488"/>
              <a:gd name="connsiteX2" fmla="*/ 2271713 w 4500563"/>
              <a:gd name="connsiteY2" fmla="*/ 0 h 2757488"/>
              <a:gd name="connsiteX3" fmla="*/ 3443288 w 4500563"/>
              <a:gd name="connsiteY3" fmla="*/ 2157413 h 2757488"/>
              <a:gd name="connsiteX4" fmla="*/ 4500563 w 4500563"/>
              <a:gd name="connsiteY4" fmla="*/ 2743200 h 275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563" h="2757488">
                <a:moveTo>
                  <a:pt x="0" y="2757488"/>
                </a:moveTo>
                <a:cubicBezTo>
                  <a:pt x="353615" y="2687241"/>
                  <a:pt x="707231" y="2616994"/>
                  <a:pt x="1085850" y="2157413"/>
                </a:cubicBezTo>
                <a:cubicBezTo>
                  <a:pt x="1464469" y="1697832"/>
                  <a:pt x="1878807" y="0"/>
                  <a:pt x="2271713" y="0"/>
                </a:cubicBezTo>
                <a:cubicBezTo>
                  <a:pt x="2664619" y="0"/>
                  <a:pt x="3071813" y="1700213"/>
                  <a:pt x="3443288" y="2157413"/>
                </a:cubicBezTo>
                <a:cubicBezTo>
                  <a:pt x="3814763" y="2614613"/>
                  <a:pt x="4157663" y="2678906"/>
                  <a:pt x="4500563" y="2743200"/>
                </a:cubicBezTo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2420E0D-4888-244D-A957-E0CF0177B980}"/>
              </a:ext>
            </a:extLst>
          </p:cNvPr>
          <p:cNvCxnSpPr/>
          <p:nvPr/>
        </p:nvCxnSpPr>
        <p:spPr>
          <a:xfrm>
            <a:off x="250036" y="3907192"/>
            <a:ext cx="11480002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027C3CB-C678-3846-BE88-51063D5783A5}"/>
              </a:ext>
            </a:extLst>
          </p:cNvPr>
          <p:cNvSpPr txBox="1"/>
          <p:nvPr/>
        </p:nvSpPr>
        <p:spPr>
          <a:xfrm>
            <a:off x="10765636" y="4058723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77F560-C5E5-C146-A05F-A4B51FB47E9E}"/>
              </a:ext>
            </a:extLst>
          </p:cNvPr>
          <p:cNvSpPr txBox="1"/>
          <p:nvPr/>
        </p:nvSpPr>
        <p:spPr>
          <a:xfrm rot="16200000">
            <a:off x="-261866" y="4650603"/>
            <a:ext cx="171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GDP (Recession)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D7EE83-A6A4-DD46-BE0C-240D47B6FEBC}"/>
              </a:ext>
            </a:extLst>
          </p:cNvPr>
          <p:cNvSpPr txBox="1"/>
          <p:nvPr/>
        </p:nvSpPr>
        <p:spPr>
          <a:xfrm rot="16200000">
            <a:off x="-303160" y="2202076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or Cases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FC20DE-0148-BB4C-A80A-668FC99D12F8}"/>
              </a:ext>
            </a:extLst>
          </p:cNvPr>
          <p:cNvSpPr txBox="1"/>
          <p:nvPr/>
        </p:nvSpPr>
        <p:spPr>
          <a:xfrm>
            <a:off x="9348355" y="3071006"/>
            <a:ext cx="2635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Current Health Care Capacity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DB33319-779E-0249-B344-5DBF9A092DE2}"/>
              </a:ext>
            </a:extLst>
          </p:cNvPr>
          <p:cNvSpPr/>
          <p:nvPr/>
        </p:nvSpPr>
        <p:spPr>
          <a:xfrm>
            <a:off x="1476239" y="3907052"/>
            <a:ext cx="7872116" cy="2543168"/>
          </a:xfrm>
          <a:custGeom>
            <a:avLst/>
            <a:gdLst>
              <a:gd name="connsiteX0" fmla="*/ 0 w 5362832"/>
              <a:gd name="connsiteY0" fmla="*/ 0 h 2125365"/>
              <a:gd name="connsiteX1" fmla="*/ 506627 w 5362832"/>
              <a:gd name="connsiteY1" fmla="*/ 926757 h 2125365"/>
              <a:gd name="connsiteX2" fmla="*/ 1458097 w 5362832"/>
              <a:gd name="connsiteY2" fmla="*/ 2125362 h 2125365"/>
              <a:gd name="connsiteX3" fmla="*/ 2594919 w 5362832"/>
              <a:gd name="connsiteY3" fmla="*/ 914400 h 2125365"/>
              <a:gd name="connsiteX4" fmla="*/ 3076832 w 5362832"/>
              <a:gd name="connsiteY4" fmla="*/ 568411 h 2125365"/>
              <a:gd name="connsiteX5" fmla="*/ 3941805 w 5362832"/>
              <a:gd name="connsiteY5" fmla="*/ 296562 h 2125365"/>
              <a:gd name="connsiteX6" fmla="*/ 5362832 w 5362832"/>
              <a:gd name="connsiteY6" fmla="*/ 0 h 212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2832" h="2125365">
                <a:moveTo>
                  <a:pt x="0" y="0"/>
                </a:moveTo>
                <a:cubicBezTo>
                  <a:pt x="131805" y="286265"/>
                  <a:pt x="263611" y="572530"/>
                  <a:pt x="506627" y="926757"/>
                </a:cubicBezTo>
                <a:cubicBezTo>
                  <a:pt x="749643" y="1280984"/>
                  <a:pt x="1110048" y="2127422"/>
                  <a:pt x="1458097" y="2125362"/>
                </a:cubicBezTo>
                <a:cubicBezTo>
                  <a:pt x="1806146" y="2123303"/>
                  <a:pt x="2325130" y="1173892"/>
                  <a:pt x="2594919" y="914400"/>
                </a:cubicBezTo>
                <a:cubicBezTo>
                  <a:pt x="2864708" y="654908"/>
                  <a:pt x="2852351" y="671384"/>
                  <a:pt x="3076832" y="568411"/>
                </a:cubicBezTo>
                <a:cubicBezTo>
                  <a:pt x="3301313" y="465438"/>
                  <a:pt x="3560805" y="391297"/>
                  <a:pt x="3941805" y="296562"/>
                </a:cubicBezTo>
                <a:cubicBezTo>
                  <a:pt x="4322805" y="201827"/>
                  <a:pt x="4842818" y="100913"/>
                  <a:pt x="5362832" y="0"/>
                </a:cubicBezTo>
              </a:path>
            </a:pathLst>
          </a:custGeom>
          <a:solidFill>
            <a:schemeClr val="accent1">
              <a:lumMod val="60000"/>
              <a:lumOff val="40000"/>
              <a:alpha val="33000"/>
            </a:schemeClr>
          </a:solidFill>
          <a:ln w="25400">
            <a:solidFill>
              <a:srgbClr val="0C4C8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79C1580-7257-274C-9EF2-B3FF70F20D0D}"/>
              </a:ext>
            </a:extLst>
          </p:cNvPr>
          <p:cNvSpPr/>
          <p:nvPr/>
        </p:nvSpPr>
        <p:spPr>
          <a:xfrm rot="10800000">
            <a:off x="1899538" y="3907333"/>
            <a:ext cx="3967171" cy="1531349"/>
          </a:xfrm>
          <a:custGeom>
            <a:avLst/>
            <a:gdLst>
              <a:gd name="connsiteX0" fmla="*/ 0 w 4500563"/>
              <a:gd name="connsiteY0" fmla="*/ 2757488 h 2757488"/>
              <a:gd name="connsiteX1" fmla="*/ 1085850 w 4500563"/>
              <a:gd name="connsiteY1" fmla="*/ 2157413 h 2757488"/>
              <a:gd name="connsiteX2" fmla="*/ 2271713 w 4500563"/>
              <a:gd name="connsiteY2" fmla="*/ 0 h 2757488"/>
              <a:gd name="connsiteX3" fmla="*/ 3443288 w 4500563"/>
              <a:gd name="connsiteY3" fmla="*/ 2157413 h 2757488"/>
              <a:gd name="connsiteX4" fmla="*/ 4500563 w 4500563"/>
              <a:gd name="connsiteY4" fmla="*/ 2743200 h 275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563" h="2757488">
                <a:moveTo>
                  <a:pt x="0" y="2757488"/>
                </a:moveTo>
                <a:cubicBezTo>
                  <a:pt x="353615" y="2687241"/>
                  <a:pt x="707231" y="2616994"/>
                  <a:pt x="1085850" y="2157413"/>
                </a:cubicBezTo>
                <a:cubicBezTo>
                  <a:pt x="1464469" y="1697832"/>
                  <a:pt x="1878807" y="0"/>
                  <a:pt x="2271713" y="0"/>
                </a:cubicBezTo>
                <a:cubicBezTo>
                  <a:pt x="2664619" y="0"/>
                  <a:pt x="3071813" y="1700213"/>
                  <a:pt x="3443288" y="2157413"/>
                </a:cubicBezTo>
                <a:cubicBezTo>
                  <a:pt x="3814763" y="2614613"/>
                  <a:pt x="4157663" y="2678906"/>
                  <a:pt x="4500563" y="2743200"/>
                </a:cubicBezTo>
              </a:path>
            </a:pathLst>
          </a:custGeom>
          <a:solidFill>
            <a:srgbClr val="FF0000">
              <a:alpha val="27000"/>
            </a:srgb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85499A4-4361-A840-B8FB-3A9DB2ADE9C8}"/>
              </a:ext>
            </a:extLst>
          </p:cNvPr>
          <p:cNvSpPr/>
          <p:nvPr/>
        </p:nvSpPr>
        <p:spPr>
          <a:xfrm>
            <a:off x="1459921" y="2621001"/>
            <a:ext cx="8010528" cy="1325563"/>
          </a:xfrm>
          <a:custGeom>
            <a:avLst/>
            <a:gdLst>
              <a:gd name="connsiteX0" fmla="*/ 0 w 4500563"/>
              <a:gd name="connsiteY0" fmla="*/ 2757488 h 2757488"/>
              <a:gd name="connsiteX1" fmla="*/ 1085850 w 4500563"/>
              <a:gd name="connsiteY1" fmla="*/ 2157413 h 2757488"/>
              <a:gd name="connsiteX2" fmla="*/ 2271713 w 4500563"/>
              <a:gd name="connsiteY2" fmla="*/ 0 h 2757488"/>
              <a:gd name="connsiteX3" fmla="*/ 3443288 w 4500563"/>
              <a:gd name="connsiteY3" fmla="*/ 2157413 h 2757488"/>
              <a:gd name="connsiteX4" fmla="*/ 4500563 w 4500563"/>
              <a:gd name="connsiteY4" fmla="*/ 2743200 h 275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563" h="2757488">
                <a:moveTo>
                  <a:pt x="0" y="2757488"/>
                </a:moveTo>
                <a:cubicBezTo>
                  <a:pt x="353615" y="2687241"/>
                  <a:pt x="707231" y="2616994"/>
                  <a:pt x="1085850" y="2157413"/>
                </a:cubicBezTo>
                <a:cubicBezTo>
                  <a:pt x="1464469" y="1697832"/>
                  <a:pt x="1878807" y="0"/>
                  <a:pt x="2271713" y="0"/>
                </a:cubicBezTo>
                <a:cubicBezTo>
                  <a:pt x="2664619" y="0"/>
                  <a:pt x="3071813" y="1700213"/>
                  <a:pt x="3443288" y="2157413"/>
                </a:cubicBezTo>
                <a:cubicBezTo>
                  <a:pt x="3814763" y="2614613"/>
                  <a:pt x="4157663" y="2678906"/>
                  <a:pt x="4500563" y="2743200"/>
                </a:cubicBezTo>
              </a:path>
            </a:pathLst>
          </a:custGeom>
          <a:solidFill>
            <a:srgbClr val="0C4C88"/>
          </a:solidFill>
          <a:ln w="28575">
            <a:solidFill>
              <a:srgbClr val="0C4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163804-687F-F94C-AE26-4E3571CAD426}"/>
              </a:ext>
            </a:extLst>
          </p:cNvPr>
          <p:cNvCxnSpPr/>
          <p:nvPr/>
        </p:nvCxnSpPr>
        <p:spPr>
          <a:xfrm>
            <a:off x="100013" y="2982046"/>
            <a:ext cx="11915938" cy="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A730DDD-94DC-0F40-8286-608208133E71}"/>
              </a:ext>
            </a:extLst>
          </p:cNvPr>
          <p:cNvSpPr txBox="1"/>
          <p:nvPr/>
        </p:nvSpPr>
        <p:spPr>
          <a:xfrm>
            <a:off x="9272751" y="2210499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GOAL</a:t>
            </a:r>
            <a:r>
              <a:rPr lang="en-US" sz="1600" dirty="0">
                <a:solidFill>
                  <a:srgbClr val="C00000"/>
                </a:solidFill>
              </a:rPr>
              <a:t> for Health Care Capacity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4D43A6-BF23-1C4F-B339-15E35BE296D6}"/>
              </a:ext>
            </a:extLst>
          </p:cNvPr>
          <p:cNvCxnSpPr/>
          <p:nvPr/>
        </p:nvCxnSpPr>
        <p:spPr>
          <a:xfrm>
            <a:off x="100013" y="2602855"/>
            <a:ext cx="11915938" cy="0"/>
          </a:xfrm>
          <a:prstGeom prst="line">
            <a:avLst/>
          </a:prstGeom>
          <a:ln w="2222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D33EB5-91E1-C841-9AC6-550F2792CAE8}"/>
              </a:ext>
            </a:extLst>
          </p:cNvPr>
          <p:cNvCxnSpPr/>
          <p:nvPr/>
        </p:nvCxnSpPr>
        <p:spPr>
          <a:xfrm flipV="1">
            <a:off x="7632192" y="2621001"/>
            <a:ext cx="0" cy="361045"/>
          </a:xfrm>
          <a:prstGeom prst="line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3061F0-1616-564E-8D99-EA2C09F6CD66}"/>
              </a:ext>
            </a:extLst>
          </p:cNvPr>
          <p:cNvCxnSpPr/>
          <p:nvPr/>
        </p:nvCxnSpPr>
        <p:spPr>
          <a:xfrm flipV="1">
            <a:off x="7784592" y="2627097"/>
            <a:ext cx="0" cy="361045"/>
          </a:xfrm>
          <a:prstGeom prst="line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EE01E9-ABF5-E645-8A4B-7B8C9AFD02C9}"/>
              </a:ext>
            </a:extLst>
          </p:cNvPr>
          <p:cNvCxnSpPr/>
          <p:nvPr/>
        </p:nvCxnSpPr>
        <p:spPr>
          <a:xfrm flipV="1">
            <a:off x="10369296" y="2614905"/>
            <a:ext cx="0" cy="361045"/>
          </a:xfrm>
          <a:prstGeom prst="line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AB4811-0587-F949-B892-B4A9D345EFCA}"/>
              </a:ext>
            </a:extLst>
          </p:cNvPr>
          <p:cNvCxnSpPr/>
          <p:nvPr/>
        </p:nvCxnSpPr>
        <p:spPr>
          <a:xfrm flipV="1">
            <a:off x="10521696" y="2608809"/>
            <a:ext cx="0" cy="361045"/>
          </a:xfrm>
          <a:prstGeom prst="line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A0A220-85AC-E84E-8228-C3F0AFC487FB}"/>
              </a:ext>
            </a:extLst>
          </p:cNvPr>
          <p:cNvSpPr txBox="1"/>
          <p:nvPr/>
        </p:nvSpPr>
        <p:spPr>
          <a:xfrm>
            <a:off x="3108444" y="1703767"/>
            <a:ext cx="1136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Without </a:t>
            </a:r>
          </a:p>
          <a:p>
            <a:r>
              <a:rPr lang="en-US" dirty="0">
                <a:solidFill>
                  <a:schemeClr val="bg1"/>
                </a:solidFill>
              </a:rPr>
              <a:t>Protective</a:t>
            </a:r>
          </a:p>
          <a:p>
            <a:r>
              <a:rPr lang="en-US" dirty="0">
                <a:solidFill>
                  <a:schemeClr val="bg1"/>
                </a:solidFill>
              </a:rPr>
              <a:t>Measures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00933-8A89-1F47-8EC1-650AF5FE5FF6}"/>
              </a:ext>
            </a:extLst>
          </p:cNvPr>
          <p:cNvSpPr/>
          <p:nvPr/>
        </p:nvSpPr>
        <p:spPr>
          <a:xfrm>
            <a:off x="4747494" y="3127936"/>
            <a:ext cx="1871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With Protective</a:t>
            </a:r>
          </a:p>
          <a:p>
            <a:r>
              <a:rPr lang="en-US" dirty="0">
                <a:solidFill>
                  <a:schemeClr val="bg1"/>
                </a:solidFill>
              </a:rPr>
              <a:t>Measures</a:t>
            </a:r>
          </a:p>
        </p:txBody>
      </p:sp>
    </p:spTree>
    <p:extLst>
      <p:ext uri="{BB962C8B-B14F-4D97-AF65-F5344CB8AC3E}">
        <p14:creationId xmlns:p14="http://schemas.microsoft.com/office/powerpoint/2010/main" val="2482956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7AEE-912A-2140-A373-B39091A64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 Benefit Analysis: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19AFC-B156-F849-9052-5935EC1AF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41"/>
            <a:ext cx="5181600" cy="4189162"/>
          </a:xfrm>
        </p:spPr>
        <p:txBody>
          <a:bodyPr/>
          <a:lstStyle/>
          <a:p>
            <a:r>
              <a:rPr lang="en-US" dirty="0"/>
              <a:t>No containment policies</a:t>
            </a:r>
          </a:p>
          <a:p>
            <a:pPr lvl="1"/>
            <a:r>
              <a:rPr lang="en-US" b="1" dirty="0"/>
              <a:t>Reduced</a:t>
            </a:r>
            <a:r>
              <a:rPr lang="en-US" dirty="0"/>
              <a:t> economic activity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More</a:t>
            </a:r>
            <a:r>
              <a:rPr lang="en-US" dirty="0"/>
              <a:t> coronavirus deaths</a:t>
            </a:r>
          </a:p>
          <a:p>
            <a:pPr lvl="1"/>
            <a:r>
              <a:rPr lang="en-US" b="1" dirty="0"/>
              <a:t>Non-coronavirus deaths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88419-1CD5-C442-904C-C4379C030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2311" y="120641"/>
            <a:ext cx="5959736" cy="4189162"/>
          </a:xfrm>
        </p:spPr>
        <p:txBody>
          <a:bodyPr/>
          <a:lstStyle/>
          <a:p>
            <a:r>
              <a:rPr lang="en-US" dirty="0"/>
              <a:t>Stringent containment policies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Dramatically</a:t>
            </a:r>
            <a:r>
              <a:rPr lang="en-US" b="1" dirty="0"/>
              <a:t> reduced </a:t>
            </a:r>
            <a:r>
              <a:rPr lang="en-US" dirty="0"/>
              <a:t>economic activity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Fewer</a:t>
            </a:r>
            <a:r>
              <a:rPr lang="en-US" dirty="0"/>
              <a:t> coronavirus deaths</a:t>
            </a:r>
          </a:p>
          <a:p>
            <a:pPr lvl="1"/>
            <a:r>
              <a:rPr lang="en-US" b="1" dirty="0"/>
              <a:t>Non-coronavirus deaths(?)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2C6BF-7B0D-AB4C-9ADB-67EEE3EE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741184-37B4-F440-AF37-F37B81147D82}"/>
              </a:ext>
            </a:extLst>
          </p:cNvPr>
          <p:cNvCxnSpPr/>
          <p:nvPr/>
        </p:nvCxnSpPr>
        <p:spPr>
          <a:xfrm>
            <a:off x="3232673" y="3424695"/>
            <a:ext cx="495927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9BA6D8-B008-224D-93D9-6B7AB616DDE7}"/>
              </a:ext>
            </a:extLst>
          </p:cNvPr>
          <p:cNvCxnSpPr>
            <a:cxnSpLocks/>
          </p:cNvCxnSpPr>
          <p:nvPr/>
        </p:nvCxnSpPr>
        <p:spPr>
          <a:xfrm flipV="1">
            <a:off x="3270773" y="3094367"/>
            <a:ext cx="0" cy="303007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8D82CC-8C78-3C4D-9B1B-50581E870266}"/>
              </a:ext>
            </a:extLst>
          </p:cNvPr>
          <p:cNvCxnSpPr>
            <a:cxnSpLocks/>
          </p:cNvCxnSpPr>
          <p:nvPr/>
        </p:nvCxnSpPr>
        <p:spPr>
          <a:xfrm flipV="1">
            <a:off x="8161836" y="3094367"/>
            <a:ext cx="0" cy="303007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06232AF-16D9-1046-B9E9-A3E52C23C447}"/>
              </a:ext>
            </a:extLst>
          </p:cNvPr>
          <p:cNvSpPr txBox="1"/>
          <p:nvPr/>
        </p:nvSpPr>
        <p:spPr>
          <a:xfrm>
            <a:off x="5458875" y="358044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C4C88"/>
                </a:solidFill>
              </a:rPr>
              <a:t>???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4B3AD-F75E-E746-8977-E05C3889E5D0}"/>
              </a:ext>
            </a:extLst>
          </p:cNvPr>
          <p:cNvSpPr/>
          <p:nvPr/>
        </p:nvSpPr>
        <p:spPr>
          <a:xfrm>
            <a:off x="1581374" y="2684038"/>
            <a:ext cx="3732904" cy="25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A79009-C48F-FE42-A5D8-8FABF9244001}"/>
              </a:ext>
            </a:extLst>
          </p:cNvPr>
          <p:cNvSpPr/>
          <p:nvPr/>
        </p:nvSpPr>
        <p:spPr>
          <a:xfrm>
            <a:off x="6453916" y="2684095"/>
            <a:ext cx="3732904" cy="25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813B2F-3C09-0844-91FA-8DCE2143C0FF}"/>
              </a:ext>
            </a:extLst>
          </p:cNvPr>
          <p:cNvSpPr txBox="1"/>
          <p:nvPr/>
        </p:nvSpPr>
        <p:spPr>
          <a:xfrm>
            <a:off x="4071412" y="4367612"/>
            <a:ext cx="328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Analysis of Containment Policies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B444E7-98BB-AB44-B980-FBF4B7120C3D}"/>
              </a:ext>
            </a:extLst>
          </p:cNvPr>
          <p:cNvSpPr txBox="1"/>
          <p:nvPr/>
        </p:nvSpPr>
        <p:spPr>
          <a:xfrm>
            <a:off x="3012821" y="4754957"/>
            <a:ext cx="539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Reduced economic activity  &lt; value of additional deaths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C89212-1C73-9347-8E16-925D27A91985}"/>
              </a:ext>
            </a:extLst>
          </p:cNvPr>
          <p:cNvSpPr txBox="1"/>
          <p:nvPr/>
        </p:nvSpPr>
        <p:spPr>
          <a:xfrm>
            <a:off x="2753647" y="5354289"/>
            <a:ext cx="5917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Complicated equation – both numerically and philosophically</a:t>
            </a:r>
          </a:p>
        </p:txBody>
      </p:sp>
    </p:spTree>
    <p:extLst>
      <p:ext uri="{BB962C8B-B14F-4D97-AF65-F5344CB8AC3E}">
        <p14:creationId xmlns:p14="http://schemas.microsoft.com/office/powerpoint/2010/main" val="5330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6BF2-6A1B-9B4B-BDA1-38F2E063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</a:t>
            </a:r>
            <a:r>
              <a:rPr lang="en-US" dirty="0"/>
              <a:t>TE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C9252-FB24-3145-9662-2E0BD6D89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BENEFITS of social distancing:</a:t>
            </a:r>
          </a:p>
          <a:p>
            <a:pPr lvl="1"/>
            <a:r>
              <a:rPr lang="en-US" dirty="0"/>
              <a:t>$7 million/life and 600,000 lives saved    ($4.2 trillion)</a:t>
            </a:r>
          </a:p>
          <a:p>
            <a:pPr lvl="1"/>
            <a:r>
              <a:rPr lang="en-US" dirty="0"/>
              <a:t>Long term health issues avoided: 2 million at $500,000  ($1 trillion)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Total Benefit of Social Distancing: $5.2 Trillion</a:t>
            </a:r>
          </a:p>
          <a:p>
            <a:r>
              <a:rPr lang="en-US" dirty="0"/>
              <a:t>COSTS of “Shelter in Place” or “Lockdown”</a:t>
            </a:r>
          </a:p>
          <a:p>
            <a:pPr lvl="1"/>
            <a:r>
              <a:rPr lang="en-US" dirty="0"/>
              <a:t>There are about 70+ workdays in a quarter (plus March).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cost of a “lockdown” is roughly $1.3 Trillion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FB3E6-DFA1-1040-82EC-13FAD978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6C04EE-8FAC-BF4D-8163-55811A39C27E}"/>
              </a:ext>
            </a:extLst>
          </p:cNvPr>
          <p:cNvSpPr txBox="1"/>
          <p:nvPr/>
        </p:nvSpPr>
        <p:spPr>
          <a:xfrm>
            <a:off x="7030855" y="6456851"/>
            <a:ext cx="4483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https://twitter.com/BetseyStevenson/status/1242180499566669828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DDAE1C-F476-9E44-AC94-0B78FC729C8D}"/>
              </a:ext>
            </a:extLst>
          </p:cNvPr>
          <p:cNvSpPr txBox="1"/>
          <p:nvPr/>
        </p:nvSpPr>
        <p:spPr>
          <a:xfrm>
            <a:off x="2054710" y="874938"/>
            <a:ext cx="282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BOTE: Back Of The Envelope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B042A-C598-0343-AA12-F8E61804FE08}"/>
              </a:ext>
            </a:extLst>
          </p:cNvPr>
          <p:cNvSpPr txBox="1"/>
          <p:nvPr/>
        </p:nvSpPr>
        <p:spPr>
          <a:xfrm>
            <a:off x="2620657" y="5268563"/>
            <a:ext cx="695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Benefit: $5.2 trillion      &gt;      Cost:  $1.3 trillion</a:t>
            </a:r>
          </a:p>
        </p:txBody>
      </p:sp>
    </p:spTree>
    <p:extLst>
      <p:ext uri="{BB962C8B-B14F-4D97-AF65-F5344CB8AC3E}">
        <p14:creationId xmlns:p14="http://schemas.microsoft.com/office/powerpoint/2010/main" val="235857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E8ECF37-A59B-684E-B8EB-62987062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Chicago – Experts Poll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13FFE-D028-C44C-857C-9E3179828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1C5D8-C4CA-C843-BAE8-C2B69C4C861C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471109" y="934099"/>
            <a:ext cx="9249782" cy="529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969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F1BF-FFE5-6F4F-82FB-3D8CDB48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28" y="329464"/>
            <a:ext cx="10515600" cy="8279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Flat</a:t>
            </a:r>
            <a:r>
              <a:rPr lang="en-US" sz="3200" dirty="0"/>
              <a:t>tening the Curve – Again and Again….is Problematic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C33EAD-CBFE-6F42-88F1-C2289D13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966D751-58FF-5845-B4E5-DCC64FF9FFE8}"/>
              </a:ext>
            </a:extLst>
          </p:cNvPr>
          <p:cNvSpPr/>
          <p:nvPr/>
        </p:nvSpPr>
        <p:spPr>
          <a:xfrm>
            <a:off x="1426364" y="1189076"/>
            <a:ext cx="4500563" cy="2757488"/>
          </a:xfrm>
          <a:custGeom>
            <a:avLst/>
            <a:gdLst>
              <a:gd name="connsiteX0" fmla="*/ 0 w 4500563"/>
              <a:gd name="connsiteY0" fmla="*/ 2757488 h 2757488"/>
              <a:gd name="connsiteX1" fmla="*/ 1085850 w 4500563"/>
              <a:gd name="connsiteY1" fmla="*/ 2157413 h 2757488"/>
              <a:gd name="connsiteX2" fmla="*/ 2271713 w 4500563"/>
              <a:gd name="connsiteY2" fmla="*/ 0 h 2757488"/>
              <a:gd name="connsiteX3" fmla="*/ 3443288 w 4500563"/>
              <a:gd name="connsiteY3" fmla="*/ 2157413 h 2757488"/>
              <a:gd name="connsiteX4" fmla="*/ 4500563 w 4500563"/>
              <a:gd name="connsiteY4" fmla="*/ 2743200 h 275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563" h="2757488">
                <a:moveTo>
                  <a:pt x="0" y="2757488"/>
                </a:moveTo>
                <a:cubicBezTo>
                  <a:pt x="353615" y="2687241"/>
                  <a:pt x="707231" y="2616994"/>
                  <a:pt x="1085850" y="2157413"/>
                </a:cubicBezTo>
                <a:cubicBezTo>
                  <a:pt x="1464469" y="1697832"/>
                  <a:pt x="1878807" y="0"/>
                  <a:pt x="2271713" y="0"/>
                </a:cubicBezTo>
                <a:cubicBezTo>
                  <a:pt x="2664619" y="0"/>
                  <a:pt x="3071813" y="1700213"/>
                  <a:pt x="3443288" y="2157413"/>
                </a:cubicBezTo>
                <a:cubicBezTo>
                  <a:pt x="3814763" y="2614613"/>
                  <a:pt x="4157663" y="2678906"/>
                  <a:pt x="4500563" y="2743200"/>
                </a:cubicBezTo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2420E0D-4888-244D-A957-E0CF0177B980}"/>
              </a:ext>
            </a:extLst>
          </p:cNvPr>
          <p:cNvCxnSpPr/>
          <p:nvPr/>
        </p:nvCxnSpPr>
        <p:spPr>
          <a:xfrm>
            <a:off x="250036" y="3907192"/>
            <a:ext cx="11480002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027C3CB-C678-3846-BE88-51063D5783A5}"/>
              </a:ext>
            </a:extLst>
          </p:cNvPr>
          <p:cNvSpPr txBox="1"/>
          <p:nvPr/>
        </p:nvSpPr>
        <p:spPr>
          <a:xfrm>
            <a:off x="10765636" y="4058723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77F560-C5E5-C146-A05F-A4B51FB47E9E}"/>
              </a:ext>
            </a:extLst>
          </p:cNvPr>
          <p:cNvSpPr txBox="1"/>
          <p:nvPr/>
        </p:nvSpPr>
        <p:spPr>
          <a:xfrm rot="16200000">
            <a:off x="-261866" y="4650603"/>
            <a:ext cx="171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GDP (Recession)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D7EE83-A6A4-DD46-BE0C-240D47B6FEBC}"/>
              </a:ext>
            </a:extLst>
          </p:cNvPr>
          <p:cNvSpPr txBox="1"/>
          <p:nvPr/>
        </p:nvSpPr>
        <p:spPr>
          <a:xfrm rot="16200000">
            <a:off x="-303160" y="2202076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or Cases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FC20DE-0148-BB4C-A80A-668FC99D12F8}"/>
              </a:ext>
            </a:extLst>
          </p:cNvPr>
          <p:cNvSpPr txBox="1"/>
          <p:nvPr/>
        </p:nvSpPr>
        <p:spPr>
          <a:xfrm>
            <a:off x="9348355" y="3071006"/>
            <a:ext cx="2635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Current Health Care Capacity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DB33319-779E-0249-B344-5DBF9A092DE2}"/>
              </a:ext>
            </a:extLst>
          </p:cNvPr>
          <p:cNvSpPr/>
          <p:nvPr/>
        </p:nvSpPr>
        <p:spPr>
          <a:xfrm>
            <a:off x="1476239" y="3907052"/>
            <a:ext cx="7872116" cy="2543168"/>
          </a:xfrm>
          <a:custGeom>
            <a:avLst/>
            <a:gdLst>
              <a:gd name="connsiteX0" fmla="*/ 0 w 5362832"/>
              <a:gd name="connsiteY0" fmla="*/ 0 h 2125365"/>
              <a:gd name="connsiteX1" fmla="*/ 506627 w 5362832"/>
              <a:gd name="connsiteY1" fmla="*/ 926757 h 2125365"/>
              <a:gd name="connsiteX2" fmla="*/ 1458097 w 5362832"/>
              <a:gd name="connsiteY2" fmla="*/ 2125362 h 2125365"/>
              <a:gd name="connsiteX3" fmla="*/ 2594919 w 5362832"/>
              <a:gd name="connsiteY3" fmla="*/ 914400 h 2125365"/>
              <a:gd name="connsiteX4" fmla="*/ 3076832 w 5362832"/>
              <a:gd name="connsiteY4" fmla="*/ 568411 h 2125365"/>
              <a:gd name="connsiteX5" fmla="*/ 3941805 w 5362832"/>
              <a:gd name="connsiteY5" fmla="*/ 296562 h 2125365"/>
              <a:gd name="connsiteX6" fmla="*/ 5362832 w 5362832"/>
              <a:gd name="connsiteY6" fmla="*/ 0 h 212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2832" h="2125365">
                <a:moveTo>
                  <a:pt x="0" y="0"/>
                </a:moveTo>
                <a:cubicBezTo>
                  <a:pt x="131805" y="286265"/>
                  <a:pt x="263611" y="572530"/>
                  <a:pt x="506627" y="926757"/>
                </a:cubicBezTo>
                <a:cubicBezTo>
                  <a:pt x="749643" y="1280984"/>
                  <a:pt x="1110048" y="2127422"/>
                  <a:pt x="1458097" y="2125362"/>
                </a:cubicBezTo>
                <a:cubicBezTo>
                  <a:pt x="1806146" y="2123303"/>
                  <a:pt x="2325130" y="1173892"/>
                  <a:pt x="2594919" y="914400"/>
                </a:cubicBezTo>
                <a:cubicBezTo>
                  <a:pt x="2864708" y="654908"/>
                  <a:pt x="2852351" y="671384"/>
                  <a:pt x="3076832" y="568411"/>
                </a:cubicBezTo>
                <a:cubicBezTo>
                  <a:pt x="3301313" y="465438"/>
                  <a:pt x="3560805" y="391297"/>
                  <a:pt x="3941805" y="296562"/>
                </a:cubicBezTo>
                <a:cubicBezTo>
                  <a:pt x="4322805" y="201827"/>
                  <a:pt x="4842818" y="100913"/>
                  <a:pt x="5362832" y="0"/>
                </a:cubicBezTo>
              </a:path>
            </a:pathLst>
          </a:custGeom>
          <a:solidFill>
            <a:schemeClr val="accent1">
              <a:lumMod val="60000"/>
              <a:lumOff val="40000"/>
              <a:alpha val="33000"/>
            </a:schemeClr>
          </a:solidFill>
          <a:ln w="25400">
            <a:solidFill>
              <a:srgbClr val="0C4C8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79C1580-7257-274C-9EF2-B3FF70F20D0D}"/>
              </a:ext>
            </a:extLst>
          </p:cNvPr>
          <p:cNvSpPr/>
          <p:nvPr/>
        </p:nvSpPr>
        <p:spPr>
          <a:xfrm rot="10800000">
            <a:off x="1899538" y="3907333"/>
            <a:ext cx="3967171" cy="1531349"/>
          </a:xfrm>
          <a:custGeom>
            <a:avLst/>
            <a:gdLst>
              <a:gd name="connsiteX0" fmla="*/ 0 w 4500563"/>
              <a:gd name="connsiteY0" fmla="*/ 2757488 h 2757488"/>
              <a:gd name="connsiteX1" fmla="*/ 1085850 w 4500563"/>
              <a:gd name="connsiteY1" fmla="*/ 2157413 h 2757488"/>
              <a:gd name="connsiteX2" fmla="*/ 2271713 w 4500563"/>
              <a:gd name="connsiteY2" fmla="*/ 0 h 2757488"/>
              <a:gd name="connsiteX3" fmla="*/ 3443288 w 4500563"/>
              <a:gd name="connsiteY3" fmla="*/ 2157413 h 2757488"/>
              <a:gd name="connsiteX4" fmla="*/ 4500563 w 4500563"/>
              <a:gd name="connsiteY4" fmla="*/ 2743200 h 275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563" h="2757488">
                <a:moveTo>
                  <a:pt x="0" y="2757488"/>
                </a:moveTo>
                <a:cubicBezTo>
                  <a:pt x="353615" y="2687241"/>
                  <a:pt x="707231" y="2616994"/>
                  <a:pt x="1085850" y="2157413"/>
                </a:cubicBezTo>
                <a:cubicBezTo>
                  <a:pt x="1464469" y="1697832"/>
                  <a:pt x="1878807" y="0"/>
                  <a:pt x="2271713" y="0"/>
                </a:cubicBezTo>
                <a:cubicBezTo>
                  <a:pt x="2664619" y="0"/>
                  <a:pt x="3071813" y="1700213"/>
                  <a:pt x="3443288" y="2157413"/>
                </a:cubicBezTo>
                <a:cubicBezTo>
                  <a:pt x="3814763" y="2614613"/>
                  <a:pt x="4157663" y="2678906"/>
                  <a:pt x="4500563" y="2743200"/>
                </a:cubicBezTo>
              </a:path>
            </a:pathLst>
          </a:custGeom>
          <a:solidFill>
            <a:srgbClr val="FF0000">
              <a:alpha val="27000"/>
            </a:srgb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85499A4-4361-A840-B8FB-3A9DB2ADE9C8}"/>
              </a:ext>
            </a:extLst>
          </p:cNvPr>
          <p:cNvSpPr/>
          <p:nvPr/>
        </p:nvSpPr>
        <p:spPr>
          <a:xfrm>
            <a:off x="1459921" y="2621001"/>
            <a:ext cx="8010528" cy="1325563"/>
          </a:xfrm>
          <a:custGeom>
            <a:avLst/>
            <a:gdLst>
              <a:gd name="connsiteX0" fmla="*/ 0 w 4500563"/>
              <a:gd name="connsiteY0" fmla="*/ 2757488 h 2757488"/>
              <a:gd name="connsiteX1" fmla="*/ 1085850 w 4500563"/>
              <a:gd name="connsiteY1" fmla="*/ 2157413 h 2757488"/>
              <a:gd name="connsiteX2" fmla="*/ 2271713 w 4500563"/>
              <a:gd name="connsiteY2" fmla="*/ 0 h 2757488"/>
              <a:gd name="connsiteX3" fmla="*/ 3443288 w 4500563"/>
              <a:gd name="connsiteY3" fmla="*/ 2157413 h 2757488"/>
              <a:gd name="connsiteX4" fmla="*/ 4500563 w 4500563"/>
              <a:gd name="connsiteY4" fmla="*/ 2743200 h 275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563" h="2757488">
                <a:moveTo>
                  <a:pt x="0" y="2757488"/>
                </a:moveTo>
                <a:cubicBezTo>
                  <a:pt x="353615" y="2687241"/>
                  <a:pt x="707231" y="2616994"/>
                  <a:pt x="1085850" y="2157413"/>
                </a:cubicBezTo>
                <a:cubicBezTo>
                  <a:pt x="1464469" y="1697832"/>
                  <a:pt x="1878807" y="0"/>
                  <a:pt x="2271713" y="0"/>
                </a:cubicBezTo>
                <a:cubicBezTo>
                  <a:pt x="2664619" y="0"/>
                  <a:pt x="3071813" y="1700213"/>
                  <a:pt x="3443288" y="2157413"/>
                </a:cubicBezTo>
                <a:cubicBezTo>
                  <a:pt x="3814763" y="2614613"/>
                  <a:pt x="4157663" y="2678906"/>
                  <a:pt x="4500563" y="2743200"/>
                </a:cubicBezTo>
              </a:path>
            </a:pathLst>
          </a:custGeom>
          <a:solidFill>
            <a:srgbClr val="0C4C88"/>
          </a:solidFill>
          <a:ln w="28575">
            <a:solidFill>
              <a:srgbClr val="0C4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163804-687F-F94C-AE26-4E3571CAD426}"/>
              </a:ext>
            </a:extLst>
          </p:cNvPr>
          <p:cNvCxnSpPr/>
          <p:nvPr/>
        </p:nvCxnSpPr>
        <p:spPr>
          <a:xfrm>
            <a:off x="100013" y="2982046"/>
            <a:ext cx="11915938" cy="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A730DDD-94DC-0F40-8286-608208133E71}"/>
              </a:ext>
            </a:extLst>
          </p:cNvPr>
          <p:cNvSpPr txBox="1"/>
          <p:nvPr/>
        </p:nvSpPr>
        <p:spPr>
          <a:xfrm>
            <a:off x="9272751" y="2210499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GOAL</a:t>
            </a:r>
            <a:r>
              <a:rPr lang="en-US" sz="1600" dirty="0">
                <a:solidFill>
                  <a:srgbClr val="C00000"/>
                </a:solidFill>
              </a:rPr>
              <a:t> for Health Care Capacity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4D43A6-BF23-1C4F-B339-15E35BE296D6}"/>
              </a:ext>
            </a:extLst>
          </p:cNvPr>
          <p:cNvCxnSpPr/>
          <p:nvPr/>
        </p:nvCxnSpPr>
        <p:spPr>
          <a:xfrm>
            <a:off x="100013" y="2602855"/>
            <a:ext cx="11915938" cy="0"/>
          </a:xfrm>
          <a:prstGeom prst="line">
            <a:avLst/>
          </a:prstGeom>
          <a:ln w="2222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D33EB5-91E1-C841-9AC6-550F2792CAE8}"/>
              </a:ext>
            </a:extLst>
          </p:cNvPr>
          <p:cNvCxnSpPr/>
          <p:nvPr/>
        </p:nvCxnSpPr>
        <p:spPr>
          <a:xfrm flipV="1">
            <a:off x="7632192" y="2621001"/>
            <a:ext cx="0" cy="361045"/>
          </a:xfrm>
          <a:prstGeom prst="line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3061F0-1616-564E-8D99-EA2C09F6CD66}"/>
              </a:ext>
            </a:extLst>
          </p:cNvPr>
          <p:cNvCxnSpPr/>
          <p:nvPr/>
        </p:nvCxnSpPr>
        <p:spPr>
          <a:xfrm flipV="1">
            <a:off x="7784592" y="2627097"/>
            <a:ext cx="0" cy="361045"/>
          </a:xfrm>
          <a:prstGeom prst="line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EE01E9-ABF5-E645-8A4B-7B8C9AFD02C9}"/>
              </a:ext>
            </a:extLst>
          </p:cNvPr>
          <p:cNvCxnSpPr/>
          <p:nvPr/>
        </p:nvCxnSpPr>
        <p:spPr>
          <a:xfrm flipV="1">
            <a:off x="10369296" y="2614905"/>
            <a:ext cx="0" cy="361045"/>
          </a:xfrm>
          <a:prstGeom prst="line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AB4811-0587-F949-B892-B4A9D345EFCA}"/>
              </a:ext>
            </a:extLst>
          </p:cNvPr>
          <p:cNvCxnSpPr/>
          <p:nvPr/>
        </p:nvCxnSpPr>
        <p:spPr>
          <a:xfrm flipV="1">
            <a:off x="10521696" y="2608809"/>
            <a:ext cx="0" cy="361045"/>
          </a:xfrm>
          <a:prstGeom prst="line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A0A220-85AC-E84E-8228-C3F0AFC487FB}"/>
              </a:ext>
            </a:extLst>
          </p:cNvPr>
          <p:cNvSpPr txBox="1"/>
          <p:nvPr/>
        </p:nvSpPr>
        <p:spPr>
          <a:xfrm>
            <a:off x="3108444" y="1703767"/>
            <a:ext cx="1136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Without </a:t>
            </a:r>
          </a:p>
          <a:p>
            <a:r>
              <a:rPr lang="en-US" dirty="0">
                <a:solidFill>
                  <a:schemeClr val="bg1"/>
                </a:solidFill>
              </a:rPr>
              <a:t>Protective</a:t>
            </a:r>
          </a:p>
          <a:p>
            <a:r>
              <a:rPr lang="en-US" dirty="0">
                <a:solidFill>
                  <a:schemeClr val="bg1"/>
                </a:solidFill>
              </a:rPr>
              <a:t>Measures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48C9D355-3791-564E-A859-1DEF2D0D4BFF}"/>
              </a:ext>
            </a:extLst>
          </p:cNvPr>
          <p:cNvSpPr/>
          <p:nvPr/>
        </p:nvSpPr>
        <p:spPr>
          <a:xfrm>
            <a:off x="3347932" y="3894860"/>
            <a:ext cx="7872116" cy="2543168"/>
          </a:xfrm>
          <a:custGeom>
            <a:avLst/>
            <a:gdLst>
              <a:gd name="connsiteX0" fmla="*/ 0 w 5362832"/>
              <a:gd name="connsiteY0" fmla="*/ 0 h 2125365"/>
              <a:gd name="connsiteX1" fmla="*/ 506627 w 5362832"/>
              <a:gd name="connsiteY1" fmla="*/ 926757 h 2125365"/>
              <a:gd name="connsiteX2" fmla="*/ 1458097 w 5362832"/>
              <a:gd name="connsiteY2" fmla="*/ 2125362 h 2125365"/>
              <a:gd name="connsiteX3" fmla="*/ 2594919 w 5362832"/>
              <a:gd name="connsiteY3" fmla="*/ 914400 h 2125365"/>
              <a:gd name="connsiteX4" fmla="*/ 3076832 w 5362832"/>
              <a:gd name="connsiteY4" fmla="*/ 568411 h 2125365"/>
              <a:gd name="connsiteX5" fmla="*/ 3941805 w 5362832"/>
              <a:gd name="connsiteY5" fmla="*/ 296562 h 2125365"/>
              <a:gd name="connsiteX6" fmla="*/ 5362832 w 5362832"/>
              <a:gd name="connsiteY6" fmla="*/ 0 h 212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2832" h="2125365">
                <a:moveTo>
                  <a:pt x="0" y="0"/>
                </a:moveTo>
                <a:cubicBezTo>
                  <a:pt x="131805" y="286265"/>
                  <a:pt x="263611" y="572530"/>
                  <a:pt x="506627" y="926757"/>
                </a:cubicBezTo>
                <a:cubicBezTo>
                  <a:pt x="749643" y="1280984"/>
                  <a:pt x="1110048" y="2127422"/>
                  <a:pt x="1458097" y="2125362"/>
                </a:cubicBezTo>
                <a:cubicBezTo>
                  <a:pt x="1806146" y="2123303"/>
                  <a:pt x="2325130" y="1173892"/>
                  <a:pt x="2594919" y="914400"/>
                </a:cubicBezTo>
                <a:cubicBezTo>
                  <a:pt x="2864708" y="654908"/>
                  <a:pt x="2852351" y="671384"/>
                  <a:pt x="3076832" y="568411"/>
                </a:cubicBezTo>
                <a:cubicBezTo>
                  <a:pt x="3301313" y="465438"/>
                  <a:pt x="3560805" y="391297"/>
                  <a:pt x="3941805" y="296562"/>
                </a:cubicBezTo>
                <a:cubicBezTo>
                  <a:pt x="4322805" y="201827"/>
                  <a:pt x="4842818" y="100913"/>
                  <a:pt x="5362832" y="0"/>
                </a:cubicBezTo>
              </a:path>
            </a:pathLst>
          </a:custGeom>
          <a:solidFill>
            <a:schemeClr val="accent1">
              <a:lumMod val="60000"/>
              <a:lumOff val="40000"/>
              <a:alpha val="33000"/>
            </a:schemeClr>
          </a:solidFill>
          <a:ln w="25400">
            <a:solidFill>
              <a:srgbClr val="0C4C8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E0F90C0B-F299-B34A-9BEF-FB2C6ADA8FC7}"/>
              </a:ext>
            </a:extLst>
          </p:cNvPr>
          <p:cNvSpPr/>
          <p:nvPr/>
        </p:nvSpPr>
        <p:spPr>
          <a:xfrm>
            <a:off x="3331614" y="2608809"/>
            <a:ext cx="8010528" cy="1325563"/>
          </a:xfrm>
          <a:custGeom>
            <a:avLst/>
            <a:gdLst>
              <a:gd name="connsiteX0" fmla="*/ 0 w 4500563"/>
              <a:gd name="connsiteY0" fmla="*/ 2757488 h 2757488"/>
              <a:gd name="connsiteX1" fmla="*/ 1085850 w 4500563"/>
              <a:gd name="connsiteY1" fmla="*/ 2157413 h 2757488"/>
              <a:gd name="connsiteX2" fmla="*/ 2271713 w 4500563"/>
              <a:gd name="connsiteY2" fmla="*/ 0 h 2757488"/>
              <a:gd name="connsiteX3" fmla="*/ 3443288 w 4500563"/>
              <a:gd name="connsiteY3" fmla="*/ 2157413 h 2757488"/>
              <a:gd name="connsiteX4" fmla="*/ 4500563 w 4500563"/>
              <a:gd name="connsiteY4" fmla="*/ 2743200 h 275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563" h="2757488">
                <a:moveTo>
                  <a:pt x="0" y="2757488"/>
                </a:moveTo>
                <a:cubicBezTo>
                  <a:pt x="353615" y="2687241"/>
                  <a:pt x="707231" y="2616994"/>
                  <a:pt x="1085850" y="2157413"/>
                </a:cubicBezTo>
                <a:cubicBezTo>
                  <a:pt x="1464469" y="1697832"/>
                  <a:pt x="1878807" y="0"/>
                  <a:pt x="2271713" y="0"/>
                </a:cubicBezTo>
                <a:cubicBezTo>
                  <a:pt x="2664619" y="0"/>
                  <a:pt x="3071813" y="1700213"/>
                  <a:pt x="3443288" y="2157413"/>
                </a:cubicBezTo>
                <a:cubicBezTo>
                  <a:pt x="3814763" y="2614613"/>
                  <a:pt x="4157663" y="2678906"/>
                  <a:pt x="4500563" y="2743200"/>
                </a:cubicBezTo>
              </a:path>
            </a:pathLst>
          </a:custGeom>
          <a:solidFill>
            <a:srgbClr val="0C4C88"/>
          </a:solidFill>
          <a:ln w="28575">
            <a:solidFill>
              <a:srgbClr val="0C4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00933-8A89-1F47-8EC1-650AF5FE5FF6}"/>
              </a:ext>
            </a:extLst>
          </p:cNvPr>
          <p:cNvSpPr/>
          <p:nvPr/>
        </p:nvSpPr>
        <p:spPr>
          <a:xfrm>
            <a:off x="4747494" y="3127936"/>
            <a:ext cx="1871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With Protective</a:t>
            </a:r>
          </a:p>
          <a:p>
            <a:r>
              <a:rPr lang="en-US" dirty="0">
                <a:solidFill>
                  <a:schemeClr val="bg1"/>
                </a:solidFill>
              </a:rPr>
              <a:t>Measures</a:t>
            </a:r>
          </a:p>
        </p:txBody>
      </p:sp>
    </p:spTree>
    <p:extLst>
      <p:ext uri="{BB962C8B-B14F-4D97-AF65-F5344CB8AC3E}">
        <p14:creationId xmlns:p14="http://schemas.microsoft.com/office/powerpoint/2010/main" val="37283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ED308-5AA5-2241-8433-D17F36C65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Reo</a:t>
            </a:r>
            <a:r>
              <a:rPr lang="en-US" dirty="0"/>
              <a:t>pening, It’s Not This Simple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BFC0C-3511-4648-9B5D-CD4BDECD5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F7C50-204E-8A4C-93BB-51DEE8B3A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151" y="1722214"/>
            <a:ext cx="6578600" cy="40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0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b="1" dirty="0"/>
              <a:t>Week 1 (6/8): 	US Economy &amp; Coronavirus Economics</a:t>
            </a:r>
          </a:p>
          <a:p>
            <a:pPr lvl="1"/>
            <a:r>
              <a:rPr lang="en-US" dirty="0"/>
              <a:t>Week 2 (6/15): 	Climate Change Economics (Jennifer Alix-Garcia, Oregon St.)</a:t>
            </a:r>
          </a:p>
          <a:p>
            <a:pPr lvl="1"/>
            <a:r>
              <a:rPr lang="en-US" dirty="0"/>
              <a:t>Week 3 (6/22): 	Health Economics (Veronika </a:t>
            </a:r>
            <a:r>
              <a:rPr lang="en-US" dirty="0" err="1"/>
              <a:t>Dolar</a:t>
            </a:r>
            <a:r>
              <a:rPr lang="en-US" dirty="0"/>
              <a:t>, SUNY)</a:t>
            </a:r>
          </a:p>
          <a:p>
            <a:pPr lvl="1"/>
            <a:r>
              <a:rPr lang="en-US" dirty="0"/>
              <a:t>Week 4 (6/29): 	Economic Inequality</a:t>
            </a:r>
          </a:p>
          <a:p>
            <a:pPr lvl="1"/>
            <a:r>
              <a:rPr lang="en-US" dirty="0"/>
              <a:t>Week 5 (7/6):	The Black-White Wealth Gap</a:t>
            </a:r>
          </a:p>
          <a:p>
            <a:pPr lvl="1"/>
            <a:r>
              <a:rPr lang="en-US" dirty="0"/>
              <a:t>Week 6 </a:t>
            </a:r>
            <a:r>
              <a:rPr lang="en-US"/>
              <a:t>(7/20):</a:t>
            </a:r>
            <a:r>
              <a:rPr lang="en-US" dirty="0"/>
              <a:t>	Autonomous Vehicles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0E87-1715-47AC-ABB5-9A8675BE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Have Been Policy Effects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2ED4-1144-4418-9D74-DC13CF124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Monetary Policy (Fed) acted quickly and effectively to prevent a financial market meltdown and to keep credit flowing.  But the Fed lends and does not spend.</a:t>
            </a:r>
          </a:p>
          <a:p>
            <a:r>
              <a:rPr lang="en-US" dirty="0"/>
              <a:t>Fiscal policy (Congress) acted quickly, but inevitably made some mistakes.</a:t>
            </a:r>
          </a:p>
          <a:p>
            <a:pPr lvl="1"/>
            <a:r>
              <a:rPr lang="en-US" dirty="0"/>
              <a:t>Stimulus Checks, A ($268b)</a:t>
            </a:r>
          </a:p>
          <a:p>
            <a:pPr lvl="1"/>
            <a:r>
              <a:rPr lang="en-US" dirty="0"/>
              <a:t>Expanded Unemployment, B ($268b)</a:t>
            </a:r>
          </a:p>
          <a:p>
            <a:pPr lvl="1"/>
            <a:r>
              <a:rPr lang="en-US" dirty="0"/>
              <a:t>Paycheck Protection Program, C- ($525b)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Last two packages: $2.8 Trillion</a:t>
            </a:r>
          </a:p>
          <a:p>
            <a:pPr marL="0" indent="0">
              <a:buNone/>
            </a:pPr>
            <a:r>
              <a:rPr lang="en-US" dirty="0"/>
              <a:t>Why?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82A4D-6C6C-4E98-B6A4-4859746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4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4D08-C927-4539-BAAE-679D9FE9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it</a:t>
            </a:r>
            <a:r>
              <a:rPr lang="en-US" dirty="0"/>
              <a:t> a V or a K shaped recovery?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7E82-B5BA-445E-A962-95FFAF036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Aggregate data look good because the Cares Act (at least until the end of July) supported low income workers.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But, it doesn’t look good everywhere. Bottom part of 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Employment of Low-Income workers.</a:t>
            </a:r>
          </a:p>
          <a:p>
            <a:pPr marL="914400" lvl="1" indent="-457200">
              <a:buFont typeface="Calibri" panose="020F0502020204030204" pitchFamily="34" charset="0"/>
              <a:buAutoNum type="arabicPeriod" startAt="2"/>
            </a:pPr>
            <a:r>
              <a:rPr lang="en-US" dirty="0"/>
              <a:t>Small firms.</a:t>
            </a:r>
          </a:p>
          <a:p>
            <a:pPr marL="914400" lvl="1" indent="-457200">
              <a:buAutoNum type="arabicPeriod" startAt="2"/>
            </a:pPr>
            <a:r>
              <a:rPr lang="en-US" dirty="0"/>
              <a:t>Hard-hit Sectors:  Restaurants, entertainment and transportations.</a:t>
            </a:r>
          </a:p>
          <a:p>
            <a:pPr marL="914400" lvl="1" indent="-457200">
              <a:buAutoNum type="arabicPeriod" startAt="2"/>
            </a:pPr>
            <a:r>
              <a:rPr lang="en-US" dirty="0"/>
              <a:t>State and Local Governments</a:t>
            </a:r>
          </a:p>
          <a:p>
            <a:pPr marL="457200" indent="-457200">
              <a:buAutoNum type="arabicPeriod"/>
            </a:pPr>
            <a:r>
              <a:rPr lang="en-US" dirty="0"/>
              <a:t>Nike swoosh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714F9-2FD6-40CB-AF33-F95C6C49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0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3208-60F1-469C-A300-0E7F69D0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“</a:t>
            </a:r>
            <a:r>
              <a:rPr lang="en-US" dirty="0"/>
              <a:t>K-shaped” recovery?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8EEB-24DE-45BC-9662-5A6ACC6B3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2756842"/>
            <a:ext cx="10677939" cy="365594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Executive Summary</a:t>
            </a:r>
          </a:p>
          <a:p>
            <a:r>
              <a:rPr lang="en-US" b="0" dirty="0"/>
              <a:t>Those with financial wealth/residential real estate have seen its value grow in excess of inflation.</a:t>
            </a:r>
          </a:p>
          <a:p>
            <a:r>
              <a:rPr lang="en-US" b="0" dirty="0"/>
              <a:t>High income earners (&gt;60k/</a:t>
            </a:r>
            <a:r>
              <a:rPr lang="en-US" b="0" dirty="0" err="1"/>
              <a:t>yr</a:t>
            </a:r>
            <a:r>
              <a:rPr lang="en-US" b="0" dirty="0"/>
              <a:t>) have largely kept their jobs; </a:t>
            </a:r>
          </a:p>
          <a:p>
            <a:pPr lvl="1"/>
            <a:r>
              <a:rPr lang="en-US" b="0" dirty="0"/>
              <a:t>middle and low income earners have depressed employment rates</a:t>
            </a:r>
          </a:p>
          <a:p>
            <a:r>
              <a:rPr lang="en-US" b="0" dirty="0"/>
              <a:t>Women are disproportionately exiting labor force.</a:t>
            </a:r>
          </a:p>
          <a:p>
            <a:r>
              <a:rPr lang="en-US" b="0" dirty="0"/>
              <a:t>Food insecurity is very high.</a:t>
            </a:r>
          </a:p>
          <a:p>
            <a:pPr marL="0" indent="0">
              <a:buNone/>
            </a:pP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6ECB3-D69C-46BC-BA3A-376FD27A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229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overy/Recession for Whom?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33426" y="912953"/>
            <a:ext cx="8496673" cy="5317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88A1A3-AE3F-4C17-932A-BA7E73A517D5}"/>
              </a:ext>
            </a:extLst>
          </p:cNvPr>
          <p:cNvSpPr txBox="1"/>
          <p:nvPr/>
        </p:nvSpPr>
        <p:spPr>
          <a:xfrm>
            <a:off x="373961" y="1326098"/>
            <a:ext cx="29594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10 S&amp;P Stocks: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Apple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Microsoft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Amazon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Facebook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Alphabet Class A shares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Alphabet Class C shares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Berkshire Hathaway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Johnson &amp; Johnson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Visa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Procter &amp; Gamble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559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D57B-F50E-BB4B-911C-53C2C92D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onavirus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C8232-A58D-E046-ADF5-9EFC15E5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141880-DA95-3340-81C1-AC6AA344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515" y="1602225"/>
            <a:ext cx="6054969" cy="4351338"/>
          </a:xfrm>
        </p:spPr>
        <p:txBody>
          <a:bodyPr/>
          <a:lstStyle/>
          <a:p>
            <a:r>
              <a:rPr lang="en-US" dirty="0"/>
              <a:t>Resources to weather the storm.</a:t>
            </a:r>
          </a:p>
          <a:p>
            <a:r>
              <a:rPr lang="en-US" dirty="0"/>
              <a:t>Racial inequities.</a:t>
            </a:r>
          </a:p>
          <a:p>
            <a:r>
              <a:rPr lang="en-US" dirty="0"/>
              <a:t>Educational inequities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Low wage jobs are at risk.</a:t>
            </a:r>
          </a:p>
        </p:txBody>
      </p:sp>
    </p:spTree>
    <p:extLst>
      <p:ext uri="{BB962C8B-B14F-4D97-AF65-F5344CB8AC3E}">
        <p14:creationId xmlns:p14="http://schemas.microsoft.com/office/powerpoint/2010/main" val="32610590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66FE-9D58-4648-9F88-34936C0D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</a:t>
            </a:r>
            <a:r>
              <a:rPr lang="en-US" dirty="0"/>
              <a:t>w Wage Employment is Lagging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8E1A-A6FE-9749-9290-C57044BB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20FA8-310A-264D-8A5D-220E9696655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627624" y="1016999"/>
            <a:ext cx="8936962" cy="52132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CA1F2-3B1C-064A-9C60-2459692F2DEE}"/>
              </a:ext>
            </a:extLst>
          </p:cNvPr>
          <p:cNvSpPr/>
          <p:nvPr/>
        </p:nvSpPr>
        <p:spPr>
          <a:xfrm>
            <a:off x="9118033" y="924101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40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4767-A733-48D7-B04E-A3DB57D7D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17" y="136525"/>
            <a:ext cx="3605572" cy="167660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 Lo</a:t>
            </a:r>
            <a:r>
              <a:rPr lang="en-US" dirty="0"/>
              <a:t>w Income Troubles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9A41-EEA1-462E-8D8B-88F35A0F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08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GB"/>
              <a:pPr>
                <a:spcAft>
                  <a:spcPts val="600"/>
                </a:spcAft>
              </a:pPr>
              <a:t>66</a:t>
            </a:fld>
            <a:endParaRPr lang="en-GB"/>
          </a:p>
        </p:txBody>
      </p:sp>
      <p:pic>
        <p:nvPicPr>
          <p:cNvPr id="5" name="Picture 2" descr="1 in 3 Adults Had Trouble Paying for Usual Household Expenses in Last 7 Days">
            <a:extLst>
              <a:ext uri="{FF2B5EF4-FFF2-40B4-BE49-F238E27FC236}">
                <a16:creationId xmlns:a16="http://schemas.microsoft.com/office/drawing/2014/main" id="{7F46EDE1-1798-4DC1-B874-DB286E6EE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" b="-1"/>
          <a:stretch/>
        </p:blipFill>
        <p:spPr bwMode="auto">
          <a:xfrm>
            <a:off x="4359369" y="722376"/>
            <a:ext cx="6263640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7246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AD7E-8618-42F3-956E-6C7D915B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ther Hard-Hit Sector:  Small Business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3487-9BC7-40DC-A5A9-D62FB879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76756-85C1-4F89-BA22-BEFA5A14A1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46099" y="1936471"/>
            <a:ext cx="5781732" cy="3365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59FD9-4028-4264-A0E1-087E8CC5425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6194942" y="1869686"/>
            <a:ext cx="5920188" cy="3476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154AE-2456-B142-B396-3D727D919F33}"/>
              </a:ext>
            </a:extLst>
          </p:cNvPr>
          <p:cNvSpPr txBox="1"/>
          <p:nvPr/>
        </p:nvSpPr>
        <p:spPr>
          <a:xfrm>
            <a:off x="391886" y="1401011"/>
            <a:ext cx="376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the United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5C6E5-34E5-FC48-BECB-0ECB5B04A40E}"/>
              </a:ext>
            </a:extLst>
          </p:cNvPr>
          <p:cNvSpPr txBox="1"/>
          <p:nvPr/>
        </p:nvSpPr>
        <p:spPr>
          <a:xfrm>
            <a:off x="6529698" y="1401011"/>
            <a:ext cx="340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San Francisco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37BB4-8F85-F64E-8FA5-F7D038AF17D6}"/>
              </a:ext>
            </a:extLst>
          </p:cNvPr>
          <p:cNvSpPr/>
          <p:nvPr/>
        </p:nvSpPr>
        <p:spPr>
          <a:xfrm>
            <a:off x="4982547" y="1929367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CED62-E730-F045-A39A-15C5DFA0DEE0}"/>
              </a:ext>
            </a:extLst>
          </p:cNvPr>
          <p:cNvSpPr/>
          <p:nvPr/>
        </p:nvSpPr>
        <p:spPr>
          <a:xfrm>
            <a:off x="11103004" y="1869733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377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1C76-338D-F041-A3EC-5CE8154D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/>
              <a:t>all Businesses: They Didn’t Get Enough PPP</a:t>
            </a: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F38E3BD2-3F6D-8945-93B4-D4CD029A0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52600" y="1042615"/>
            <a:ext cx="8686800" cy="51876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A0C47-7979-1E46-85C8-C0ADE534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938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38CF-8434-44F4-AE90-65CC53FF3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0 State Tax Receipts Relative to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DA67A-AA2C-46CB-B238-B09F7887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FB8552A-327A-4606-AFE9-11001B5679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83" y="1304137"/>
            <a:ext cx="9572326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5A4F23-A5CD-48DD-B80A-F20BEE150B42}"/>
              </a:ext>
            </a:extLst>
          </p:cNvPr>
          <p:cNvSpPr txBox="1"/>
          <p:nvPr/>
        </p:nvSpPr>
        <p:spPr>
          <a:xfrm>
            <a:off x="5372101" y="6456851"/>
            <a:ext cx="6336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https://markets.jpmorgan.com/research/email/9oirrqoa/jA-9jthJ33avL4Z96Lz3vA/GPS-3630418-0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80A58-3439-D14C-89A0-0D78AC937DB3}"/>
              </a:ext>
            </a:extLst>
          </p:cNvPr>
          <p:cNvSpPr txBox="1"/>
          <p:nvPr/>
        </p:nvSpPr>
        <p:spPr>
          <a:xfrm>
            <a:off x="1195704" y="3597509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</a:t>
            </a:r>
          </a:p>
          <a:p>
            <a:r>
              <a:rPr lang="en-US" dirty="0"/>
              <a:t>+3.5%</a:t>
            </a:r>
          </a:p>
        </p:txBody>
      </p:sp>
    </p:spTree>
    <p:extLst>
      <p:ext uri="{BB962C8B-B14F-4D97-AF65-F5344CB8AC3E}">
        <p14:creationId xmlns:p14="http://schemas.microsoft.com/office/powerpoint/2010/main" val="277536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B7A5-C183-1E4B-835E-496C32B5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</a:t>
            </a:r>
            <a:r>
              <a:rPr lang="en-US" dirty="0"/>
              <a:t>mate Change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73B96-75F7-FB49-8190-A32A329D0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53CE2-8E16-E944-B319-A7551E7A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17093-2A8E-4843-98F7-85D4C9C2B7D9}"/>
              </a:ext>
            </a:extLst>
          </p:cNvPr>
          <p:cNvSpPr txBox="1"/>
          <p:nvPr/>
        </p:nvSpPr>
        <p:spPr>
          <a:xfrm>
            <a:off x="2682654" y="1094730"/>
            <a:ext cx="707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FFFFFF"/>
                </a:highlight>
              </a:rPr>
              <a:t>The changing map of the world’s wine-growing regions.</a:t>
            </a:r>
          </a:p>
        </p:txBody>
      </p:sp>
      <p:pic>
        <p:nvPicPr>
          <p:cNvPr id="6" name="Picture 1" descr="https://cms.qz.com/wp-content/uploads/2017/10/wine-growing-regions-europe-usa.png?w=940&amp;strip=all&amp;quality=75">
            <a:extLst>
              <a:ext uri="{FF2B5EF4-FFF2-40B4-BE49-F238E27FC236}">
                <a16:creationId xmlns:a16="http://schemas.microsoft.com/office/drawing/2014/main" id="{FF8C78DD-43CA-7447-9CED-BA642D13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2" y="1569413"/>
            <a:ext cx="9833757" cy="48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936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1DD86-F8DF-4AFE-B993-340FAE46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ployment Losses Don’t Match Revenue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D0563-7E83-4526-93D8-A3515B65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 dirty="0"/>
          </a:p>
        </p:txBody>
      </p:sp>
      <p:pic>
        <p:nvPicPr>
          <p:cNvPr id="10" name="Content Placeholder 9" descr="Map&#10;&#10;Description automatically generated">
            <a:extLst>
              <a:ext uri="{FF2B5EF4-FFF2-40B4-BE49-F238E27FC236}">
                <a16:creationId xmlns:a16="http://schemas.microsoft.com/office/drawing/2014/main" id="{2908F7D1-F32C-457F-A757-0190BF15A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686" y="974731"/>
            <a:ext cx="9136627" cy="524555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0791FA-41EA-8B40-A4E9-63632A24DD6A}"/>
              </a:ext>
            </a:extLst>
          </p:cNvPr>
          <p:cNvSpPr txBox="1"/>
          <p:nvPr/>
        </p:nvSpPr>
        <p:spPr>
          <a:xfrm>
            <a:off x="1195704" y="3597509"/>
            <a:ext cx="8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</a:t>
            </a:r>
          </a:p>
          <a:p>
            <a:r>
              <a:rPr lang="en-US" dirty="0"/>
              <a:t>-8.64%</a:t>
            </a:r>
          </a:p>
        </p:txBody>
      </p:sp>
    </p:spTree>
    <p:extLst>
      <p:ext uri="{BB962C8B-B14F-4D97-AF65-F5344CB8AC3E}">
        <p14:creationId xmlns:p14="http://schemas.microsoft.com/office/powerpoint/2010/main" val="35489950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Chart, line chart&#10;&#10;Description automatically generated">
            <a:extLst>
              <a:ext uri="{FF2B5EF4-FFF2-40B4-BE49-F238E27FC236}">
                <a16:creationId xmlns:a16="http://schemas.microsoft.com/office/drawing/2014/main" id="{0CFF5642-3F88-E149-BE32-AF28C1993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95159" y="1201026"/>
            <a:ext cx="10058400" cy="5029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4F143E-AA38-4BE8-9FA8-068E57A7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/>
              <a:t>te and Local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9E153-ED6D-423A-B99A-A6A2AB1F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B228EC-28E8-4C4C-8EEB-EC577EA203F3}"/>
              </a:ext>
            </a:extLst>
          </p:cNvPr>
          <p:cNvSpPr txBox="1"/>
          <p:nvPr/>
        </p:nvSpPr>
        <p:spPr>
          <a:xfrm>
            <a:off x="2456542" y="1700402"/>
            <a:ext cx="314913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Hopefully general federal aid will help.</a:t>
            </a:r>
          </a:p>
        </p:txBody>
      </p:sp>
    </p:spTree>
    <p:extLst>
      <p:ext uri="{BB962C8B-B14F-4D97-AF65-F5344CB8AC3E}">
        <p14:creationId xmlns:p14="http://schemas.microsoft.com/office/powerpoint/2010/main" val="408833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BE76-3C0B-1A4B-B823-C3E6DE7A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#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/>
              <a:t>f Law Enforcement Officers: 2004-2018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49E242A0-1471-1843-9D67-932EC04D1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08166" y="959902"/>
            <a:ext cx="8747017" cy="527032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82589-0F05-4F4E-9B97-F21615C4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7179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22E9B-C1E5-4A3A-B474-26FE72BC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>
                <a:solidFill>
                  <a:srgbClr val="002060"/>
                </a:solidFill>
              </a:rPr>
              <a:t>The President Went Big!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3F6BC-9317-434D-98FD-96B9946F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FFDA9E-A1E6-8648-823F-8038291C3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019891"/>
            <a:ext cx="81153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360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1DF94-7349-5045-9D18-14BAD6D6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$1.</a:t>
            </a:r>
            <a:r>
              <a:rPr lang="en-US" dirty="0"/>
              <a:t>9 Trillion Plan – Includes Other Initiatives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6F25B1-D284-1B42-81EE-8B13A78D35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7945" y="1640163"/>
            <a:ext cx="5761856" cy="418916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A101C-C64C-074C-8460-76BBEEAC53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Child poverty alleviation</a:t>
            </a:r>
          </a:p>
          <a:p>
            <a:r>
              <a:rPr lang="en-US" dirty="0"/>
              <a:t>Pension fund support</a:t>
            </a:r>
          </a:p>
          <a:p>
            <a:r>
              <a:rPr lang="en-US" dirty="0"/>
              <a:t>Benefits for veterans</a:t>
            </a:r>
          </a:p>
          <a:p>
            <a:r>
              <a:rPr lang="en-US" dirty="0"/>
              <a:t>Gender-based violence protections</a:t>
            </a:r>
          </a:p>
          <a:p>
            <a:r>
              <a:rPr lang="en-US" dirty="0"/>
              <a:t>SNAP and TANF increases</a:t>
            </a:r>
          </a:p>
          <a:p>
            <a:r>
              <a:rPr lang="en-US" dirty="0"/>
              <a:t>Other…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3AD20-8563-8E4D-AAA5-72DBB373F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6CA37-7041-5E4A-AA8E-515207DEA8D1}"/>
              </a:ext>
            </a:extLst>
          </p:cNvPr>
          <p:cNvSpPr txBox="1"/>
          <p:nvPr/>
        </p:nvSpPr>
        <p:spPr>
          <a:xfrm>
            <a:off x="1347211" y="1317452"/>
            <a:ext cx="416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 Poverty in the United States, by Race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901052-DA05-D846-B027-5CDC37B93CAD}"/>
              </a:ext>
            </a:extLst>
          </p:cNvPr>
          <p:cNvSpPr/>
          <p:nvPr/>
        </p:nvSpPr>
        <p:spPr>
          <a:xfrm>
            <a:off x="5446643" y="3570926"/>
            <a:ext cx="477079" cy="28303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905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9984-E99A-451C-9BE4-495E10E7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ancing 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921F0-32B5-4C7B-895C-1853B69C3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23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Too Big (Larry Summers)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There already is about $1.5 trillion in personal saving waiting to be spent.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Needlessly adding to our debt and deficit problems.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Reignite </a:t>
            </a:r>
            <a:r>
              <a:rPr lang="en-US" b="1" dirty="0"/>
              <a:t>inflation</a:t>
            </a:r>
            <a:r>
              <a:rPr lang="en-US" dirty="0"/>
              <a:t>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Because of 1 &amp; 2 less room for needed public infrastructure investment.</a:t>
            </a:r>
          </a:p>
          <a:p>
            <a:pPr lvl="1"/>
            <a:endParaRPr lang="en-US" dirty="0"/>
          </a:p>
          <a:p>
            <a:r>
              <a:rPr lang="en-US" dirty="0"/>
              <a:t>Too Small (Paul Krugman)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Double Dip.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Your only get one bite at the apple:  take care of yourself Senator Leahy!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Prolonged economic scarring.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People in true need are left out.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D97A4-653F-4C46-B78E-BCA710C6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08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Recent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48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Trending Upward?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D9DF0-4D82-F341-8464-55E9A1076BEC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399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739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5CC41-0F3D-9A47-BE42-3A8E4410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Pric</a:t>
            </a:r>
            <a:r>
              <a:rPr lang="en-US" dirty="0"/>
              <a:t>es Overall Had Fallen…Catching Up!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433EBB8B-BDB4-BC4A-8640-F9A87C51F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71260" y="1208558"/>
            <a:ext cx="9649479" cy="50216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4A20D-E65D-7F44-8945-D9608EB0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8818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D573-8DA0-F14F-A2F4-805014FD5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</a:t>
            </a:r>
            <a:r>
              <a:rPr lang="en-US" dirty="0"/>
              <a:t>rce of Optimism About Recovery?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846DE8-8333-CD47-B9EB-29F0D49D2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3137C-C746-1944-845C-2DA1ADC8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62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3C8C-35B5-4D56-AC2E-DE26E31B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rnational Comparison: Health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6239B-1605-4C30-BEE7-CDEBAA66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6193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D625F-C7AE-4A88-BC66-495165B7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62" y="896557"/>
            <a:ext cx="9443544" cy="5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75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/>
              <a:t>roblem Exacerbated….Not Created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5404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A2A81-C183-4741-8499-16FE2845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regate Data Looks Encouraging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CE235-2B31-46CE-9EAF-88DAD6F65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Recovery has been </a:t>
            </a:r>
            <a:r>
              <a:rPr lang="en-US" i="1" dirty="0"/>
              <a:t>unexpectedly</a:t>
            </a:r>
            <a:r>
              <a:rPr lang="en-US" dirty="0"/>
              <a:t> rapid, albeit incomplete, but has started to pick up again.</a:t>
            </a:r>
          </a:p>
          <a:p>
            <a:r>
              <a:rPr lang="en-US" dirty="0"/>
              <a:t>Why so rapid:  There were no </a:t>
            </a:r>
            <a:r>
              <a:rPr lang="en-US" dirty="0">
                <a:solidFill>
                  <a:srgbClr val="FF0000"/>
                </a:solidFill>
              </a:rPr>
              <a:t>short-run</a:t>
            </a:r>
            <a:r>
              <a:rPr lang="en-US" dirty="0"/>
              <a:t> macro problems at the start of the crisis.</a:t>
            </a:r>
          </a:p>
          <a:p>
            <a:r>
              <a:rPr lang="en-US" dirty="0"/>
              <a:t>The only obstacle to a continued recovery: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Resurgence of the virus.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Economic damage due to prolonged job losses and business failures in specific sectors.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Adapting to structural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F9D5F-C117-4C59-A748-4E196655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76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A2A81-C183-4741-8499-16FE2845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ses for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CE235-2B31-46CE-9EAF-88DAD6F65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Economic inequality is worsening</a:t>
            </a:r>
          </a:p>
          <a:p>
            <a:pPr lvl="1"/>
            <a:r>
              <a:rPr lang="en-US" dirty="0"/>
              <a:t>Elevated/persistent unemployment + rising asset prices.</a:t>
            </a:r>
          </a:p>
          <a:p>
            <a:pPr lvl="1"/>
            <a:r>
              <a:rPr lang="en-US" dirty="0"/>
              <a:t>Does not show up in aggregate data (problem of “averages”).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State/local governments face deep budget shortfalls</a:t>
            </a:r>
          </a:p>
          <a:p>
            <a:pPr lvl="1"/>
            <a:r>
              <a:rPr lang="en-US" dirty="0"/>
              <a:t>Often the largest employers within a state.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Eviction/foreclosure moratoria are expiring.</a:t>
            </a:r>
          </a:p>
          <a:p>
            <a:endParaRPr lang="en-US" dirty="0"/>
          </a:p>
          <a:p>
            <a:r>
              <a:rPr lang="en-US" dirty="0"/>
              <a:t>Structural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F9D5F-C117-4C59-A748-4E196655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1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9159-28E8-F64B-B911-69B015A9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</a:t>
            </a:r>
            <a:r>
              <a:rPr lang="en-US" dirty="0"/>
              <a:t>uctural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BF86-23E3-604A-85EB-B95D5E050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4562"/>
            <a:ext cx="5181600" cy="4189162"/>
          </a:xfrm>
        </p:spPr>
        <p:txBody>
          <a:bodyPr/>
          <a:lstStyle/>
          <a:p>
            <a:r>
              <a:rPr lang="en-US" dirty="0"/>
              <a:t>Retail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Telehealth</a:t>
            </a:r>
          </a:p>
          <a:p>
            <a:r>
              <a:rPr lang="en-US" dirty="0"/>
              <a:t>Business travel?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FC69-3161-1E47-AF19-31A73CBE9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4562"/>
            <a:ext cx="5181600" cy="4189162"/>
          </a:xfrm>
        </p:spPr>
        <p:txBody>
          <a:bodyPr/>
          <a:lstStyle/>
          <a:p>
            <a:r>
              <a:rPr lang="en-US" dirty="0"/>
              <a:t>Wealth concentration</a:t>
            </a:r>
          </a:p>
          <a:p>
            <a:r>
              <a:rPr lang="en-US" dirty="0"/>
              <a:t>Industry concentration</a:t>
            </a:r>
          </a:p>
          <a:p>
            <a:r>
              <a:rPr lang="en-US" dirty="0"/>
              <a:t>Automation</a:t>
            </a:r>
          </a:p>
          <a:p>
            <a:r>
              <a:rPr lang="en-US" dirty="0"/>
              <a:t>NFL Scoring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F83F-155D-944E-ACC8-E54AA2CE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83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444FDA-2852-E44E-B926-28B6C119DD7E}"/>
              </a:ext>
            </a:extLst>
          </p:cNvPr>
          <p:cNvSpPr txBox="1">
            <a:spLocks/>
          </p:cNvSpPr>
          <p:nvPr/>
        </p:nvSpPr>
        <p:spPr>
          <a:xfrm>
            <a:off x="838200" y="1734853"/>
            <a:ext cx="10515600" cy="1125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Pandemic has been an accelerant.</a:t>
            </a:r>
          </a:p>
          <a:p>
            <a:pPr lvl="1"/>
            <a:r>
              <a:rPr lang="en-US"/>
              <a:t>Not a change agent.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438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73023-168A-ED4C-958B-8EFEE8D8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Pop</a:t>
            </a:r>
            <a:r>
              <a:rPr lang="en-US" dirty="0"/>
              <a:t>ulation Change: California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F180B8-E619-EE4B-BF76-B027C65AF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631608" y="1192695"/>
            <a:ext cx="6928783" cy="503753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DE7EC-F236-1845-BAE9-456A2049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7287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Way Did They Go?</a:t>
            </a:r>
          </a:p>
        </p:txBody>
      </p:sp>
      <p:pic>
        <p:nvPicPr>
          <p:cNvPr id="7" name="Content Placeholder 6" descr="Timeline&#10;&#10;Description automatically generated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363" y="1423534"/>
            <a:ext cx="5943600" cy="4318397"/>
          </a:xfrm>
        </p:spPr>
      </p:pic>
      <p:pic>
        <p:nvPicPr>
          <p:cNvPr id="9" name="Content Placeholder 8" descr="Chart, timeline&#10;&#10;Description automatically generated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1103" y="1423534"/>
            <a:ext cx="5943600" cy="431839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920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3763-DBAF-2E47-99B7-74447F8C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Pop</a:t>
            </a:r>
            <a:r>
              <a:rPr lang="en-US" dirty="0"/>
              <a:t>ulation Change: San Francisco &amp; San Mateo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58AADB-B681-1E4C-8A38-6246FAEE59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3413" y="1325563"/>
            <a:ext cx="5943600" cy="432125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77A5C6-245A-7D4F-9F29-80344C39F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6144988" y="1325562"/>
            <a:ext cx="5943598" cy="432125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21C2E-14EA-FC49-8756-07DE01E4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5154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29C-0E1A-724F-8141-983F060F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so Kean on </a:t>
            </a:r>
            <a:r>
              <a:rPr lang="en-US" dirty="0" err="1"/>
              <a:t>Telecommunting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5055-4D4C-9B41-AB27-E2E144143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at home appears to be really high during pandemic.</a:t>
            </a:r>
          </a:p>
          <a:p>
            <a:pPr lvl="1"/>
            <a:r>
              <a:rPr lang="en-US" dirty="0"/>
              <a:t>Nothing else to do.</a:t>
            </a:r>
          </a:p>
          <a:p>
            <a:pPr lvl="1"/>
            <a:r>
              <a:rPr lang="en-US" dirty="0"/>
              <a:t>Short term – corporate culture and new hires – visibility to the boss – camaraderie.</a:t>
            </a:r>
          </a:p>
          <a:p>
            <a:pPr lvl="1"/>
            <a:endParaRPr lang="en-US" dirty="0"/>
          </a:p>
          <a:p>
            <a:r>
              <a:rPr lang="en-US" dirty="0"/>
              <a:t>CEOs are salivating over reduced Comm RE costs.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ED8ED-521B-134C-BCCC-68D81600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1765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Way Did They Go? SF &amp; CC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82061" y="1326600"/>
            <a:ext cx="5943600" cy="432130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123635" y="1326600"/>
            <a:ext cx="5943599" cy="432129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5523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8B6A-7B9A-084F-A11D-ACCDF274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Tele</a:t>
            </a:r>
            <a:r>
              <a:rPr lang="en-US" dirty="0"/>
              <a:t>commuting – Will it Stick?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BB9E-F263-714D-8CBD-BF3232FA4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from home is ALWAYS less productive than working in the office.</a:t>
            </a:r>
          </a:p>
          <a:p>
            <a:pPr lvl="1"/>
            <a:r>
              <a:rPr lang="en-US" dirty="0"/>
              <a:t>But the gap has shrunk because of technology.</a:t>
            </a:r>
          </a:p>
          <a:p>
            <a:r>
              <a:rPr lang="en-US" dirty="0"/>
              <a:t>In the interest of workplace productivity, employers are likely to allow more working from home.</a:t>
            </a:r>
          </a:p>
          <a:p>
            <a:pPr lvl="1"/>
            <a:r>
              <a:rPr lang="en-US" dirty="0" err="1"/>
              <a:t>Increasesd</a:t>
            </a:r>
            <a:r>
              <a:rPr lang="en-US" dirty="0"/>
              <a:t> in-office moral and hence productivity.</a:t>
            </a:r>
          </a:p>
          <a:p>
            <a:pPr lvl="1"/>
            <a:r>
              <a:rPr lang="en-US" dirty="0"/>
              <a:t>But not 100%.  How much?</a:t>
            </a:r>
          </a:p>
          <a:p>
            <a:r>
              <a:rPr lang="en-US" dirty="0"/>
              <a:t>Has important implications for real estate.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E2836-CEA5-E346-A619-42D74FC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56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0E623B-DFE7-184B-81B1-C9DF8CC55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46517" y="1143000"/>
            <a:ext cx="10174452" cy="50872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>
            <a:cxnSpLocks/>
          </p:cNvCxnSpPr>
          <p:nvPr/>
        </p:nvCxnSpPr>
        <p:spPr>
          <a:xfrm flipH="1" flipV="1">
            <a:off x="8544175" y="1886038"/>
            <a:ext cx="641695" cy="63407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7326805" y="1438935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10080171" y="2161584"/>
            <a:ext cx="653143" cy="74077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10015450" y="2998113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4340364" y="1953846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383972" y="2905501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017012" y="1522959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76527085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3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25666" y="1325563"/>
            <a:ext cx="5934942" cy="431632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48474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4270-48D7-9847-9599-F945C43D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F9915-5B1C-BB40-BF35-CBB9D628C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967E9-813A-5846-B9FD-53311488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462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6095-2899-A446-AEC5-9A71BD4B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</a:t>
            </a:r>
            <a:r>
              <a:rPr lang="en-US" dirty="0"/>
              <a:t>mary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7BD4-4CD4-5F47-872F-893D5F32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44553" cy="4351338"/>
          </a:xfrm>
        </p:spPr>
        <p:txBody>
          <a:bodyPr/>
          <a:lstStyle/>
          <a:p>
            <a:r>
              <a:rPr lang="en-US" dirty="0"/>
              <a:t>GDP</a:t>
            </a:r>
          </a:p>
          <a:p>
            <a:pPr lvl="1"/>
            <a:r>
              <a:rPr lang="en-US" dirty="0"/>
              <a:t>Recovered MOST of the decline.</a:t>
            </a:r>
          </a:p>
          <a:p>
            <a:pPr lvl="1"/>
            <a:r>
              <a:rPr lang="en-US" dirty="0"/>
              <a:t>Won’t recover previous forecast until late 2022.</a:t>
            </a:r>
          </a:p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Still down 11 million jobs relative to forecast.  ($7.5 million relative to Feb/20).</a:t>
            </a:r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Going to be high for a little while, but transitory.</a:t>
            </a:r>
          </a:p>
          <a:p>
            <a:r>
              <a:rPr lang="en-US" dirty="0"/>
              <a:t>Telecommuting</a:t>
            </a:r>
          </a:p>
          <a:p>
            <a:pPr lvl="1"/>
            <a:r>
              <a:rPr lang="en-US" dirty="0"/>
              <a:t>Going to be high for a little while, but transitory.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412ED-6D63-134A-AFC3-BB207DBE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94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85A5-F26E-4CC2-8282-06DD9F6D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Advice for Joe – Had He Asked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00645-B8D4-4BB7-8D80-0C81CA46F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933" y="1570730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First, priority should be to control the pandemic.</a:t>
            </a:r>
          </a:p>
          <a:p>
            <a:r>
              <a:rPr lang="en-US" dirty="0"/>
              <a:t>Second priority is to protect the vulnerable.</a:t>
            </a:r>
          </a:p>
          <a:p>
            <a:pPr lvl="1"/>
            <a:r>
              <a:rPr lang="en-US" dirty="0"/>
              <a:t>Target spending to </a:t>
            </a:r>
            <a:r>
              <a:rPr lang="en-US" dirty="0">
                <a:solidFill>
                  <a:srgbClr val="FF0000"/>
                </a:solidFill>
              </a:rPr>
              <a:t>rescue:</a:t>
            </a:r>
            <a:r>
              <a:rPr lang="en-US" dirty="0"/>
              <a:t> </a:t>
            </a:r>
          </a:p>
          <a:p>
            <a:pPr lvl="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Poor </a:t>
            </a:r>
            <a:r>
              <a:rPr lang="en-US" dirty="0"/>
              <a:t>Households. </a:t>
            </a:r>
          </a:p>
          <a:p>
            <a:pPr lvl="2"/>
            <a:r>
              <a:rPr lang="en-US" dirty="0"/>
              <a:t>State and Local governments (maybe not $350b).</a:t>
            </a:r>
          </a:p>
          <a:p>
            <a:pPr lvl="2"/>
            <a:r>
              <a:rPr lang="en-US" dirty="0"/>
              <a:t>Small Firms (e.g., restaurants).</a:t>
            </a:r>
          </a:p>
          <a:p>
            <a:r>
              <a:rPr lang="en-US" dirty="0"/>
              <a:t>Third priority is stimulus.</a:t>
            </a:r>
          </a:p>
          <a:p>
            <a:pPr lvl="1"/>
            <a:r>
              <a:rPr lang="en-US" dirty="0"/>
              <a:t>Pursue needed infrastructure investment.</a:t>
            </a:r>
          </a:p>
          <a:p>
            <a:r>
              <a:rPr lang="en-US" dirty="0"/>
              <a:t>Fourth priority is long term stability.</a:t>
            </a:r>
          </a:p>
          <a:p>
            <a:pPr lvl="1"/>
            <a:r>
              <a:rPr lang="en-US" dirty="0"/>
              <a:t>Develop a politically feasible plan to raise revenues and lower spending over the longer term.</a:t>
            </a:r>
          </a:p>
          <a:p>
            <a:r>
              <a:rPr lang="en-US" dirty="0"/>
              <a:t>Listen to Janet Yellen.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5FDD0-B2E6-419A-9234-D5380AD92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14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/>
          </a:bodyPr>
          <a:lstStyle/>
          <a:p>
            <a:r>
              <a:rPr lang="en-US" dirty="0"/>
              <a:t>COVID-19 is health crisis that has macroeconomic implications.</a:t>
            </a:r>
          </a:p>
          <a:p>
            <a:pPr lvl="1"/>
            <a:r>
              <a:rPr lang="en-US" dirty="0"/>
              <a:t>With enormous built-in inequities.</a:t>
            </a:r>
          </a:p>
          <a:p>
            <a:r>
              <a:rPr lang="en-US" dirty="0"/>
              <a:t>Significant structural changes – accelerant.</a:t>
            </a:r>
          </a:p>
          <a:p>
            <a:r>
              <a:rPr lang="en-US" dirty="0"/>
              <a:t>GDP will likely expand between 4.0 and 5.0 percent this year.</a:t>
            </a:r>
          </a:p>
          <a:p>
            <a:r>
              <a:rPr lang="en-US" dirty="0"/>
              <a:t>Policy gap created enormous hardship.</a:t>
            </a:r>
          </a:p>
          <a:p>
            <a:pPr lvl="1"/>
            <a:r>
              <a:rPr lang="en-US" dirty="0"/>
              <a:t>Hunger, evictions, foreclosures, additional deaths.</a:t>
            </a:r>
          </a:p>
          <a:p>
            <a:pPr lvl="1"/>
            <a:r>
              <a:rPr lang="en-US" dirty="0"/>
              <a:t>Loss of GDP: 4-5%		Unemployment:  up 4-5 pts.</a:t>
            </a:r>
          </a:p>
          <a:p>
            <a:r>
              <a:rPr lang="en-US" dirty="0"/>
              <a:t>Physical health determines economic health for the economy.</a:t>
            </a:r>
          </a:p>
          <a:p>
            <a:pPr lvl="1"/>
            <a:r>
              <a:rPr lang="en-US" dirty="0"/>
              <a:t>Well on our way to recovery, both health and economic.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55986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0182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8432</TotalTime>
  <Words>2935</Words>
  <Application>Microsoft Macintosh PowerPoint</Application>
  <PresentationFormat>Widescreen</PresentationFormat>
  <Paragraphs>578</Paragraphs>
  <Slides>95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0" baseType="lpstr">
      <vt:lpstr>Arial</vt:lpstr>
      <vt:lpstr>Calibri</vt:lpstr>
      <vt:lpstr>Courier New</vt:lpstr>
      <vt:lpstr>Georgia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Climate Change Economics</vt:lpstr>
      <vt:lpstr>International Comparison: Health Spending</vt:lpstr>
      <vt:lpstr> National Income Inequality: Share of Top 10%</vt:lpstr>
      <vt:lpstr>Evidence of the Black-White Wealth Gap</vt:lpstr>
      <vt:lpstr>Autonomous Vehicles</vt:lpstr>
      <vt:lpstr>PowerPoint Presentation</vt:lpstr>
      <vt:lpstr>Credits and Disclaimer</vt:lpstr>
      <vt:lpstr>Outline</vt:lpstr>
      <vt:lpstr>Some Basic Statistics</vt:lpstr>
      <vt:lpstr>U.S. Economy in Global Perspective</vt:lpstr>
      <vt:lpstr> Composition of the U.S. Economy: GDP</vt:lpstr>
      <vt:lpstr> Composition of the U.S. Economy: Employment</vt:lpstr>
      <vt:lpstr>COVID</vt:lpstr>
      <vt:lpstr>What is this?</vt:lpstr>
      <vt:lpstr>Process for Dealing with a Natural Disaster</vt:lpstr>
      <vt:lpstr>Evidence of Impact</vt:lpstr>
      <vt:lpstr>Spending Patterns Since First US Case</vt:lpstr>
      <vt:lpstr>Spending: As High as it Should Be?</vt:lpstr>
      <vt:lpstr>And We’re Buying Mostly … Stuff</vt:lpstr>
      <vt:lpstr>Spending Patterns – Hardest Hit Sectors</vt:lpstr>
      <vt:lpstr>Spending Patterns Since First US Case: CA</vt:lpstr>
      <vt:lpstr>Why does spending matter? </vt:lpstr>
      <vt:lpstr>GDP Trajectory: Pandemic Plunge!</vt:lpstr>
      <vt:lpstr>GDP: Quarterly Growth</vt:lpstr>
      <vt:lpstr>Consumption: Quarterly Growth</vt:lpstr>
      <vt:lpstr>Monthly Changes in Nonfarm Employment</vt:lpstr>
      <vt:lpstr>Monthly Changes in Nonfarm Employment</vt:lpstr>
      <vt:lpstr> Annual Changes in Nonfarm Employment</vt:lpstr>
      <vt:lpstr>Employment Gap</vt:lpstr>
      <vt:lpstr>Employment Gap</vt:lpstr>
      <vt:lpstr>Unemployment Rate</vt:lpstr>
      <vt:lpstr>Reduced Spending: Unemployment</vt:lpstr>
      <vt:lpstr>Labor Force is Shrinking – Drives Down UR</vt:lpstr>
      <vt:lpstr> Affected Women More Than Men</vt:lpstr>
      <vt:lpstr> Affected Women More Than Men</vt:lpstr>
      <vt:lpstr>Why Women More Than Men?</vt:lpstr>
      <vt:lpstr>Affecting Black Workers More than White</vt:lpstr>
      <vt:lpstr> Continuing Unemployment Claims</vt:lpstr>
      <vt:lpstr> Continuing Unemployment Claims</vt:lpstr>
      <vt:lpstr>Why Slow Employment Growth?</vt:lpstr>
      <vt:lpstr>Employment in California</vt:lpstr>
      <vt:lpstr>Employment in San Francisco</vt:lpstr>
      <vt:lpstr>DJIA and S&amp;P 500 </vt:lpstr>
      <vt:lpstr>State of the Pandemic</vt:lpstr>
      <vt:lpstr>Making Real Progress</vt:lpstr>
      <vt:lpstr>California Cases Are Falling Nicely</vt:lpstr>
      <vt:lpstr>A Tale of Three Policies Efforts</vt:lpstr>
      <vt:lpstr>Flattening the Curve and Lengthening the Recession</vt:lpstr>
      <vt:lpstr> Cost Benefit Analysis: Tradeoffs</vt:lpstr>
      <vt:lpstr>BOTE Cost Benefit Analysis</vt:lpstr>
      <vt:lpstr>University of Chicago – Experts Poll</vt:lpstr>
      <vt:lpstr>Flattening the Curve – Again and Again….is Problematic</vt:lpstr>
      <vt:lpstr>Reopening, It’s Not This Simple</vt:lpstr>
      <vt:lpstr>What Have Been Policy Effects</vt:lpstr>
      <vt:lpstr>Is it a V or a K shaped recovery?</vt:lpstr>
      <vt:lpstr>A “K-shaped” recovery?</vt:lpstr>
      <vt:lpstr>Recovery/Recession for Whom?</vt:lpstr>
      <vt:lpstr>Coronavirus and Inequality</vt:lpstr>
      <vt:lpstr>Low Wage Employment is Lagging</vt:lpstr>
      <vt:lpstr> Low Income Troubles</vt:lpstr>
      <vt:lpstr>Another Hard-Hit Sector:  Small Business</vt:lpstr>
      <vt:lpstr>Small Businesses: They Didn’t Get Enough PPP</vt:lpstr>
      <vt:lpstr>2020 State Tax Receipts Relative to 2019</vt:lpstr>
      <vt:lpstr>Employment Losses Don’t Match Revenue</vt:lpstr>
      <vt:lpstr>State and Local Employment</vt:lpstr>
      <vt:lpstr># of Law Enforcement Officers: 2004-2018</vt:lpstr>
      <vt:lpstr>So, The President Went Big!</vt:lpstr>
      <vt:lpstr>$1.9 Trillion Plan – Includes Other Initiatives</vt:lpstr>
      <vt:lpstr>Balancing Act</vt:lpstr>
      <vt:lpstr>Inflation – Recent Stability</vt:lpstr>
      <vt:lpstr>Inflation – Trending Upward?</vt:lpstr>
      <vt:lpstr>Prices Overall Had Fallen…Catching Up!</vt:lpstr>
      <vt:lpstr>Source of Optimism About Recovery?</vt:lpstr>
      <vt:lpstr>A Problem Exacerbated….Not Created</vt:lpstr>
      <vt:lpstr>Aggregate Data Looks Encouraging</vt:lpstr>
      <vt:lpstr>Causes for Concern</vt:lpstr>
      <vt:lpstr>Structural Changes?</vt:lpstr>
      <vt:lpstr>Population Change: California</vt:lpstr>
      <vt:lpstr>Which Way Did They Go?</vt:lpstr>
      <vt:lpstr>Population Change: San Francisco &amp; San Mateo</vt:lpstr>
      <vt:lpstr>Why so Kean on Telecommunting?</vt:lpstr>
      <vt:lpstr>Which Way Did They Go? SF &amp; CC</vt:lpstr>
      <vt:lpstr>Telecommuting – Will it Stick?</vt:lpstr>
      <vt:lpstr>RE Experiences Differ!</vt:lpstr>
      <vt:lpstr>Summary</vt:lpstr>
      <vt:lpstr>Primary Topics Covered</vt:lpstr>
      <vt:lpstr>My Advice for Joe – Had He Asked</vt:lpstr>
      <vt:lpstr>Conclusion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194</cp:revision>
  <cp:lastPrinted>2021-06-08T20:02:00Z</cp:lastPrinted>
  <dcterms:created xsi:type="dcterms:W3CDTF">2017-05-03T22:30:38Z</dcterms:created>
  <dcterms:modified xsi:type="dcterms:W3CDTF">2021-06-22T17:05:11Z</dcterms:modified>
</cp:coreProperties>
</file>