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4142" r:id="rId2"/>
    <p:sldId id="328" r:id="rId3"/>
    <p:sldId id="3935" r:id="rId4"/>
    <p:sldId id="4001" r:id="rId5"/>
    <p:sldId id="3943" r:id="rId6"/>
    <p:sldId id="4054" r:id="rId7"/>
    <p:sldId id="3886" r:id="rId8"/>
    <p:sldId id="4203" r:id="rId9"/>
    <p:sldId id="354" r:id="rId10"/>
    <p:sldId id="4099" r:id="rId11"/>
    <p:sldId id="4100" r:id="rId12"/>
    <p:sldId id="278" r:id="rId13"/>
    <p:sldId id="1076" r:id="rId14"/>
    <p:sldId id="4147" r:id="rId15"/>
    <p:sldId id="4148" r:id="rId16"/>
    <p:sldId id="4149" r:id="rId17"/>
    <p:sldId id="4150" r:id="rId18"/>
    <p:sldId id="4151" r:id="rId19"/>
    <p:sldId id="4063" r:id="rId20"/>
    <p:sldId id="4089" r:id="rId21"/>
    <p:sldId id="4146" r:id="rId22"/>
    <p:sldId id="4007" r:id="rId23"/>
    <p:sldId id="4062" r:id="rId24"/>
    <p:sldId id="3985" r:id="rId25"/>
    <p:sldId id="4145" r:id="rId26"/>
    <p:sldId id="4012" r:id="rId27"/>
    <p:sldId id="4058" r:id="rId28"/>
    <p:sldId id="4005" r:id="rId29"/>
    <p:sldId id="4162" r:id="rId30"/>
    <p:sldId id="4190" r:id="rId31"/>
    <p:sldId id="4131" r:id="rId32"/>
    <p:sldId id="4128" r:id="rId33"/>
    <p:sldId id="4170" r:id="rId34"/>
    <p:sldId id="4173" r:id="rId35"/>
    <p:sldId id="4191" r:id="rId36"/>
    <p:sldId id="4176" r:id="rId37"/>
    <p:sldId id="4137" r:id="rId38"/>
    <p:sldId id="4194" r:id="rId39"/>
    <p:sldId id="3970" r:id="rId40"/>
    <p:sldId id="3972" r:id="rId41"/>
    <p:sldId id="4196" r:id="rId42"/>
    <p:sldId id="1003" r:id="rId43"/>
    <p:sldId id="1002" r:id="rId44"/>
    <p:sldId id="3974" r:id="rId45"/>
    <p:sldId id="3975" r:id="rId46"/>
    <p:sldId id="4202" r:id="rId47"/>
    <p:sldId id="4204" r:id="rId48"/>
    <p:sldId id="4094" r:id="rId49"/>
    <p:sldId id="119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009" autoAdjust="0"/>
    <p:restoredTop sz="93878"/>
  </p:normalViewPr>
  <p:slideViewPr>
    <p:cSldViewPr snapToGrid="0" snapToObjects="1">
      <p:cViewPr varScale="1">
        <p:scale>
          <a:sx n="108" d="100"/>
          <a:sy n="108" d="100"/>
        </p:scale>
        <p:origin x="224" y="6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/news/articles/2022-03-02/wheat-soars-above-10-as-russia-invasion-stifles-black-sea-trade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pend_and_Save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Jon/NEED%20Dropbox/Presentations/Coronavirus/Images/NYTInflati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eryrecen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GandS_veryrecen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Gasoline/retailgas.png" TargetMode="Externa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Zhvi_AllHom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mort_recent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2/Graphs/Countie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2/Graphs/WINMarin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EmpSit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emp.png" TargetMode="Externa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laus_ur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lf.png" TargetMode="Externa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Gross_domestic_produc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265007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Conflict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871C17F-B861-9948-91D3-8EF6646E1D1F}"/>
              </a:ext>
            </a:extLst>
          </p:cNvPr>
          <p:cNvSpPr txBox="1">
            <a:spLocks/>
          </p:cNvSpPr>
          <p:nvPr/>
        </p:nvSpPr>
        <p:spPr>
          <a:xfrm>
            <a:off x="1500351" y="3954727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Marin County Dept of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Property Tax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12,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2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06828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8B8AF-1FCC-C545-97F1-D6F33161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40" y="1259901"/>
            <a:ext cx="5526980" cy="50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62484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1.2 Million below February, 2020.</a:t>
            </a:r>
          </a:p>
          <a:p>
            <a:r>
              <a:rPr lang="en-US" sz="2100" dirty="0"/>
              <a:t>6.9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371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0.6 Million below February, 2020.</a:t>
            </a:r>
          </a:p>
          <a:p>
            <a:r>
              <a:rPr lang="en-US" sz="2100" dirty="0"/>
              <a:t>3.9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42591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7EB0-BA16-4764-97FF-0D574BD7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/>
              <a:t>ally Driven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5A3D-2B19-449B-9C90-DEE7827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2C45B83A-52D9-D24B-9116-501D2722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229" y="1113940"/>
            <a:ext cx="10232571" cy="5116286"/>
          </a:xfrm>
        </p:spPr>
      </p:pic>
    </p:spTree>
    <p:extLst>
      <p:ext uri="{BB962C8B-B14F-4D97-AF65-F5344CB8AC3E}">
        <p14:creationId xmlns:p14="http://schemas.microsoft.com/office/powerpoint/2010/main" val="328269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9FD3592-CD52-BA4E-8FD3-9FDCD7C7A16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14272" y="1275702"/>
            <a:ext cx="9909048" cy="4954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29012-F3C8-4A70-B3E4-EB2D22BE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useholds Lead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E77-E5B9-4512-8CFB-658E21AB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B55D96-F8DF-4742-B2CA-4785E35DA899}"/>
              </a:ext>
            </a:extLst>
          </p:cNvPr>
          <p:cNvCxnSpPr>
            <a:cxnSpLocks/>
          </p:cNvCxnSpPr>
          <p:nvPr/>
        </p:nvCxnSpPr>
        <p:spPr>
          <a:xfrm>
            <a:off x="3498718" y="2747124"/>
            <a:ext cx="0" cy="1641996"/>
          </a:xfrm>
          <a:prstGeom prst="straightConnector1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9D914-6BA9-4BBA-90C2-FBC1AFDDB267}"/>
              </a:ext>
            </a:extLst>
          </p:cNvPr>
          <p:cNvSpPr txBox="1"/>
          <p:nvPr/>
        </p:nvSpPr>
        <p:spPr>
          <a:xfrm>
            <a:off x="3498718" y="3337289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13608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170E-B951-4580-A14F-547F90FB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Households Are Doing Well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7C531-AE9B-4757-8825-CF409203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888" y="1274045"/>
            <a:ext cx="9119451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AB9FD-315D-48E0-A2CB-B3817BE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2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88A5-5426-4997-B227-907CBCB8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/>
              <a:t>haped Recovery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BAE682-6796-4D4B-A27C-FE656609A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3" y="1446174"/>
            <a:ext cx="9342021" cy="4663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12BF-059C-4618-9B67-0E9C391F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1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D0DC-B7B2-4AD4-9097-A3F9B2CA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Income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C482-1548-4738-B442-C2AB7205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F1052-AAE9-4773-9AEE-701150E22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077" y="1441798"/>
            <a:ext cx="10082763" cy="4846320"/>
          </a:xfrm>
        </p:spPr>
      </p:pic>
    </p:spTree>
    <p:extLst>
      <p:ext uri="{BB962C8B-B14F-4D97-AF65-F5344CB8AC3E}">
        <p14:creationId xmlns:p14="http://schemas.microsoft.com/office/powerpoint/2010/main" val="297239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0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BD6877-EC28-F846-8AEA-94F5F2695AB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26804" y="1822807"/>
            <a:ext cx="5830142" cy="4092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9CB3D-4F68-B74D-BBC6-0E1F15F32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46" y="935933"/>
            <a:ext cx="5915960" cy="51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E3D9-DBB7-F54F-876B-65B7CF19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and Fuel are A Big Part of the Story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EE4C360-EC43-7F42-A8FC-9256E9B7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49716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7D64-EC57-0A4C-A392-BCDF0033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7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Not </a:t>
            </a:r>
            <a:r>
              <a:rPr lang="en-US" sz="3600" dirty="0" err="1"/>
              <a:t>Sooo</a:t>
            </a:r>
            <a:r>
              <a:rPr lang="en-US" sz="3600" dirty="0"/>
              <a:t>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418484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6946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519D-F153-8B4F-AEE0-BEF8E1E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Goo</a:t>
            </a:r>
            <a:r>
              <a:rPr lang="en-US" dirty="0"/>
              <a:t>ds are Driving Inflation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7EF7BE4-A4E5-E54B-A084-E08C62C7C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1A8A-A83F-5B41-9EE0-09968117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5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32398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8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is too much total spending and in the absence of bold Fed actions is likely to continue.</a:t>
            </a:r>
          </a:p>
          <a:p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067000" y="3367904"/>
            <a:ext cx="465358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2.8%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3.1%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calming down.</a:t>
            </a:r>
          </a:p>
        </p:txBody>
      </p:sp>
    </p:spTree>
    <p:extLst>
      <p:ext uri="{BB962C8B-B14F-4D97-AF65-F5344CB8AC3E}">
        <p14:creationId xmlns:p14="http://schemas.microsoft.com/office/powerpoint/2010/main" val="1628067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3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78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EC4-AD6F-418D-A437-3F7F5AB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Conflict in Ukraine and the US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38FA-EB71-41F9-A58D-0BC480F7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Recession?</a:t>
            </a:r>
          </a:p>
          <a:p>
            <a:pPr lvl="1"/>
            <a:r>
              <a:rPr lang="en-US" dirty="0"/>
              <a:t>Increase in cost of food and fuel</a:t>
            </a:r>
          </a:p>
          <a:p>
            <a:r>
              <a:rPr lang="en-US" dirty="0"/>
              <a:t>Long run</a:t>
            </a:r>
          </a:p>
          <a:p>
            <a:pPr lvl="1"/>
            <a:r>
              <a:rPr lang="en-US" dirty="0"/>
              <a:t>Decrease in globalization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9131-B00F-4277-805F-45CD5B0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F24C-C118-48FD-A8CA-30B0AB84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84C6-BFE9-48B2-8B07-DDF1FE83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ABE05-46A8-4748-8A66-BF4006229579}"/>
              </a:ext>
            </a:extLst>
          </p:cNvPr>
          <p:cNvSpPr txBox="1"/>
          <p:nvPr/>
        </p:nvSpPr>
        <p:spPr>
          <a:xfrm>
            <a:off x="8192386" y="13255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 Oil Price </a:t>
            </a:r>
            <a:r>
              <a:rPr lang="en-US" sz="2400" b="1" dirty="0"/>
              <a:t>adjusted</a:t>
            </a:r>
            <a:r>
              <a:rPr lang="en-US" sz="2400" dirty="0"/>
              <a:t> for Inflation.</a:t>
            </a:r>
          </a:p>
          <a:p>
            <a:endParaRPr lang="en-US" sz="2400" dirty="0"/>
          </a:p>
          <a:p>
            <a:r>
              <a:rPr lang="en-US" sz="2400" dirty="0"/>
              <a:t>$99.76 on May 10/22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CD1B1-4199-4D43-B38C-C1757FCE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0" y="1325563"/>
            <a:ext cx="7619619" cy="4675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EF3F7-1B97-E44A-A113-5333DB92D701}"/>
              </a:ext>
            </a:extLst>
          </p:cNvPr>
          <p:cNvSpPr txBox="1"/>
          <p:nvPr/>
        </p:nvSpPr>
        <p:spPr>
          <a:xfrm>
            <a:off x="9625057" y="6456851"/>
            <a:ext cx="172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macrotrends.net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9261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C84C-DD4A-8443-A203-5C6A2C59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 at the Pump</a:t>
            </a:r>
          </a:p>
        </p:txBody>
      </p:sp>
      <p:pic>
        <p:nvPicPr>
          <p:cNvPr id="6" name="Content Placeholder 5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A9D88A6D-20EA-974B-823F-3F28C71E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76" y="1117205"/>
            <a:ext cx="10171176" cy="50855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23692-3AED-2C41-AC76-8FA04D0F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4ECBA8F-44CD-7243-A59A-3FE07D44C45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8824" y="1132446"/>
            <a:ext cx="1016812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240-4C40-4B65-8048-39CEF7E2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 Prices Also Look Scary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70FE-6EEE-4BD4-86D4-F562E3A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9BE15-93C8-4BFA-87D6-07A6B0AA7A3A}"/>
              </a:ext>
            </a:extLst>
          </p:cNvPr>
          <p:cNvSpPr txBox="1"/>
          <p:nvPr/>
        </p:nvSpPr>
        <p:spPr>
          <a:xfrm>
            <a:off x="8580473" y="1850065"/>
            <a:ext cx="3354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Wheat Futures Prices</a:t>
            </a:r>
          </a:p>
          <a:p>
            <a:r>
              <a:rPr lang="en-US" sz="2400" b="1" dirty="0"/>
              <a:t>NOT</a:t>
            </a:r>
            <a:r>
              <a:rPr lang="en-US" sz="2400" dirty="0"/>
              <a:t> Adjusted for inflation.</a:t>
            </a:r>
          </a:p>
          <a:p>
            <a:endParaRPr lang="en-US" sz="2400" dirty="0"/>
          </a:p>
          <a:p>
            <a:r>
              <a:rPr lang="en-US" sz="2400" dirty="0"/>
              <a:t>$10.93 on May 10/22.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919B8-2DC5-8545-992B-3149A0D191C4}"/>
              </a:ext>
            </a:extLst>
          </p:cNvPr>
          <p:cNvSpPr txBox="1"/>
          <p:nvPr/>
        </p:nvSpPr>
        <p:spPr>
          <a:xfrm>
            <a:off x="9625057" y="6456851"/>
            <a:ext cx="172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macrotrends.net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9A016-DDBB-7A48-AE8A-1F923206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3" y="1070940"/>
            <a:ext cx="8138160" cy="51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20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D915-B8B5-004E-8279-ABA0C8A7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A56-B77F-A948-91BB-C4C9FF3B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176D-868C-B642-8A90-2754E5E2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AD6B-D8B0-1F4E-AEB8-093CE77A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99" y="488111"/>
            <a:ext cx="7227353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0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8205-B4F3-6241-A45A-81DB2FD6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Oh, </a:t>
            </a:r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73D9-E93F-4B4D-80DC-AF2BD141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40% of the world’s PALLADIUM comes from Russia.</a:t>
            </a:r>
          </a:p>
          <a:p>
            <a:pPr lvl="1"/>
            <a:r>
              <a:rPr lang="en-US" dirty="0"/>
              <a:t>Used in catalytic convertors.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70% of the world’s NEON comes from Ukraine.</a:t>
            </a:r>
          </a:p>
          <a:p>
            <a:pPr lvl="1"/>
            <a:r>
              <a:rPr lang="en-US" dirty="0"/>
              <a:t>Used in production of semiconductors.</a:t>
            </a:r>
          </a:p>
          <a:p>
            <a:pPr lvl="1"/>
            <a:endParaRPr lang="en-US" dirty="0"/>
          </a:p>
          <a:p>
            <a:r>
              <a:rPr lang="en-US" dirty="0"/>
              <a:t>Fertilizer: Russia is the world’s largest supplier.</a:t>
            </a:r>
          </a:p>
          <a:p>
            <a:pPr lvl="1"/>
            <a:r>
              <a:rPr lang="en-US" dirty="0"/>
              <a:t>Prices are 3-4x their 2020 levels.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Therefore: more supply chain issues, more inflation, food insecurity.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E3C9-8920-714E-B4A1-D8EB75A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49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77796" y="967384"/>
            <a:ext cx="7236407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1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5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9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74F8-91A6-7844-8095-0AA88AA9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Inte</a:t>
            </a:r>
            <a:r>
              <a:rPr lang="en-US" sz="3800" dirty="0"/>
              <a:t>rest</a:t>
            </a:r>
            <a:r>
              <a:rPr lang="en-US" dirty="0"/>
              <a:t> Rates are Rising!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3CBF66-AF95-D740-BC17-8C9CDC5E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60795" y="1070939"/>
            <a:ext cx="10318573" cy="5159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7B7E-8A00-D94F-A8C0-A973ECCE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46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rin’s Home Price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1FF2C-B21D-1B48-87AC-BC87D77BC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64352" y="982639"/>
            <a:ext cx="7263295" cy="5282397"/>
          </a:xfrm>
        </p:spPr>
      </p:pic>
    </p:spTree>
    <p:extLst>
      <p:ext uri="{BB962C8B-B14F-4D97-AF65-F5344CB8AC3E}">
        <p14:creationId xmlns:p14="http://schemas.microsoft.com/office/powerpoint/2010/main" val="3281537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63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Price Appreciation w/in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2936603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4058" y="1451114"/>
            <a:ext cx="5763461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4478" y="1451114"/>
            <a:ext cx="5763461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21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4058" y="1451114"/>
            <a:ext cx="5763461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4478" y="1451114"/>
            <a:ext cx="5763461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3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48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713F-A1F5-F64B-9A6B-363A9E02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B14F-3723-724E-871C-9F6ABB888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January: $268 Billion budget proposed.</a:t>
            </a:r>
          </a:p>
          <a:p>
            <a:r>
              <a:rPr lang="en-US" dirty="0"/>
              <a:t>Surplus has grown to $68 Billion from $31 Billion since then.</a:t>
            </a:r>
          </a:p>
          <a:p>
            <a:r>
              <a:rPr lang="en-US" dirty="0"/>
              <a:t>Bodes well for education spending. Why?</a:t>
            </a:r>
          </a:p>
          <a:p>
            <a:pPr lvl="1"/>
            <a:r>
              <a:rPr lang="en-US" dirty="0"/>
              <a:t>State Appropriations Limits (SAL) from Proposition 4 (1979)</a:t>
            </a:r>
          </a:p>
          <a:p>
            <a:pPr lvl="2"/>
            <a:r>
              <a:rPr lang="en-US" dirty="0"/>
              <a:t>Revenues above the limit must be split between rebates and additional spending on schools.</a:t>
            </a:r>
          </a:p>
          <a:p>
            <a:r>
              <a:rPr lang="en-US" dirty="0"/>
              <a:t>Regardless of revenues, because of the SAL, could have budget appropriations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1D0CC-7A44-064C-8711-E93B9C66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5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8"/>
            <a:ext cx="10515600" cy="498264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GDP will likely expand about 4% in 2022.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Completing the recovery.</a:t>
            </a:r>
          </a:p>
          <a:p>
            <a:pPr>
              <a:spcAft>
                <a:spcPts val="1000"/>
              </a:spcAft>
            </a:pPr>
            <a:r>
              <a:rPr lang="en-US" dirty="0"/>
              <a:t>Employment is still lagging.</a:t>
            </a:r>
          </a:p>
          <a:p>
            <a:pPr>
              <a:spcAft>
                <a:spcPts val="1000"/>
              </a:spcAft>
            </a:pPr>
            <a:r>
              <a:rPr lang="en-US" dirty="0"/>
              <a:t>Real estate markets likely to cool.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Expect much slower rates of appreciation going forward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invasion of Ukraine. </a:t>
            </a:r>
          </a:p>
          <a:p>
            <a:pPr>
              <a:spcAft>
                <a:spcPts val="1000"/>
              </a:spcAft>
            </a:pPr>
            <a:r>
              <a:rPr lang="en-US" dirty="0"/>
              <a:t>There is much uncertainty.</a:t>
            </a:r>
          </a:p>
          <a:p>
            <a:pPr>
              <a:spcAft>
                <a:spcPts val="1000"/>
              </a:spcAft>
            </a:pPr>
            <a:r>
              <a:rPr lang="en-US" dirty="0"/>
              <a:t>Budget: Proposition 4 (1979) suggests growing state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76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Russia/Ukraine</a:t>
            </a:r>
          </a:p>
          <a:p>
            <a:r>
              <a:rPr lang="en-US" dirty="0"/>
              <a:t>Housing Markets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7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And what now?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$0.6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69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763623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12339</TotalTime>
  <Words>1168</Words>
  <Application>Microsoft Macintosh PowerPoint</Application>
  <PresentationFormat>Widescreen</PresentationFormat>
  <Paragraphs>253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Outline</vt:lpstr>
      <vt:lpstr>The U.S. Economy</vt:lpstr>
      <vt:lpstr>GDP Trajectory: Pandemic Plunge!</vt:lpstr>
      <vt:lpstr>GDP Trajectory: Pandemic Plunge!</vt:lpstr>
      <vt:lpstr>Monthly Changes in Nonfarm Employment</vt:lpstr>
      <vt:lpstr>Monthly Changes in Nonfarm Employment</vt:lpstr>
      <vt:lpstr> Employment Changes - US </vt:lpstr>
      <vt:lpstr>Employment Gap</vt:lpstr>
      <vt:lpstr>Trends in Labor Force Participation</vt:lpstr>
      <vt:lpstr>Fiscally Driven Recovery</vt:lpstr>
      <vt:lpstr>Households Lead the Way</vt:lpstr>
      <vt:lpstr>Overall Households Are Doing Well</vt:lpstr>
      <vt:lpstr>K-Shaped Recovery</vt:lpstr>
      <vt:lpstr>Stimulus Payments Saved Low Income Families</vt:lpstr>
      <vt:lpstr>Inflation</vt:lpstr>
      <vt:lpstr>Inflation News</vt:lpstr>
      <vt:lpstr>Food and Fuel are A Big Part of the Story</vt:lpstr>
      <vt:lpstr>Inflation – The Fed’s Metric! Not Sooo High.</vt:lpstr>
      <vt:lpstr>PowerPoint Presentation</vt:lpstr>
      <vt:lpstr>We’re Buying Mostly … Stuff</vt:lpstr>
      <vt:lpstr>Goods are Driving Inflation</vt:lpstr>
      <vt:lpstr>Inflation: Concentrated</vt:lpstr>
      <vt:lpstr>Corporate Profits…Adding to Inflation?</vt:lpstr>
      <vt:lpstr>Inflation – PCE and Fed Suggest: I don’t know.</vt:lpstr>
      <vt:lpstr>My Diagnosis for the Uptick in Inflation </vt:lpstr>
      <vt:lpstr>Measure of Inflation Expectations</vt:lpstr>
      <vt:lpstr>Russia/Ukraine(/Belarus)</vt:lpstr>
      <vt:lpstr>Consequences for the Global Economy</vt:lpstr>
      <vt:lpstr>The Conflict in Ukraine and the US Economy</vt:lpstr>
      <vt:lpstr>Supply Shocks:  Then and Now</vt:lpstr>
      <vt:lpstr>Gas Prices at the Pump</vt:lpstr>
      <vt:lpstr>Wheat Prices Also Look Scary</vt:lpstr>
      <vt:lpstr>Grains</vt:lpstr>
      <vt:lpstr>Oh, and…</vt:lpstr>
      <vt:lpstr>Real Estate Prices</vt:lpstr>
      <vt:lpstr>RE Experiences Differ!</vt:lpstr>
      <vt:lpstr>Interest Rates are Rising!</vt:lpstr>
      <vt:lpstr>Marin’s Home Price Position</vt:lpstr>
      <vt:lpstr>Home Price Appreciation w/in Marin</vt:lpstr>
      <vt:lpstr>Employment Situation: Marin County</vt:lpstr>
      <vt:lpstr>Employment Situation: Marin County</vt:lpstr>
      <vt:lpstr>www.NEEDelegation.org/LocalGraphs </vt:lpstr>
      <vt:lpstr>State Budget</vt:lpstr>
      <vt:lpstr>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266</cp:revision>
  <cp:lastPrinted>2022-03-31T21:23:13Z</cp:lastPrinted>
  <dcterms:created xsi:type="dcterms:W3CDTF">2017-05-03T22:30:38Z</dcterms:created>
  <dcterms:modified xsi:type="dcterms:W3CDTF">2022-05-11T22:14:43Z</dcterms:modified>
</cp:coreProperties>
</file>