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1090" r:id="rId2"/>
    <p:sldId id="328" r:id="rId3"/>
    <p:sldId id="3935" r:id="rId4"/>
    <p:sldId id="1089" r:id="rId5"/>
    <p:sldId id="1091" r:id="rId6"/>
    <p:sldId id="477" r:id="rId7"/>
    <p:sldId id="1704" r:id="rId8"/>
    <p:sldId id="3869" r:id="rId9"/>
    <p:sldId id="3886" r:id="rId10"/>
    <p:sldId id="317" r:id="rId11"/>
    <p:sldId id="922" r:id="rId12"/>
    <p:sldId id="3918" r:id="rId13"/>
    <p:sldId id="3943" r:id="rId14"/>
    <p:sldId id="278" r:id="rId15"/>
    <p:sldId id="3854" r:id="rId16"/>
    <p:sldId id="3962" r:id="rId17"/>
    <p:sldId id="3825" r:id="rId18"/>
    <p:sldId id="3865" r:id="rId19"/>
    <p:sldId id="3953" r:id="rId20"/>
    <p:sldId id="3882" r:id="rId21"/>
    <p:sldId id="3883" r:id="rId22"/>
    <p:sldId id="3835" r:id="rId23"/>
    <p:sldId id="3860" r:id="rId24"/>
    <p:sldId id="3878" r:id="rId25"/>
    <p:sldId id="3880" r:id="rId26"/>
    <p:sldId id="360" r:id="rId27"/>
    <p:sldId id="3958" r:id="rId28"/>
    <p:sldId id="1747" r:id="rId29"/>
    <p:sldId id="3915" r:id="rId30"/>
    <p:sldId id="3870" r:id="rId31"/>
    <p:sldId id="3967" r:id="rId32"/>
    <p:sldId id="3968" r:id="rId33"/>
    <p:sldId id="3969" r:id="rId34"/>
    <p:sldId id="3971" r:id="rId35"/>
    <p:sldId id="3973" r:id="rId36"/>
    <p:sldId id="3970" r:id="rId37"/>
    <p:sldId id="3972" r:id="rId38"/>
    <p:sldId id="1003" r:id="rId39"/>
    <p:sldId id="1002" r:id="rId40"/>
    <p:sldId id="3974" r:id="rId41"/>
    <p:sldId id="3975" r:id="rId42"/>
    <p:sldId id="1720" r:id="rId43"/>
    <p:sldId id="3976" r:id="rId44"/>
    <p:sldId id="119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>
      <p:ext uri="{19B8F6BF-5375-455C-9EA6-DF929625EA0E}">
        <p15:presenceInfo xmlns:p15="http://schemas.microsoft.com/office/powerpoint/2012/main" userId="Win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0432FF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70" autoAdjust="0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204F7-1598-44FD-94FC-E544CB3921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8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4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pendingIndustry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payroll_recen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empca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haveman/NEED%20Dropbox/Presentations/Coronavirus/Images/totalspendCA.png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States/CA/EmpSit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States/CA/laus_emp.png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empbywag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payroll_stl_recen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cpi_recent.p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Marin/usps_yoy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Marin/usps_county_in.pn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file:////Volumes/Promise%20Pegasus/FileShare/NEED/LocalGraphs/Counties/CA/Marin/Zhvi_AllHomes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1/Graphs/Counties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Haveman/Marin_County_Education/2021/Graphs/WINMarin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EmpSit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laus_emp.png" TargetMode="Externa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laus_ur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laus_lf.png" TargetMode="Externa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newcas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newcasesC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58310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COVID-19: Economic Implications and Policy Response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91207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Marin County Dept of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Property Tax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May 6,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–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162038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5FE436-6608-4573-8866-9DA1813B9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13271"/>
              </p:ext>
            </p:extLst>
          </p:nvPr>
        </p:nvGraphicFramePr>
        <p:xfrm>
          <a:off x="1528789" y="814174"/>
          <a:ext cx="5438068" cy="5248468"/>
        </p:xfrm>
        <a:graphic>
          <a:graphicData uri="http://schemas.openxmlformats.org/drawingml/2006/table">
            <a:tbl>
              <a:tblPr/>
              <a:tblGrid>
                <a:gridCol w="1087614">
                  <a:extLst>
                    <a:ext uri="{9D8B030D-6E8A-4147-A177-3AD203B41FA5}">
                      <a16:colId xmlns:a16="http://schemas.microsoft.com/office/drawing/2014/main" val="596473611"/>
                    </a:ext>
                  </a:extLst>
                </a:gridCol>
                <a:gridCol w="1087614">
                  <a:extLst>
                    <a:ext uri="{9D8B030D-6E8A-4147-A177-3AD203B41FA5}">
                      <a16:colId xmlns:a16="http://schemas.microsoft.com/office/drawing/2014/main" val="834205680"/>
                    </a:ext>
                  </a:extLst>
                </a:gridCol>
                <a:gridCol w="1087614">
                  <a:extLst>
                    <a:ext uri="{9D8B030D-6E8A-4147-A177-3AD203B41FA5}">
                      <a16:colId xmlns:a16="http://schemas.microsoft.com/office/drawing/2014/main" val="2178781364"/>
                    </a:ext>
                  </a:extLst>
                </a:gridCol>
                <a:gridCol w="1087614">
                  <a:extLst>
                    <a:ext uri="{9D8B030D-6E8A-4147-A177-3AD203B41FA5}">
                      <a16:colId xmlns:a16="http://schemas.microsoft.com/office/drawing/2014/main" val="3394817709"/>
                    </a:ext>
                  </a:extLst>
                </a:gridCol>
                <a:gridCol w="1087612">
                  <a:extLst>
                    <a:ext uri="{9D8B030D-6E8A-4147-A177-3AD203B41FA5}">
                      <a16:colId xmlns:a16="http://schemas.microsoft.com/office/drawing/2014/main" val="1766222646"/>
                    </a:ext>
                  </a:extLst>
                </a:gridCol>
              </a:tblGrid>
              <a:tr h="73831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 GDP </a:t>
                      </a:r>
                    </a:p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Unemployment Rate (%)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859286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</a:p>
                  </a:txBody>
                  <a:tcPr marL="10001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</a:t>
                      </a: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</a:p>
                  </a:txBody>
                  <a:tcPr marL="10001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099628"/>
                  </a:ext>
                </a:extLst>
              </a:tr>
              <a:tr h="38865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Quarterly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040510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2021:Q1</a:t>
                      </a:r>
                    </a:p>
                  </a:txBody>
                  <a:tcPr marL="10001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608422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2021:Q2</a:t>
                      </a:r>
                    </a:p>
                  </a:txBody>
                  <a:tcPr marL="10001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179328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2021:Q3</a:t>
                      </a:r>
                    </a:p>
                  </a:txBody>
                  <a:tcPr marL="10001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172214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2021:Q4</a:t>
                      </a:r>
                    </a:p>
                  </a:txBody>
                  <a:tcPr marL="10001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97832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2022:Q1</a:t>
                      </a:r>
                    </a:p>
                  </a:txBody>
                  <a:tcPr marL="10001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N.A.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N.A.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35126"/>
                  </a:ext>
                </a:extLst>
              </a:tr>
              <a:tr h="484279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data (projections based on annual averages):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98112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5.9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849267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361314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063115"/>
                  </a:ext>
                </a:extLst>
              </a:tr>
              <a:tr h="3637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4763" marR="4763" marT="4763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N.A.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N.A.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</a:t>
                      </a:r>
                    </a:p>
                  </a:txBody>
                  <a:tcPr marL="4763" marR="182880" marT="476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63685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5AE202E-CC78-4D09-B8F9-5E7C25DEAB19}"/>
              </a:ext>
            </a:extLst>
          </p:cNvPr>
          <p:cNvSpPr/>
          <p:nvPr/>
        </p:nvSpPr>
        <p:spPr>
          <a:xfrm rot="5400000">
            <a:off x="3499246" y="2959639"/>
            <a:ext cx="1799170" cy="486517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263351-E67A-4869-BBA2-62825C879B2C}"/>
              </a:ext>
            </a:extLst>
          </p:cNvPr>
          <p:cNvSpPr/>
          <p:nvPr/>
        </p:nvSpPr>
        <p:spPr>
          <a:xfrm rot="5400000">
            <a:off x="3686016" y="5085116"/>
            <a:ext cx="1447803" cy="48651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9F989-AF19-6340-9933-77CB9E1247B5}"/>
              </a:ext>
            </a:extLst>
          </p:cNvPr>
          <p:cNvSpPr/>
          <p:nvPr/>
        </p:nvSpPr>
        <p:spPr>
          <a:xfrm>
            <a:off x="4826505" y="814174"/>
            <a:ext cx="2281028" cy="5360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F2E1C-AE34-44A9-97B0-1D21FBF1B3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0" y="264354"/>
            <a:ext cx="4284663" cy="1314450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Philadelphia Federal Reserve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8D678-3D2A-4AA6-BA8E-1832901F6B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9800" y="1907382"/>
            <a:ext cx="59436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Survey of Professional Forecasters Q1 2021</a:t>
            </a:r>
          </a:p>
          <a:p>
            <a:pPr>
              <a:spcBef>
                <a:spcPts val="600"/>
              </a:spcBef>
            </a:pPr>
            <a:endParaRPr lang="en-US" b="1" dirty="0"/>
          </a:p>
          <a:p>
            <a:pPr>
              <a:spcBef>
                <a:spcPts val="600"/>
              </a:spcBef>
            </a:pPr>
            <a:r>
              <a:rPr lang="en-US" b="1" dirty="0"/>
              <a:t>IMF: GDP Growth after inflation</a:t>
            </a:r>
          </a:p>
          <a:p>
            <a:pPr>
              <a:spcBef>
                <a:spcPts val="600"/>
              </a:spcBef>
            </a:pPr>
            <a:r>
              <a:rPr lang="en-US" b="1" dirty="0"/>
              <a:t>+5.1% in 2021</a:t>
            </a:r>
          </a:p>
          <a:p>
            <a:pPr>
              <a:spcBef>
                <a:spcPts val="600"/>
              </a:spcBef>
            </a:pPr>
            <a:r>
              <a:rPr lang="en-US" b="1" dirty="0"/>
              <a:t>+2.5% in 2022</a:t>
            </a:r>
          </a:p>
          <a:p>
            <a:pPr>
              <a:spcBef>
                <a:spcPts val="600"/>
              </a:spcBef>
            </a:pPr>
            <a:endParaRPr lang="en-US" b="1" dirty="0"/>
          </a:p>
          <a:p>
            <a:pPr>
              <a:spcBef>
                <a:spcPts val="600"/>
              </a:spcBef>
            </a:pPr>
            <a:r>
              <a:rPr lang="en-US" b="1" dirty="0"/>
              <a:t>CBO: GDP Growth after inflation</a:t>
            </a:r>
          </a:p>
          <a:p>
            <a:pPr>
              <a:spcBef>
                <a:spcPts val="600"/>
              </a:spcBef>
            </a:pPr>
            <a:r>
              <a:rPr lang="en-US" b="1" dirty="0"/>
              <a:t>+4.6% in 2021</a:t>
            </a:r>
          </a:p>
          <a:p>
            <a:pPr>
              <a:spcBef>
                <a:spcPts val="600"/>
              </a:spcBef>
            </a:pPr>
            <a:r>
              <a:rPr lang="en-US" b="1" dirty="0"/>
              <a:t>+2.9% in 2022</a:t>
            </a:r>
          </a:p>
          <a:p>
            <a:pPr>
              <a:spcBef>
                <a:spcPts val="600"/>
              </a:spcBef>
            </a:pPr>
            <a:r>
              <a:rPr lang="en-US" b="1" dirty="0"/>
              <a:t>+2.3% in 2023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91110-BE9E-424B-9A88-1BB8A67A2C7B}"/>
              </a:ext>
            </a:extLst>
          </p:cNvPr>
          <p:cNvSpPr txBox="1"/>
          <p:nvPr/>
        </p:nvSpPr>
        <p:spPr>
          <a:xfrm>
            <a:off x="9983983" y="6474891"/>
            <a:ext cx="36159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79797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98518" y="1083495"/>
            <a:ext cx="9394963" cy="504330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84974" y="894522"/>
            <a:ext cx="1808507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4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70886" y="1122258"/>
            <a:ext cx="9450228" cy="51079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212659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71197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ditions Closer to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73674" y="1874092"/>
            <a:ext cx="5926581" cy="3489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301434" y="1914245"/>
            <a:ext cx="5707206" cy="3387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1761712" y="1414093"/>
            <a:ext cx="255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Employment in California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404425" y="1401011"/>
            <a:ext cx="323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Consumer Spending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89611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California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1" y="1451114"/>
            <a:ext cx="5765275" cy="419160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1" y="1451114"/>
            <a:ext cx="5765275" cy="419160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10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couple of months: $2.8 Trillion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3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674-7D7F-444F-9CD2-2FE1170E2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haped Recovery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4CF58-E8F8-470C-8A8A-271E3773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C855A1-D926-4585-BD36-45F85FD99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605095" y="992093"/>
            <a:ext cx="9149043" cy="523452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83AFBD-F3B6-7A41-BC73-6553D05AB596}"/>
              </a:ext>
            </a:extLst>
          </p:cNvPr>
          <p:cNvSpPr/>
          <p:nvPr/>
        </p:nvSpPr>
        <p:spPr>
          <a:xfrm>
            <a:off x="9212659" y="895633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ther Hard-Hit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8299" y="1936471"/>
            <a:ext cx="5877331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22033" y="1921959"/>
            <a:ext cx="5866007" cy="3372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7117526" y="1401011"/>
            <a:ext cx="303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California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3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38CF-8434-44F4-AE90-65CC53FF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0 State Tax Receipts Relative to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DA67A-AA2C-46CB-B238-B09F7887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B8552A-327A-4606-AFE9-11001B567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83" y="1304137"/>
            <a:ext cx="9572326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A4F23-A5CD-48DD-B80A-F20BEE150B42}"/>
              </a:ext>
            </a:extLst>
          </p:cNvPr>
          <p:cNvSpPr txBox="1"/>
          <p:nvPr/>
        </p:nvSpPr>
        <p:spPr>
          <a:xfrm>
            <a:off x="5372101" y="6456851"/>
            <a:ext cx="633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https://markets.jpmorgan.com/research/email/9oirrqoa/jA-9jthJ33avL4Z96Lz3vA/GPS-3630418-0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0A58-3439-D14C-89A0-0D78AC937DB3}"/>
              </a:ext>
            </a:extLst>
          </p:cNvPr>
          <p:cNvSpPr txBox="1"/>
          <p:nvPr/>
        </p:nvSpPr>
        <p:spPr>
          <a:xfrm>
            <a:off x="1195704" y="3597509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+3.5%</a:t>
            </a:r>
          </a:p>
        </p:txBody>
      </p:sp>
    </p:spTree>
    <p:extLst>
      <p:ext uri="{BB962C8B-B14F-4D97-AF65-F5344CB8AC3E}">
        <p14:creationId xmlns:p14="http://schemas.microsoft.com/office/powerpoint/2010/main" val="29150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DD86-F8DF-4AFE-B993-340FAE46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ployment Losses Don’t Match Revenue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D0563-7E83-4526-93D8-A3515B6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2908F7D1-F32C-457F-A757-0190BF15A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686" y="974731"/>
            <a:ext cx="9136627" cy="524555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0791FA-41EA-8B40-A4E9-63632A24DD6A}"/>
              </a:ext>
            </a:extLst>
          </p:cNvPr>
          <p:cNvSpPr txBox="1"/>
          <p:nvPr/>
        </p:nvSpPr>
        <p:spPr>
          <a:xfrm>
            <a:off x="1195704" y="3597509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  <a:p>
            <a:r>
              <a:rPr lang="en-US" dirty="0"/>
              <a:t>-8.64%</a:t>
            </a:r>
          </a:p>
        </p:txBody>
      </p:sp>
    </p:spTree>
    <p:extLst>
      <p:ext uri="{BB962C8B-B14F-4D97-AF65-F5344CB8AC3E}">
        <p14:creationId xmlns:p14="http://schemas.microsoft.com/office/powerpoint/2010/main" val="139179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8BFB66A1-4C9E-9340-A515-52112FA6C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70077" y="1458071"/>
            <a:ext cx="8702674" cy="43513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4F143E-AA38-4BE8-9FA8-068E57A7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 and Local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E153-ED6D-423A-B99A-A6A2AB1F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7900B-89EC-4E6A-9C7F-B421BCBCCD6A}"/>
              </a:ext>
            </a:extLst>
          </p:cNvPr>
          <p:cNvGrpSpPr/>
          <p:nvPr/>
        </p:nvGrpSpPr>
        <p:grpSpPr>
          <a:xfrm>
            <a:off x="7902907" y="2242682"/>
            <a:ext cx="3887875" cy="1411237"/>
            <a:chOff x="8111662" y="2112993"/>
            <a:chExt cx="3510261" cy="1600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73B091-1AE9-4A0D-BD0D-0ACC231F7190}"/>
                </a:ext>
              </a:extLst>
            </p:cNvPr>
            <p:cNvSpPr txBox="1"/>
            <p:nvPr/>
          </p:nvSpPr>
          <p:spPr>
            <a:xfrm>
              <a:off x="8502128" y="2112993"/>
              <a:ext cx="3119795" cy="157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Since February 2020, a net loss of 1.3m jobs (from a low base).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F97094-B2E6-4FEC-8EF9-6FA67AA8FEC5}"/>
                </a:ext>
              </a:extLst>
            </p:cNvPr>
            <p:cNvCxnSpPr/>
            <p:nvPr/>
          </p:nvCxnSpPr>
          <p:spPr>
            <a:xfrm flipV="1">
              <a:off x="8111662" y="3164599"/>
              <a:ext cx="0" cy="54864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7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26" y="-198961"/>
            <a:ext cx="9188321" cy="167660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An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</a:t>
            </a:r>
            <a:r>
              <a:rPr lang="en-US" dirty="0" err="1">
                <a:solidFill>
                  <a:schemeClr val="bg1"/>
                </a:solidFill>
              </a:rPr>
              <a:t>,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People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are Really Hurting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3379304" y="948506"/>
            <a:ext cx="6589644" cy="5694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2E9B-C1E5-4A3A-B474-26FE72BC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>
                <a:solidFill>
                  <a:srgbClr val="002060"/>
                </a:solidFill>
              </a:rPr>
              <a:t>The President Went Big!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F6BC-9317-434D-98FD-96B9946F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FDA9E-A1E6-8648-823F-8038291C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019891"/>
            <a:ext cx="8115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09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9984-E99A-451C-9BE4-495E10E7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ancing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21F0-32B5-4C7B-895C-1853B69C3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2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Too Big (Larry Summers)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There already is about $1.5 trillion in personal saving waiting to be spent.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Needlessly adding to our debt and deficit problems.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Reignite </a:t>
            </a:r>
            <a:r>
              <a:rPr lang="en-US" b="1" dirty="0"/>
              <a:t>inflation</a:t>
            </a:r>
            <a:r>
              <a:rPr lang="en-US" dirty="0"/>
              <a:t>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Because of 1 &amp; 2 less room for needed public infrastructure investment.</a:t>
            </a:r>
          </a:p>
          <a:p>
            <a:pPr lvl="1"/>
            <a:endParaRPr lang="en-US" dirty="0"/>
          </a:p>
          <a:p>
            <a:r>
              <a:rPr lang="en-US" dirty="0"/>
              <a:t>Too Small (Paul Krugman)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Double Dip.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Your only get one bite at the apple:  take care of yourself Senator Leahy!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Prolonged economic scarring.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People in true need are left out.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7A4-653F-4C46-B78E-BCA710C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1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Recent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193418"/>
            <a:ext cx="10058400" cy="50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38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639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2A81-C183-4741-8499-16FE2845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regate Data Looks Encouraging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E235-2B31-46CE-9EAF-88DAD6F6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has been </a:t>
            </a:r>
            <a:r>
              <a:rPr lang="en-US" i="1" dirty="0"/>
              <a:t>unexpectedly</a:t>
            </a:r>
            <a:r>
              <a:rPr lang="en-US" dirty="0"/>
              <a:t> rapid, albeit incomplete, but has started to pick up again.</a:t>
            </a:r>
          </a:p>
          <a:p>
            <a:r>
              <a:rPr lang="en-US" dirty="0"/>
              <a:t>Why so rapid:  There were no </a:t>
            </a:r>
            <a:r>
              <a:rPr lang="en-US" dirty="0">
                <a:solidFill>
                  <a:srgbClr val="FF0000"/>
                </a:solidFill>
              </a:rPr>
              <a:t>short-run</a:t>
            </a:r>
            <a:r>
              <a:rPr lang="en-US" dirty="0"/>
              <a:t> macro problems at the start of the crisis.</a:t>
            </a:r>
          </a:p>
          <a:p>
            <a:r>
              <a:rPr lang="en-US" dirty="0"/>
              <a:t>The only obstacle to a continued recovery: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Resurgence of the virus.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Economic damage due to prolonged job losses and business failures in specific sectors.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Adapting to structural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F9D5F-C117-4C59-A748-4E196655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2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0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85A5-F26E-4CC2-8282-06DD9F6D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Advice for Joe, Had He Asked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0645-B8D4-4BB7-8D80-0C81CA46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933" y="157073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First, priority should be to control the pandemic.</a:t>
            </a:r>
          </a:p>
          <a:p>
            <a:r>
              <a:rPr lang="en-US" dirty="0"/>
              <a:t>Second priority is to protect the vulnerable.</a:t>
            </a:r>
          </a:p>
          <a:p>
            <a:pPr lvl="1"/>
            <a:r>
              <a:rPr lang="en-US" dirty="0"/>
              <a:t>Target spending to </a:t>
            </a:r>
            <a:r>
              <a:rPr lang="en-US" dirty="0">
                <a:solidFill>
                  <a:srgbClr val="FF0000"/>
                </a:solidFill>
              </a:rPr>
              <a:t>rescue: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Poor </a:t>
            </a:r>
            <a:r>
              <a:rPr lang="en-US" dirty="0"/>
              <a:t>Households. </a:t>
            </a:r>
          </a:p>
          <a:p>
            <a:pPr lvl="2"/>
            <a:r>
              <a:rPr lang="en-US" dirty="0"/>
              <a:t>State and Local governments (maybe not $350b).</a:t>
            </a:r>
          </a:p>
          <a:p>
            <a:pPr lvl="2"/>
            <a:r>
              <a:rPr lang="en-US" dirty="0"/>
              <a:t>Small Firms (e.g., restaurants).</a:t>
            </a:r>
          </a:p>
          <a:p>
            <a:r>
              <a:rPr lang="en-US" dirty="0"/>
              <a:t>Third priority is stimulus.</a:t>
            </a:r>
          </a:p>
          <a:p>
            <a:pPr lvl="1"/>
            <a:r>
              <a:rPr lang="en-US" dirty="0"/>
              <a:t>Pursue needed infrastructure investment.</a:t>
            </a:r>
          </a:p>
          <a:p>
            <a:r>
              <a:rPr lang="en-US" dirty="0"/>
              <a:t>Fourth priority is long term stability.</a:t>
            </a:r>
          </a:p>
          <a:p>
            <a:pPr lvl="1"/>
            <a:r>
              <a:rPr lang="en-US" dirty="0"/>
              <a:t>Develop a politically feasible plan to raise revenues and lower spending over the longer term.</a:t>
            </a:r>
          </a:p>
          <a:p>
            <a:r>
              <a:rPr lang="en-US" dirty="0"/>
              <a:t>Listen to Janet Yellen.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5FDD0-B2E6-419A-9234-D5380AD9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377EA-7673-2D47-A75A-4896977D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&amp; Marin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1BB9-B894-9741-AF66-C6CB97EA6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1B20D-7800-C641-BC9B-43E53FCF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22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3023-168A-ED4C-958B-8EFEE8D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California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F180B8-E619-EE4B-BF76-B027C65AF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31608" y="1192695"/>
            <a:ext cx="6928783" cy="50375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E7EC-F236-1845-BAE9-456A2049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739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363" y="1423534"/>
            <a:ext cx="5943600" cy="4318397"/>
          </a:xfrm>
        </p:spPr>
      </p:pic>
      <p:pic>
        <p:nvPicPr>
          <p:cNvPr id="9" name="Content Placeholder 8" descr="Chart, timeline&#10;&#10;Description automatically generated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1103" y="1423534"/>
            <a:ext cx="5943600" cy="431839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32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3763-DBAF-2E47-99B7-74447F8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Pop</a:t>
            </a:r>
            <a:r>
              <a:rPr lang="en-US" dirty="0"/>
              <a:t>ulation Change: San Francisco &amp;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58AADB-B681-1E4C-8A38-6246FAEE59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2125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7A5C6-245A-7D4F-9F29-80344C39F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44987" y="1325562"/>
            <a:ext cx="5943600" cy="432125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21C2E-14EA-FC49-8756-07DE01E4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82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Way Did They Go? SF &amp;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82061" y="1326600"/>
            <a:ext cx="5943600" cy="43213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3635" y="1326600"/>
            <a:ext cx="5943600" cy="43212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841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519" y="967384"/>
            <a:ext cx="7246961" cy="5262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473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103413" y="1325563"/>
            <a:ext cx="5943600" cy="431632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6AA5C2-5F2D-1D4F-BC55-50192C966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6124732" y="1325563"/>
            <a:ext cx="5936811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35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rin’s Home Price Position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3D1FF2C-B21D-1B48-87AC-BC87D77BC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63210" y="982639"/>
            <a:ext cx="7265580" cy="5282397"/>
          </a:xfrm>
        </p:spPr>
      </p:pic>
    </p:spTree>
    <p:extLst>
      <p:ext uri="{BB962C8B-B14F-4D97-AF65-F5344CB8AC3E}">
        <p14:creationId xmlns:p14="http://schemas.microsoft.com/office/powerpoint/2010/main" val="15735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263" y="148347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Price Appreciation w/in Marin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02F961-6983-E840-B602-D9F99EC0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3113" y="1013722"/>
            <a:ext cx="7125774" cy="5180752"/>
          </a:xfrm>
        </p:spPr>
      </p:pic>
    </p:spTree>
    <p:extLst>
      <p:ext uri="{BB962C8B-B14F-4D97-AF65-F5344CB8AC3E}">
        <p14:creationId xmlns:p14="http://schemas.microsoft.com/office/powerpoint/2010/main" val="302856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51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1" y="1451114"/>
            <a:ext cx="5765275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1" y="1451114"/>
            <a:ext cx="5765275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282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EA15-1612-484C-BBEC-77354018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Situation: Marin County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8DCD-12B6-F841-A0B8-FE1D2DE886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3152" y="1451114"/>
            <a:ext cx="5765273" cy="419160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EE7FEF-31F6-B042-82B1-90FDC4569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3572" y="1451114"/>
            <a:ext cx="5765273" cy="419160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74B6F-AEAF-CB49-81B8-8859A37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124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CC8E-D311-AA4B-AEB2-BDA48C51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 More Graphs on Marin’s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79463-8DEC-2F4E-94F3-A491C8BB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011" y="1716525"/>
            <a:ext cx="7002446" cy="4351338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needelegation.org</a:t>
            </a:r>
            <a:r>
              <a:rPr lang="en-US" dirty="0"/>
              <a:t>/</a:t>
            </a:r>
            <a:r>
              <a:rPr lang="en-US" dirty="0" err="1"/>
              <a:t>LocalGraphs</a:t>
            </a:r>
            <a:r>
              <a:rPr lang="en-US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C8DC7-BAA4-8749-BEC2-8984CED7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03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A6CC-955F-3641-A9F2-A1C89573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3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1795-7287-B043-B2FC-2A32622C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U.S. economy poised for a solid recovery.</a:t>
            </a:r>
          </a:p>
          <a:p>
            <a:pPr lvl="1"/>
            <a:r>
              <a:rPr lang="en-US" dirty="0"/>
              <a:t>Small businesses may struggle for a while yet.</a:t>
            </a:r>
          </a:p>
          <a:p>
            <a:pPr lvl="1"/>
            <a:r>
              <a:rPr lang="en-US" dirty="0"/>
              <a:t>GDP likely to recover fully end of 2021, early 2022.</a:t>
            </a:r>
          </a:p>
          <a:p>
            <a:pPr lvl="1"/>
            <a:r>
              <a:rPr lang="en-US" dirty="0"/>
              <a:t>Employment may take a little longer.</a:t>
            </a:r>
          </a:p>
          <a:p>
            <a:r>
              <a:rPr lang="en-US" dirty="0"/>
              <a:t>California is lagging behind the rest of the United States.</a:t>
            </a:r>
          </a:p>
          <a:p>
            <a:pPr lvl="1"/>
            <a:r>
              <a:rPr lang="en-US" dirty="0"/>
              <a:t>Tourism is going to be slow in recovering…until it isn’t!</a:t>
            </a:r>
          </a:p>
          <a:p>
            <a:r>
              <a:rPr lang="en-US" dirty="0"/>
              <a:t>Marin workers are doing well, but employment is not.</a:t>
            </a:r>
          </a:p>
          <a:p>
            <a:pPr lvl="1"/>
            <a:r>
              <a:rPr lang="en-US" dirty="0"/>
              <a:t>Small business services sector drives employment in Marin.</a:t>
            </a:r>
          </a:p>
          <a:p>
            <a:r>
              <a:rPr lang="en-US" dirty="0"/>
              <a:t>Home prices locally are doing well</a:t>
            </a:r>
            <a:r>
              <a:rPr lang="en-US"/>
              <a:t>. </a:t>
            </a:r>
          </a:p>
          <a:p>
            <a:pPr lvl="1"/>
            <a:r>
              <a:rPr lang="en-US"/>
              <a:t>Marin </a:t>
            </a:r>
            <a:r>
              <a:rPr lang="en-US" dirty="0"/>
              <a:t>is benefitting from the San </a:t>
            </a:r>
            <a:r>
              <a:rPr lang="en-US"/>
              <a:t>Francisco exodus.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CE7F5-6555-F445-B09C-2500FEBB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626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7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7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181" y="1445673"/>
            <a:ext cx="7440328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Where is the recovery now?</a:t>
            </a:r>
          </a:p>
          <a:p>
            <a:r>
              <a:rPr lang="en-US" dirty="0"/>
              <a:t>How has policy affected the recovery?</a:t>
            </a:r>
          </a:p>
          <a:p>
            <a:r>
              <a:rPr lang="en-US" dirty="0"/>
              <a:t>The most recent COVID package</a:t>
            </a:r>
          </a:p>
          <a:p>
            <a:r>
              <a:rPr lang="en-US" dirty="0"/>
              <a:t>California and Marin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3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Traj</a:t>
            </a:r>
            <a:r>
              <a:rPr lang="en-US" dirty="0"/>
              <a:t>ectory Looks Promising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85630" y="1325563"/>
            <a:ext cx="11020740" cy="45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is Looking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BAF60-816B-A045-B611-68965A2D026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1078" y="1533864"/>
            <a:ext cx="11814402" cy="41405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48B162-EDB0-8849-8225-78FAA6A44D29}"/>
              </a:ext>
            </a:extLst>
          </p:cNvPr>
          <p:cNvSpPr/>
          <p:nvPr/>
        </p:nvSpPr>
        <p:spPr>
          <a:xfrm>
            <a:off x="8173616" y="2052735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C7600-BF24-FB48-9372-952238F9B24B}"/>
              </a:ext>
            </a:extLst>
          </p:cNvPr>
          <p:cNvSpPr/>
          <p:nvPr/>
        </p:nvSpPr>
        <p:spPr>
          <a:xfrm>
            <a:off x="8218629" y="4634436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28E4A3-59CA-D342-9057-CC88C0427E45}"/>
              </a:ext>
            </a:extLst>
          </p:cNvPr>
          <p:cNvSpPr/>
          <p:nvPr/>
        </p:nvSpPr>
        <p:spPr>
          <a:xfrm>
            <a:off x="8173616" y="5497707"/>
            <a:ext cx="1996750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8323852" y="3659551"/>
            <a:ext cx="282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 $800 Billion</a:t>
            </a:r>
          </a:p>
          <a:p>
            <a:r>
              <a:rPr lang="en-US" sz="2000" dirty="0">
                <a:solidFill>
                  <a:srgbClr val="7030A0"/>
                </a:solidFill>
              </a:rPr>
              <a:t>Below 2019 forecast.</a:t>
            </a:r>
          </a:p>
        </p:txBody>
      </p:sp>
    </p:spTree>
    <p:extLst>
      <p:ext uri="{BB962C8B-B14F-4D97-AF65-F5344CB8AC3E}">
        <p14:creationId xmlns:p14="http://schemas.microsoft.com/office/powerpoint/2010/main" val="25271397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12868</TotalTime>
  <Words>1374</Words>
  <Application>Microsoft Macintosh PowerPoint</Application>
  <PresentationFormat>Widescreen</PresentationFormat>
  <Paragraphs>303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Trajectory Looks Promising</vt:lpstr>
      <vt:lpstr>California is Looking Good!</vt:lpstr>
      <vt:lpstr>GDP Trajectory: Pandemic Plunge!</vt:lpstr>
      <vt:lpstr>GDP – Quarterly Growth</vt:lpstr>
      <vt:lpstr>Philadelphia Federal Reserve </vt:lpstr>
      <vt:lpstr>Spending Patterns Since First US Case</vt:lpstr>
      <vt:lpstr>Spending Patterns – Hardest Hit Sectors</vt:lpstr>
      <vt:lpstr>Employment Gap</vt:lpstr>
      <vt:lpstr>Conditions Closer to Home</vt:lpstr>
      <vt:lpstr>Employment Situation: California</vt:lpstr>
      <vt:lpstr>What Have Been Policy Effects</vt:lpstr>
      <vt:lpstr>K-Shaped Recovery</vt:lpstr>
      <vt:lpstr>Another Hard-Hit Sector:  Small Business</vt:lpstr>
      <vt:lpstr>2020 State Tax Receipts Relative to 2019</vt:lpstr>
      <vt:lpstr>Employment Losses Don’t Match Revenue</vt:lpstr>
      <vt:lpstr>State and Local Employment</vt:lpstr>
      <vt:lpstr>And,People are Really Hurting</vt:lpstr>
      <vt:lpstr>So, The President Went Big!</vt:lpstr>
      <vt:lpstr>Balancing Act</vt:lpstr>
      <vt:lpstr>Inflation – Recent Stability</vt:lpstr>
      <vt:lpstr>A Problem Exacerbated….Not Created</vt:lpstr>
      <vt:lpstr>Aggregate Data Looks Encouraging</vt:lpstr>
      <vt:lpstr>Structural Changes?</vt:lpstr>
      <vt:lpstr>My Advice for Joe, Had He Asked</vt:lpstr>
      <vt:lpstr>California &amp; Marin</vt:lpstr>
      <vt:lpstr>Population Change: California</vt:lpstr>
      <vt:lpstr>Which Way Did They Go?</vt:lpstr>
      <vt:lpstr>Population Change: San Francisco &amp; Marin</vt:lpstr>
      <vt:lpstr>Which Way Did They Go? SF &amp; Marin</vt:lpstr>
      <vt:lpstr>Real Estate Prices</vt:lpstr>
      <vt:lpstr>RE Experiences Differ!</vt:lpstr>
      <vt:lpstr>Marin’s Home Price Position</vt:lpstr>
      <vt:lpstr>Home Price Appreciation w/in Marin</vt:lpstr>
      <vt:lpstr>Employment Situation: Marin County</vt:lpstr>
      <vt:lpstr>Employment Situation: Marin County</vt:lpstr>
      <vt:lpstr>For More Graphs on Marin’s Economy</vt:lpstr>
      <vt:lpstr>Summary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456</cp:revision>
  <cp:lastPrinted>2021-04-16T19:01:32Z</cp:lastPrinted>
  <dcterms:created xsi:type="dcterms:W3CDTF">2020-04-20T15:54:17Z</dcterms:created>
  <dcterms:modified xsi:type="dcterms:W3CDTF">2021-05-06T16:47:28Z</dcterms:modified>
</cp:coreProperties>
</file>