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23"/>
  </p:notesMasterIdLst>
  <p:sldIdLst>
    <p:sldId id="1227" r:id="rId2"/>
    <p:sldId id="328" r:id="rId3"/>
    <p:sldId id="434" r:id="rId4"/>
    <p:sldId id="435" r:id="rId5"/>
    <p:sldId id="1198" r:id="rId6"/>
    <p:sldId id="327" r:id="rId7"/>
    <p:sldId id="3861" r:id="rId8"/>
    <p:sldId id="3869" r:id="rId9"/>
    <p:sldId id="3870" r:id="rId10"/>
    <p:sldId id="3871" r:id="rId11"/>
    <p:sldId id="3872" r:id="rId12"/>
    <p:sldId id="3874" r:id="rId13"/>
    <p:sldId id="3873" r:id="rId14"/>
    <p:sldId id="3875" r:id="rId15"/>
    <p:sldId id="1212" r:id="rId16"/>
    <p:sldId id="3898" r:id="rId17"/>
    <p:sldId id="1225" r:id="rId18"/>
    <p:sldId id="3900" r:id="rId19"/>
    <p:sldId id="1224" r:id="rId20"/>
    <p:sldId id="1027" r:id="rId21"/>
    <p:sldId id="389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7" initials="W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C88"/>
    <a:srgbClr val="2B414D"/>
    <a:srgbClr val="FAF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86" autoAdjust="0"/>
    <p:restoredTop sz="94674"/>
  </p:normalViewPr>
  <p:slideViewPr>
    <p:cSldViewPr snapToGrid="0" snapToObjects="1">
      <p:cViewPr varScale="1">
        <p:scale>
          <a:sx n="97" d="100"/>
          <a:sy n="97" d="100"/>
        </p:scale>
        <p:origin x="208" y="3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3" d="100"/>
          <a:sy n="63" d="100"/>
        </p:scale>
        <p:origin x="148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473734261478187E-2"/>
          <c:y val="0.10078533205291242"/>
          <c:w val="0.94052626573852183"/>
          <c:h val="0.68901894983426382"/>
        </c:manualLayout>
      </c:layout>
      <c:lineChart>
        <c:grouping val="standard"/>
        <c:varyColors val="0"/>
        <c:ser>
          <c:idx val="0"/>
          <c:order val="0"/>
          <c:tx>
            <c:v>Estimate of Potential Output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'FRED Graph'!$A$13:$A$18</c:f>
              <c:numCache>
                <c:formatCode>yyyy\-mm\-dd</c:formatCode>
                <c:ptCount val="6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</c:numCache>
            </c:numRef>
          </c:cat>
          <c:val>
            <c:numRef>
              <c:f>'FRED Graph'!$C$13:$C$18</c:f>
              <c:numCache>
                <c:formatCode>General</c:formatCode>
                <c:ptCount val="6"/>
                <c:pt idx="0">
                  <c:v>19157.099999999999</c:v>
                </c:pt>
                <c:pt idx="1">
                  <c:v>19250.2</c:v>
                </c:pt>
                <c:pt idx="2">
                  <c:v>19340.2</c:v>
                </c:pt>
                <c:pt idx="3">
                  <c:v>19424.2</c:v>
                </c:pt>
                <c:pt idx="4">
                  <c:v>19512</c:v>
                </c:pt>
                <c:pt idx="5">
                  <c:v>19602.5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FC0-4831-B5A7-D21CC6CEEDB3}"/>
            </c:ext>
          </c:extLst>
        </c:ser>
        <c:ser>
          <c:idx val="1"/>
          <c:order val="1"/>
          <c:tx>
            <c:v>Actual Real GDP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'FRED Graph'!$A$13:$A$18</c:f>
              <c:numCache>
                <c:formatCode>yyyy\-mm\-dd</c:formatCode>
                <c:ptCount val="6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</c:numCache>
            </c:numRef>
          </c:cat>
          <c:val>
            <c:numRef>
              <c:f>'CBO Projections'!$B$4:$B$9</c:f>
              <c:numCache>
                <c:formatCode>General</c:formatCode>
                <c:ptCount val="6"/>
                <c:pt idx="0">
                  <c:v>19254</c:v>
                </c:pt>
                <c:pt idx="1">
                  <c:v>19010.8</c:v>
                </c:pt>
                <c:pt idx="2">
                  <c:v>17302.5</c:v>
                </c:pt>
                <c:pt idx="3">
                  <c:v>18596.5</c:v>
                </c:pt>
                <c:pt idx="4">
                  <c:v>18794.400000000001</c:v>
                </c:pt>
                <c:pt idx="5">
                  <c:v>19086.400000000001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C0-4831-B5A7-D21CC6CEED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4485640"/>
        <c:axId val="611503912"/>
      </c:lineChart>
      <c:dateAx>
        <c:axId val="614485640"/>
        <c:scaling>
          <c:orientation val="minMax"/>
        </c:scaling>
        <c:delete val="0"/>
        <c:axPos val="b"/>
        <c:numFmt formatCode="yyyy\-mm\-dd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1503912"/>
        <c:crosses val="autoZero"/>
        <c:auto val="1"/>
        <c:lblOffset val="100"/>
        <c:baseTimeUnit val="months"/>
      </c:dateAx>
      <c:valAx>
        <c:axId val="611503912"/>
        <c:scaling>
          <c:orientation val="minMax"/>
          <c:min val="17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4485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Sources of Personal </a:t>
            </a:r>
            <a:r>
              <a:rPr lang="en-US" sz="2400" baseline="0"/>
              <a:t>Income</a:t>
            </a:r>
          </a:p>
          <a:p>
            <a:pPr>
              <a:defRPr/>
            </a:pPr>
            <a:r>
              <a:rPr lang="en-US" sz="1800" baseline="0"/>
              <a:t>(Billions of $s at Annual Rates, BEA)</a:t>
            </a:r>
            <a:endParaRPr lang="en-US" sz="1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Before Tax Income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MayData!$B$4:$B$20</c:f>
              <c:numCache>
                <c:formatCode>yyyy\-mm\-dd</c:formatCode>
                <c:ptCount val="17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</c:numCache>
            </c:numRef>
          </c:cat>
          <c:val>
            <c:numRef>
              <c:f>MayData!$K$4:$K$20</c:f>
              <c:numCache>
                <c:formatCode>0.0</c:formatCode>
                <c:ptCount val="17"/>
                <c:pt idx="0">
                  <c:v>17224.900000000001</c:v>
                </c:pt>
                <c:pt idx="1">
                  <c:v>17373.2</c:v>
                </c:pt>
                <c:pt idx="2">
                  <c:v>16903.199999999997</c:v>
                </c:pt>
                <c:pt idx="3">
                  <c:v>15849.899999999998</c:v>
                </c:pt>
                <c:pt idx="4">
                  <c:v>16160.399999999998</c:v>
                </c:pt>
                <c:pt idx="5">
                  <c:v>16492.5</c:v>
                </c:pt>
                <c:pt idx="6">
                  <c:v>16723</c:v>
                </c:pt>
                <c:pt idx="7">
                  <c:v>16938.899999999998</c:v>
                </c:pt>
                <c:pt idx="8">
                  <c:v>17115.7</c:v>
                </c:pt>
                <c:pt idx="9">
                  <c:v>17343.7</c:v>
                </c:pt>
                <c:pt idx="10">
                  <c:v>17303.5</c:v>
                </c:pt>
                <c:pt idx="11">
                  <c:v>17375.7</c:v>
                </c:pt>
                <c:pt idx="12">
                  <c:v>17426.899999999998</c:v>
                </c:pt>
                <c:pt idx="13">
                  <c:v>17516.099999999999</c:v>
                </c:pt>
                <c:pt idx="14">
                  <c:v>17760</c:v>
                </c:pt>
                <c:pt idx="15">
                  <c:v>17947.900000000001</c:v>
                </c:pt>
                <c:pt idx="16">
                  <c:v>18106.599999999999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CE-44B5-8998-4CE3B6E56E1F}"/>
            </c:ext>
          </c:extLst>
        </c:ser>
        <c:ser>
          <c:idx val="0"/>
          <c:order val="1"/>
          <c:tx>
            <c:v>After-Tax Income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MayData!$B$4:$B$20</c:f>
              <c:numCache>
                <c:formatCode>yyyy\-mm\-dd</c:formatCode>
                <c:ptCount val="17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</c:numCache>
            </c:numRef>
          </c:cat>
          <c:val>
            <c:numRef>
              <c:f>MayData!$L$4:$L$20</c:f>
              <c:numCache>
                <c:formatCode>0.0</c:formatCode>
                <c:ptCount val="17"/>
                <c:pt idx="0">
                  <c:v>16714.400000000005</c:v>
                </c:pt>
                <c:pt idx="1">
                  <c:v>16831.3</c:v>
                </c:pt>
                <c:pt idx="2">
                  <c:v>16550.099999999995</c:v>
                </c:pt>
                <c:pt idx="3">
                  <c:v>19035.900000000001</c:v>
                </c:pt>
                <c:pt idx="4">
                  <c:v>18147.099999999999</c:v>
                </c:pt>
                <c:pt idx="5">
                  <c:v>17899.5</c:v>
                </c:pt>
                <c:pt idx="6">
                  <c:v>18008.599999999999</c:v>
                </c:pt>
                <c:pt idx="7">
                  <c:v>17430.400000000001</c:v>
                </c:pt>
                <c:pt idx="8">
                  <c:v>17546.8</c:v>
                </c:pt>
                <c:pt idx="9">
                  <c:v>17476.5</c:v>
                </c:pt>
                <c:pt idx="10">
                  <c:v>17273</c:v>
                </c:pt>
                <c:pt idx="11">
                  <c:v>17389.800000000003</c:v>
                </c:pt>
                <c:pt idx="12">
                  <c:v>19396.900000000001</c:v>
                </c:pt>
                <c:pt idx="13">
                  <c:v>17886.099999999999</c:v>
                </c:pt>
                <c:pt idx="14">
                  <c:v>22079.599999999999</c:v>
                </c:pt>
                <c:pt idx="15">
                  <c:v>18855.400000000001</c:v>
                </c:pt>
                <c:pt idx="16">
                  <c:v>18419.099999999995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CE-44B5-8998-4CE3B6E56E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6280288"/>
        <c:axId val="656281600"/>
      </c:lineChart>
      <c:dateAx>
        <c:axId val="656280288"/>
        <c:scaling>
          <c:orientation val="minMax"/>
        </c:scaling>
        <c:delete val="0"/>
        <c:axPos val="b"/>
        <c:numFmt formatCode="yyyy\-mm\-dd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6281600"/>
        <c:crosses val="autoZero"/>
        <c:auto val="1"/>
        <c:lblOffset val="100"/>
        <c:baseTimeUnit val="months"/>
      </c:dateAx>
      <c:valAx>
        <c:axId val="656281600"/>
        <c:scaling>
          <c:orientation val="minMax"/>
          <c:max val="23000"/>
          <c:min val="1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6280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Spending and Saving</a:t>
            </a:r>
            <a:endParaRPr lang="en-US" sz="2400" baseline="0"/>
          </a:p>
          <a:p>
            <a:pPr>
              <a:defRPr/>
            </a:pPr>
            <a:r>
              <a:rPr lang="en-US" sz="1800" baseline="0"/>
              <a:t>(Billions of $s at Annual Rates, BEA)</a:t>
            </a:r>
            <a:endParaRPr lang="en-US" sz="1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Personal Outlays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MayData!$B$4:$B$20</c:f>
              <c:numCache>
                <c:formatCode>yyyy\-mm\-dd</c:formatCode>
                <c:ptCount val="17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</c:numCache>
            </c:numRef>
          </c:cat>
          <c:val>
            <c:numRef>
              <c:f>MayData!$M$4:$M$20</c:f>
              <c:numCache>
                <c:formatCode>General</c:formatCode>
                <c:ptCount val="17"/>
                <c:pt idx="0">
                  <c:v>15448.1</c:v>
                </c:pt>
                <c:pt idx="1">
                  <c:v>15442.3</c:v>
                </c:pt>
                <c:pt idx="2">
                  <c:v>14419.3</c:v>
                </c:pt>
                <c:pt idx="3">
                  <c:v>12622.2</c:v>
                </c:pt>
                <c:pt idx="4">
                  <c:v>13658</c:v>
                </c:pt>
                <c:pt idx="5">
                  <c:v>14489.8</c:v>
                </c:pt>
                <c:pt idx="6">
                  <c:v>14702.9</c:v>
                </c:pt>
                <c:pt idx="7">
                  <c:v>14878.5</c:v>
                </c:pt>
                <c:pt idx="8">
                  <c:v>15080.1</c:v>
                </c:pt>
                <c:pt idx="9">
                  <c:v>15115.4</c:v>
                </c:pt>
                <c:pt idx="10">
                  <c:v>15008.2</c:v>
                </c:pt>
                <c:pt idx="11">
                  <c:v>14913.7</c:v>
                </c:pt>
                <c:pt idx="12" formatCode="#,##0.0">
                  <c:v>15384.5</c:v>
                </c:pt>
                <c:pt idx="13" formatCode="#,##0.0">
                  <c:v>15237.3</c:v>
                </c:pt>
                <c:pt idx="14" formatCode="#,##0.0">
                  <c:v>15978.4</c:v>
                </c:pt>
                <c:pt idx="15" formatCode="#,##0.0">
                  <c:v>16122.2</c:v>
                </c:pt>
                <c:pt idx="16" formatCode="#,##0.0">
                  <c:v>16127.7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0F7-4D68-A36C-F4DA8C123B17}"/>
            </c:ext>
          </c:extLst>
        </c:ser>
        <c:ser>
          <c:idx val="2"/>
          <c:order val="1"/>
          <c:tx>
            <c:v>After Tax Income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MayData!$B$4:$B$20</c:f>
              <c:numCache>
                <c:formatCode>yyyy\-mm\-dd</c:formatCode>
                <c:ptCount val="17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</c:numCache>
            </c:numRef>
          </c:cat>
          <c:val>
            <c:numRef>
              <c:f>MayData!$E$4:$E$20</c:f>
              <c:numCache>
                <c:formatCode>0.0</c:formatCode>
                <c:ptCount val="17"/>
                <c:pt idx="0">
                  <c:v>16714.400000000001</c:v>
                </c:pt>
                <c:pt idx="1">
                  <c:v>16831.3</c:v>
                </c:pt>
                <c:pt idx="2">
                  <c:v>16550.099999999999</c:v>
                </c:pt>
                <c:pt idx="3">
                  <c:v>19035.900000000001</c:v>
                </c:pt>
                <c:pt idx="4">
                  <c:v>18147.099999999999</c:v>
                </c:pt>
                <c:pt idx="5">
                  <c:v>17899.5</c:v>
                </c:pt>
                <c:pt idx="6">
                  <c:v>18008.599999999999</c:v>
                </c:pt>
                <c:pt idx="7">
                  <c:v>17430.400000000001</c:v>
                </c:pt>
                <c:pt idx="8">
                  <c:v>17546.8</c:v>
                </c:pt>
                <c:pt idx="9">
                  <c:v>17476.5</c:v>
                </c:pt>
                <c:pt idx="10">
                  <c:v>17273</c:v>
                </c:pt>
                <c:pt idx="11">
                  <c:v>17389.8</c:v>
                </c:pt>
                <c:pt idx="12">
                  <c:v>19396.900000000001</c:v>
                </c:pt>
                <c:pt idx="13">
                  <c:v>17886.099999999999</c:v>
                </c:pt>
                <c:pt idx="14">
                  <c:v>22079.599999999999</c:v>
                </c:pt>
                <c:pt idx="15">
                  <c:v>18855.400000000001</c:v>
                </c:pt>
                <c:pt idx="16">
                  <c:v>18419.099999999999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0F7-4D68-A36C-F4DA8C123B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6280288"/>
        <c:axId val="656281600"/>
      </c:lineChart>
      <c:dateAx>
        <c:axId val="656280288"/>
        <c:scaling>
          <c:orientation val="minMax"/>
        </c:scaling>
        <c:delete val="0"/>
        <c:axPos val="b"/>
        <c:numFmt formatCode="yyyy\-mm\-dd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6281600"/>
        <c:crosses val="autoZero"/>
        <c:auto val="1"/>
        <c:lblOffset val="100"/>
        <c:baseTimeUnit val="months"/>
      </c:dateAx>
      <c:valAx>
        <c:axId val="656281600"/>
        <c:scaling>
          <c:orientation val="minMax"/>
          <c:max val="23000"/>
          <c:min val="1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6280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 w="9525" cap="flat" cmpd="sng" algn="ctr">
      <a:gradFill>
        <a:gsLst>
          <a:gs pos="0">
            <a:schemeClr val="accent1">
              <a:lumMod val="5000"/>
              <a:lumOff val="95000"/>
            </a:schemeClr>
          </a:gs>
          <a:gs pos="74000">
            <a:schemeClr val="accent1">
              <a:lumMod val="45000"/>
              <a:lumOff val="55000"/>
            </a:schemeClr>
          </a:gs>
          <a:gs pos="83000">
            <a:schemeClr val="accent1">
              <a:lumMod val="45000"/>
              <a:lumOff val="55000"/>
            </a:schemeClr>
          </a:gs>
          <a:gs pos="100000">
            <a:schemeClr val="accent1">
              <a:lumMod val="30000"/>
              <a:lumOff val="70000"/>
            </a:schemeClr>
          </a:gs>
        </a:gsLst>
        <a:lin ang="5400000" scaled="1"/>
      </a:gra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CPI Excluding Food and Energy</a:t>
            </a:r>
          </a:p>
        </c:rich>
      </c:tx>
      <c:layout>
        <c:manualLayout>
          <c:xMode val="edge"/>
          <c:yMode val="edge"/>
          <c:x val="0.2037883327934972"/>
          <c:y val="1.21401760166202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5252211287395973E-2"/>
          <c:y val="0.10962578943008087"/>
          <c:w val="0.85538552385898603"/>
          <c:h val="0.74266220358533497"/>
        </c:manualLayout>
      </c:layout>
      <c:lineChart>
        <c:grouping val="stacked"/>
        <c:varyColors val="0"/>
        <c:ser>
          <c:idx val="0"/>
          <c:order val="0"/>
          <c:tx>
            <c:v>Consumer Prices Excluding Food and Energy</c:v>
          </c:tx>
          <c:spPr>
            <a:ln w="34925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dLbls>
            <c:delete val="1"/>
          </c:dLbls>
          <c:cat>
            <c:numRef>
              <c:f>'FRED Graph'!$A$24:$A$41</c:f>
              <c:numCache>
                <c:formatCode>[$-409]mmm\-yy;@</c:formatCode>
                <c:ptCount val="18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44307</c:v>
                </c:pt>
                <c:pt idx="16" formatCode="mmm\-yy">
                  <c:v>44337</c:v>
                </c:pt>
                <c:pt idx="17" formatCode="mmm\-yy">
                  <c:v>44368</c:v>
                </c:pt>
              </c:numCache>
            </c:numRef>
          </c:cat>
          <c:val>
            <c:numRef>
              <c:f>'FRED Graph'!$C$24:$C$41</c:f>
              <c:numCache>
                <c:formatCode>0.000</c:formatCode>
                <c:ptCount val="18"/>
                <c:pt idx="0">
                  <c:v>266.30599999999998</c:v>
                </c:pt>
                <c:pt idx="1">
                  <c:v>266.87599999999998</c:v>
                </c:pt>
                <c:pt idx="2">
                  <c:v>266.82</c:v>
                </c:pt>
                <c:pt idx="3">
                  <c:v>265.83600000000001</c:v>
                </c:pt>
                <c:pt idx="4">
                  <c:v>265.637</c:v>
                </c:pt>
                <c:pt idx="5">
                  <c:v>266.28199999999998</c:v>
                </c:pt>
                <c:pt idx="6">
                  <c:v>267.72199999999998</c:v>
                </c:pt>
                <c:pt idx="7">
                  <c:v>268.654</c:v>
                </c:pt>
                <c:pt idx="8">
                  <c:v>269.15499999999997</c:v>
                </c:pt>
                <c:pt idx="9">
                  <c:v>269.35000000000002</c:v>
                </c:pt>
                <c:pt idx="10">
                  <c:v>269.81900000000002</c:v>
                </c:pt>
                <c:pt idx="11">
                  <c:v>269.94</c:v>
                </c:pt>
                <c:pt idx="12">
                  <c:v>270.02499999999998</c:v>
                </c:pt>
                <c:pt idx="13">
                  <c:v>270.29899999999998</c:v>
                </c:pt>
                <c:pt idx="14">
                  <c:v>271.214</c:v>
                </c:pt>
                <c:pt idx="15">
                  <c:v>273.7</c:v>
                </c:pt>
                <c:pt idx="16">
                  <c:v>275.71800000000002</c:v>
                </c:pt>
                <c:pt idx="17">
                  <c:v>278.14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529-4122-A27D-0173E9752AA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492561824"/>
        <c:axId val="492566416"/>
      </c:lineChart>
      <c:dateAx>
        <c:axId val="492561824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l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1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566416"/>
        <c:crosses val="autoZero"/>
        <c:auto val="1"/>
        <c:lblOffset val="100"/>
        <c:baseTimeUnit val="months"/>
      </c:dateAx>
      <c:valAx>
        <c:axId val="492566416"/>
        <c:scaling>
          <c:orientation val="minMax"/>
        </c:scaling>
        <c:delete val="0"/>
        <c:axPos val="l"/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561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9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12700" cap="flat" cmpd="sng" algn="ctr">
        <a:solidFill>
          <a:schemeClr val="lt1"/>
        </a:solidFill>
        <a:round/>
      </a:ln>
    </cs:spPr>
    <cs:defRPr sz="900" kern="1200" spc="10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C6A77-897B-A94D-8179-085D1B4EE98D}" type="datetimeFigureOut">
              <a:rPr lang="en-US" smtClean="0"/>
              <a:t>7/13/21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294D8-753E-E842-8CF8-893A8D4FD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8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21A4D-4FAD-45A6-A3C5-59711005E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B803A-233C-48A3-A920-5820C83A0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737BC-96A1-42A3-AD8D-9E8CD7FB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95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31B64-0F13-44AC-A325-72129929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A7E2CB-D8A4-4CA5-AD0E-4339221B42D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09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CD1F8A60-8110-4A9F-9FEB-449D2EDDD4DB}"/>
              </a:ext>
            </a:extLst>
          </p:cNvPr>
          <p:cNvSpPr>
            <a:spLocks/>
          </p:cNvSpPr>
          <p:nvPr userDrawn="1"/>
        </p:nvSpPr>
        <p:spPr>
          <a:xfrm>
            <a:off x="835575" y="268645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FA1ED-8B45-44AC-98C5-BB37CF911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F367F-FF99-40E4-923D-2ADC7339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730"/>
            <a:ext cx="10515600" cy="4351338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0F65A-EC94-4588-B443-FB389B8A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03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Titl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CD1F8A60-8110-4A9F-9FEB-449D2EDDD4DB}"/>
              </a:ext>
            </a:extLst>
          </p:cNvPr>
          <p:cNvSpPr>
            <a:spLocks/>
          </p:cNvSpPr>
          <p:nvPr userDrawn="1"/>
        </p:nvSpPr>
        <p:spPr>
          <a:xfrm>
            <a:off x="835575" y="242887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FA1ED-8B45-44AC-98C5-BB37CF911E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6007"/>
            <a:ext cx="10515600" cy="1325563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F367F-FF99-40E4-923D-2ADC7339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730"/>
            <a:ext cx="10515600" cy="4351338"/>
          </a:xfrm>
        </p:spPr>
        <p:txBody>
          <a:bodyPr anchor="ctr" anchorCtr="0"/>
          <a:lstStyle>
            <a:lvl3pPr>
              <a:defRPr sz="24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0F65A-EC94-4588-B443-FB389B8A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4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67E71-46AC-4513-9A95-F26DF30D7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C1AA319-333D-412C-9DD7-9A6C0D760DBE}"/>
              </a:ext>
            </a:extLst>
          </p:cNvPr>
          <p:cNvSpPr>
            <a:spLocks/>
          </p:cNvSpPr>
          <p:nvPr userDrawn="1"/>
        </p:nvSpPr>
        <p:spPr>
          <a:xfrm>
            <a:off x="835575" y="268645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C0E9-A169-4112-8F11-ADB73A3F2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11ECD-3447-4351-9964-A7490F936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F81A1-AC5C-4F62-B1AA-88B6BD27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79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Titl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C0E9-A169-4112-8F11-ADB73A3F2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11ECD-3447-4351-9964-A7490F936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F81A1-AC5C-4F62-B1AA-88B6BD27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AB0322-A9EB-43EB-8A82-07D57F72DE4A}"/>
              </a:ext>
            </a:extLst>
          </p:cNvPr>
          <p:cNvSpPr>
            <a:spLocks/>
          </p:cNvSpPr>
          <p:nvPr userDrawn="1"/>
        </p:nvSpPr>
        <p:spPr>
          <a:xfrm>
            <a:off x="835575" y="242887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E67E71-46AC-4513-9A95-F26DF30D79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6007"/>
            <a:ext cx="10515600" cy="1325563"/>
          </a:xfrm>
        </p:spPr>
        <p:txBody>
          <a:bodyPr anchor="t" anchorCtr="0"/>
          <a:lstStyle>
            <a:lvl1pPr>
              <a:lnSpc>
                <a:spcPct val="100000"/>
              </a:lnSpc>
              <a:defRPr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815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1A90B-032D-47E4-AA87-462359C7B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3E4E5-6537-4C35-A50E-A91EDDFC5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D0AEE99-5F0F-4100-9685-AAB2EBB6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2751" y="6230226"/>
            <a:ext cx="2743200" cy="365125"/>
          </a:xfrm>
        </p:spPr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33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72545-EFE2-4330-B6AE-68DD7018D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65C42-8E4E-4995-8882-EDA624357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0386CD-7692-45A5-96E1-56EF3B35F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968283-0879-4456-B3EF-65A7B363EF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D478B5-F754-4D16-A4E6-C28D49165B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312041-9D94-4A1D-B742-6CF6728A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45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2E3BC-6A56-4810-AE88-730E1D260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31B64-0F13-44AC-A325-72129929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06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0C0B4B-CECB-4D80-B0B3-10BA52D49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75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F9E97E-8590-4661-B926-74D82175F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EFE9F-E4C2-4E94-B15C-7561DD632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303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72820-9D3E-44DA-B4D3-E0A65C8E5B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72751" y="62302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C4C88"/>
                </a:solidFill>
              </a:defRPr>
            </a:lvl1pPr>
          </a:lstStyle>
          <a:p>
            <a:fld id="{D9F085D5-EC86-4F6A-B501-C1359CB3911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Workspace [Presentation]" hidden="1">
            <a:extLst>
              <a:ext uri="{FF2B5EF4-FFF2-40B4-BE49-F238E27FC236}">
                <a16:creationId xmlns:a16="http://schemas.microsoft.com/office/drawing/2014/main" id="{07CF207E-F6E3-4338-83CD-7F26AF8EFD5E}"/>
              </a:ext>
            </a:extLst>
          </p:cNvPr>
          <p:cNvSpPr/>
          <p:nvPr userDrawn="1"/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 w="12700" cap="flat" cmpd="sng" algn="ctr">
            <a:solidFill>
              <a:srgbClr val="D24726"/>
            </a:solidFill>
            <a:prstDash val="lgDash"/>
            <a:miter lim="800000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FCAFF6B-AEE7-4DF3-9AA6-FC371F384119}"/>
              </a:ext>
            </a:extLst>
          </p:cNvPr>
          <p:cNvCxnSpPr>
            <a:cxnSpLocks/>
          </p:cNvCxnSpPr>
          <p:nvPr userDrawn="1"/>
        </p:nvCxnSpPr>
        <p:spPr>
          <a:xfrm>
            <a:off x="3310764" y="6412788"/>
            <a:ext cx="8153398" cy="0"/>
          </a:xfrm>
          <a:prstGeom prst="line">
            <a:avLst/>
          </a:prstGeom>
          <a:ln>
            <a:solidFill>
              <a:srgbClr val="0C4C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5C10A0A-8A4B-47E1-9F98-875C5F817B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174279" y="0"/>
            <a:ext cx="2017721" cy="18987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7F4E8CB-31CF-4E8D-A3AC-73D8C76CAD0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35378" y="6176568"/>
            <a:ext cx="2834640" cy="47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9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4" r:id="rId3"/>
    <p:sldLayoutId id="2147483724" r:id="rId4"/>
    <p:sldLayoutId id="2147483733" r:id="rId5"/>
    <p:sldLayoutId id="2147483723" r:id="rId6"/>
    <p:sldLayoutId id="2147483725" r:id="rId7"/>
    <p:sldLayoutId id="2147483726" r:id="rId8"/>
    <p:sldLayoutId id="2147483727" r:id="rId9"/>
    <p:sldLayoutId id="214748373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C4C8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0C4C8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2400" kern="1200">
          <a:solidFill>
            <a:srgbClr val="2B414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 panose="02070309020205020404" pitchFamily="49" charset="0"/>
        <a:buChar char="o"/>
        <a:defRPr sz="2400" kern="1200">
          <a:solidFill>
            <a:srgbClr val="2B414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B414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B414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eedelegation.org" TargetMode="External"/><Relationship Id="rId2" Type="http://schemas.openxmlformats.org/officeDocument/2006/relationships/hyperlink" Target="http://www.needelegation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eedelegation.org/testimonials.php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/Users/Jon/NEED%20Dropbox/Presentations/0Documents/Template/Delegate_Map.p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file:////Users/Jon/NEED%20Dropbox/Presentations/0Documents/Template/legend.png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www.bea.gov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6246" y="2811709"/>
            <a:ext cx="10219508" cy="874970"/>
          </a:xfrm>
        </p:spPr>
        <p:txBody>
          <a:bodyPr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dirty="0"/>
              <a:t>The State of the Recovery and the Challenges Ahead</a:t>
            </a:r>
            <a:endParaRPr lang="en-US" sz="4800" b="1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253CAC7-36DF-4A5D-BA87-83822B44E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AE01C54-87B5-E047-A90C-F1A958BEF150}"/>
              </a:ext>
            </a:extLst>
          </p:cNvPr>
          <p:cNvSpPr txBox="1">
            <a:spLocks/>
          </p:cNvSpPr>
          <p:nvPr/>
        </p:nvSpPr>
        <p:spPr>
          <a:xfrm>
            <a:off x="1359034" y="4003315"/>
            <a:ext cx="9144000" cy="87497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0C4C88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None/>
              <a:defRPr sz="20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Courier New" panose="02070309020205020404" pitchFamily="49" charset="0"/>
              <a:buNone/>
              <a:defRPr sz="18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600" dirty="0">
                <a:solidFill>
                  <a:schemeClr val="tx2"/>
                </a:solidFill>
              </a:rPr>
              <a:t>July 13, 2021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600" dirty="0">
                <a:solidFill>
                  <a:schemeClr val="tx2"/>
                </a:solidFill>
              </a:rPr>
              <a:t>Maplewood Rotary Club</a:t>
            </a:r>
            <a:endParaRPr lang="en-US" sz="18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600" dirty="0">
                <a:solidFill>
                  <a:srgbClr val="7030A0"/>
                </a:solidFill>
              </a:rPr>
              <a:t>Geoffrey Woglom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600" dirty="0">
                <a:solidFill>
                  <a:srgbClr val="7030A0"/>
                </a:solidFill>
              </a:rPr>
              <a:t>Professor of Economics (emeritus)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600" dirty="0">
                <a:solidFill>
                  <a:srgbClr val="7030A0"/>
                </a:solidFill>
              </a:rPr>
              <a:t>Amherst College</a:t>
            </a:r>
          </a:p>
        </p:txBody>
      </p:sp>
    </p:spTree>
    <p:extLst>
      <p:ext uri="{BB962C8B-B14F-4D97-AF65-F5344CB8AC3E}">
        <p14:creationId xmlns:p14="http://schemas.microsoft.com/office/powerpoint/2010/main" val="2644206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9BEF9-90D4-4426-B6F8-D1A7CC388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Stim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ulus allowed Spending to Recover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0491A1-A0EE-46BB-855F-3E23FB242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10</a:t>
            </a:fld>
            <a:endParaRPr lang="en-GB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AF46DF-FAB0-49CC-A8B6-C31595319F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431977"/>
              </p:ext>
            </p:extLst>
          </p:nvPr>
        </p:nvGraphicFramePr>
        <p:xfrm>
          <a:off x="838200" y="1570038"/>
          <a:ext cx="10515600" cy="466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C9EFB49-C5F5-4174-8001-DAA3FBA18D09}"/>
              </a:ext>
            </a:extLst>
          </p:cNvPr>
          <p:cNvSpPr txBox="1"/>
          <p:nvPr/>
        </p:nvSpPr>
        <p:spPr>
          <a:xfrm>
            <a:off x="2733675" y="2771775"/>
            <a:ext cx="497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But Note that Saving also went way up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66EF4C2-CB40-4775-A4A4-03F7E47BC19A}"/>
              </a:ext>
            </a:extLst>
          </p:cNvPr>
          <p:cNvGrpSpPr/>
          <p:nvPr/>
        </p:nvGrpSpPr>
        <p:grpSpPr>
          <a:xfrm>
            <a:off x="3381375" y="3429000"/>
            <a:ext cx="2137409" cy="1590675"/>
            <a:chOff x="3381375" y="3429000"/>
            <a:chExt cx="2137409" cy="1590675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9C2B787-5A04-4BFD-84D1-03FEF058418D}"/>
                </a:ext>
              </a:extLst>
            </p:cNvPr>
            <p:cNvCxnSpPr/>
            <p:nvPr/>
          </p:nvCxnSpPr>
          <p:spPr>
            <a:xfrm flipV="1">
              <a:off x="3381375" y="3429000"/>
              <a:ext cx="0" cy="1590675"/>
            </a:xfrm>
            <a:prstGeom prst="straightConnector1">
              <a:avLst/>
            </a:prstGeom>
            <a:ln w="22225">
              <a:solidFill>
                <a:srgbClr val="FFFF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D3F305F-6244-470C-92B0-B2CA2FA20821}"/>
                </a:ext>
              </a:extLst>
            </p:cNvPr>
            <p:cNvSpPr txBox="1"/>
            <p:nvPr/>
          </p:nvSpPr>
          <p:spPr>
            <a:xfrm>
              <a:off x="3381375" y="3875208"/>
              <a:ext cx="21374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Saving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556570C4-C4CF-4940-8538-6EDD22EAFF0B}"/>
              </a:ext>
            </a:extLst>
          </p:cNvPr>
          <p:cNvSpPr txBox="1"/>
          <p:nvPr/>
        </p:nvSpPr>
        <p:spPr>
          <a:xfrm>
            <a:off x="5562600" y="455801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Abnormally high Saving is over $2trillion</a:t>
            </a:r>
          </a:p>
        </p:txBody>
      </p:sp>
    </p:spTree>
    <p:extLst>
      <p:ext uri="{BB962C8B-B14F-4D97-AF65-F5344CB8AC3E}">
        <p14:creationId xmlns:p14="http://schemas.microsoft.com/office/powerpoint/2010/main" val="18440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B5380-4B8F-4DC3-B8F0-078B494A0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290781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Pro</a:t>
            </a:r>
            <a:r>
              <a:rPr lang="en-US" dirty="0"/>
              <a:t>duction and Employment on Tap for a Full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2FF84-BE9E-4B22-A0BE-187E612E5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Fiscal Stimulus is Not Done.</a:t>
            </a:r>
          </a:p>
          <a:p>
            <a:pPr lvl="1"/>
            <a:r>
              <a:rPr lang="en-US" dirty="0"/>
              <a:t>Emergency Unemployment will continue until September 4th.</a:t>
            </a:r>
          </a:p>
          <a:p>
            <a:pPr lvl="1"/>
            <a:r>
              <a:rPr lang="en-US" dirty="0"/>
              <a:t>Expanded Child Tax Credit Payments start this month and continue to the end of the year.</a:t>
            </a:r>
          </a:p>
          <a:p>
            <a:pPr lvl="1"/>
            <a:r>
              <a:rPr lang="en-US" dirty="0"/>
              <a:t>Infrastructure on the Horizon?</a:t>
            </a:r>
          </a:p>
          <a:p>
            <a:r>
              <a:rPr lang="en-US" dirty="0"/>
              <a:t>Monetary Policy is committed to maintaining near zero interest rates:</a:t>
            </a:r>
          </a:p>
          <a:p>
            <a:pPr marL="457200" lvl="1" indent="0">
              <a:buNone/>
            </a:pPr>
            <a:r>
              <a:rPr lang="en-US" dirty="0"/>
              <a:t>The Committee decided to keep [short-term intertest rates near zero] until labor market conditions have reached levels consistent with the Committee’s  assessments of maximum employment… (Policy Statement 6/16)</a:t>
            </a:r>
          </a:p>
          <a:p>
            <a:r>
              <a:rPr lang="en-US" dirty="0"/>
              <a:t>Proviso:  We keep the Pandemic under Control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393E1B-C565-4EFF-8240-65A3D5011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91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A9AAD-5A5B-4D30-88D2-9ED160E8C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Ah, </a:t>
            </a:r>
            <a:r>
              <a:rPr lang="en-US" dirty="0"/>
              <a:t>But What about Inflation?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B0593-AAB9-4616-9804-C187D0E68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12</a:t>
            </a:fld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D0BA01-4AB0-4E1A-A03F-A87CAE85C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Ugliness is Also in the Eye of the Beholder:  It depends on the starting point for measuring price increases:</a:t>
            </a:r>
          </a:p>
          <a:p>
            <a:r>
              <a:rPr lang="en-US" dirty="0"/>
              <a:t>Annualized Percentage  Changes in the CPI (excl food and energy)</a:t>
            </a:r>
          </a:p>
          <a:p>
            <a:pPr lvl="1"/>
            <a:r>
              <a:rPr lang="en-US" dirty="0"/>
              <a:t>May to Jun, 11.1%</a:t>
            </a:r>
          </a:p>
          <a:p>
            <a:pPr lvl="1"/>
            <a:r>
              <a:rPr lang="en-US" dirty="0"/>
              <a:t>Jun 2020 to Jun 2021, 4.5% (highest since 10/91!)</a:t>
            </a:r>
          </a:p>
          <a:p>
            <a:pPr lvl="1"/>
            <a:r>
              <a:rPr lang="en-US" dirty="0"/>
              <a:t>Feb 2020 (since the start of the recession), to Jun 2021 3.1%</a:t>
            </a:r>
          </a:p>
          <a:p>
            <a:r>
              <a:rPr lang="en-US" dirty="0"/>
              <a:t>A Picture Might Help! </a:t>
            </a:r>
          </a:p>
        </p:txBody>
      </p:sp>
    </p:spTree>
    <p:extLst>
      <p:ext uri="{BB962C8B-B14F-4D97-AF65-F5344CB8AC3E}">
        <p14:creationId xmlns:p14="http://schemas.microsoft.com/office/powerpoint/2010/main" val="39368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A9AAD-5A5B-4D30-88D2-9ED160E8C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Infl</a:t>
            </a:r>
            <a:r>
              <a:rPr lang="en-US" dirty="0"/>
              <a:t>ation during the Recovery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B0593-AAB9-4616-9804-C187D0E68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13</a:t>
            </a:fld>
            <a:endParaRPr lang="en-GB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A62AE44F-5897-4C92-9CD0-0DA7DE657D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586333"/>
              </p:ext>
            </p:extLst>
          </p:nvPr>
        </p:nvGraphicFramePr>
        <p:xfrm>
          <a:off x="838200" y="1026696"/>
          <a:ext cx="10515600" cy="5203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6511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50A57-85AE-4977-8A11-7CE3B0877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</a:t>
            </a:r>
            <a:r>
              <a:rPr lang="en-US" dirty="0"/>
              <a:t>cent Inflation Has Been More than 2.5%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462D1-754E-4D77-8906-59B8EBE11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why?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Price increases are “catching up” for declines in early 2020.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Supply disruptions due to the virus –e.g., used car prices  have risen by 45 percent.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Labor shortages due to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Too generous unemployment benefits.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Covid Fears and Family responsibilities.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Mismatch of available workers and jobs.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Total spending is growing too fast.</a:t>
            </a:r>
          </a:p>
          <a:p>
            <a:r>
              <a:rPr lang="en-US" dirty="0"/>
              <a:t>Notice, that except for 4., the other reasons are temporary,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3FA90-6C14-4FDB-B344-B7E4BD624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63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AE194-0EB2-43ED-89C6-991FE1ED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Dem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ocratic Economists Can Disagree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B9471-B8B7-4803-9558-BE36D0A5E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Treasury Secretary Jane Yellen, 3/14:</a:t>
            </a:r>
          </a:p>
          <a:p>
            <a:pPr marL="457200" indent="0">
              <a:buNone/>
            </a:pPr>
            <a:r>
              <a:rPr lang="en-US" dirty="0"/>
              <a:t>To get a sustained high inflation like we had in the 1970s, I absolutely don’t expect that.  We have had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very well anchored inflationary expectations, and a Federal Reserve that’s learned how to manage inflation. </a:t>
            </a:r>
          </a:p>
          <a:p>
            <a:pPr marL="457200" indent="0">
              <a:buNone/>
            </a:pPr>
            <a:r>
              <a:rPr lang="en-US" dirty="0"/>
              <a:t>Former Treasury Secretary Larry Summers, 3/26:</a:t>
            </a:r>
          </a:p>
          <a:p>
            <a:pPr marL="457200" indent="0">
              <a:buNone/>
            </a:pPr>
            <a:r>
              <a:rPr lang="en-US" dirty="0"/>
              <a:t>It may be that a way will be found to bring it under control. But as I look at $3 trillion of stimulus, $2 trillion of savings overhang, …,rates expected by the Federal Reserve to be at zero for three years even in a booming economy, …, and much new fiscal stimulus to come — I'm worried.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356CAF-3D07-45CF-9A29-3B42F1412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27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2FE32-4494-47A7-BFCD-541796FC9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 Does the Fed “Manage” Inflation?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D805D-DCFF-469B-8416-257B780EB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Fed has a “dual mandate”</a:t>
            </a:r>
          </a:p>
          <a:p>
            <a:pPr lvl="1"/>
            <a:r>
              <a:rPr lang="en-US" sz="2600" dirty="0"/>
              <a:t>Price stability (2% inflation, which corresponds to 2.5% in CPI)</a:t>
            </a:r>
          </a:p>
          <a:p>
            <a:pPr lvl="1"/>
            <a:r>
              <a:rPr lang="en-US" sz="2600" dirty="0"/>
              <a:t>Maximum employment consistent with price stability.</a:t>
            </a:r>
          </a:p>
          <a:p>
            <a:r>
              <a:rPr lang="en-US" dirty="0"/>
              <a:t>When the Fed fears a rise in inflation, they raise interest rates to lower total spending.</a:t>
            </a:r>
          </a:p>
          <a:p>
            <a:r>
              <a:rPr lang="en-US" dirty="0"/>
              <a:t>When the Fed fears rising unemployment, they cut interest rates to increase total spending.</a:t>
            </a:r>
          </a:p>
          <a:p>
            <a:r>
              <a:rPr lang="en-US" dirty="0"/>
              <a:t>These tools are far more effective when inflationary expectations are stable, or as in Yellen’s jargon, well anchored at 2%.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At the moment, the Fed appears to be more concerned about its employment objective than in the past.  Could this change lead to inflationary expectations becoming “unmoored?”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F0B8A8-A255-4894-98BA-5C1666F6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513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C527B-F0FB-49BA-9900-E55815A76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So, </a:t>
            </a:r>
            <a:r>
              <a:rPr lang="en-US" dirty="0"/>
              <a:t>What’s the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CBCE4-8E36-4AF0-A822-344ADCA07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the Fed sees an uptick in inflation, can’t they raise interest rates?</a:t>
            </a:r>
          </a:p>
          <a:p>
            <a:r>
              <a:rPr lang="en-US" dirty="0"/>
              <a:t>Economic Problems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Total Spending has tremendous inertia, it could take months for a rise in interest rates to slow spending;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Significant danger of “overshooting.”  What would a substantial rise in interest rates do to stock prices, financial stability, Federal deficit?</a:t>
            </a:r>
          </a:p>
          <a:p>
            <a:r>
              <a:rPr lang="en-US" dirty="0"/>
              <a:t>Political Economic Problem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Would the Fed raise rates with the 2022 elections pending?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 substantial rise in rates would make our deficit and debt problems much, much worse. 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46D814-0853-4D65-90D3-04AF80946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917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11E3E-5DBD-46AA-8407-7A3515EAE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Fin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ancial Press Is Confused (as am I)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0C83BAE-F106-49D2-A098-D8E66AD73C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5113" y="1634431"/>
            <a:ext cx="9509761" cy="237744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3F038B-FEAE-4FD3-8C69-29AC07D5D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18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CBF324-5B59-41CF-9E8F-C1EBE085CD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113" y="4167829"/>
            <a:ext cx="10582145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48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0F26F-3271-4009-A0A8-23E2F1069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So,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Too the Bond Market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C8C1EB-6CCA-419D-BF22-BB3CEF583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19</a:t>
            </a:fld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5531AE-7BC1-46BB-9B6C-E5D7F82B6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300" y="1253331"/>
            <a:ext cx="10515600" cy="4351338"/>
          </a:xfrm>
        </p:spPr>
        <p:txBody>
          <a:bodyPr/>
          <a:lstStyle/>
          <a:p>
            <a:pPr marL="0" indent="0" fontAlgn="base">
              <a:buNone/>
            </a:pPr>
            <a:r>
              <a:rPr lang="en-US" i="1" dirty="0"/>
              <a:t>NYTimes, </a:t>
            </a:r>
            <a:r>
              <a:rPr lang="en-US" dirty="0"/>
              <a:t>7/8, </a:t>
            </a:r>
            <a:r>
              <a:rPr lang="en-US" i="1" dirty="0"/>
              <a:t>“</a:t>
            </a:r>
            <a:r>
              <a:rPr lang="en-US" dirty="0"/>
              <a:t>The Bond Market Is Telling Us to Worry About Growth, Not Inflation”</a:t>
            </a:r>
          </a:p>
          <a:p>
            <a:pPr marL="0" indent="0" fontAlgn="base">
              <a:buNone/>
            </a:pPr>
            <a:endParaRPr lang="en-US" b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 descr="Graphical user interface, chart, application&#10;&#10;Description automatically generated">
            <a:extLst>
              <a:ext uri="{FF2B5EF4-FFF2-40B4-BE49-F238E27FC236}">
                <a16:creationId xmlns:a16="http://schemas.microsoft.com/office/drawing/2014/main" id="{A8B3E7A4-25D6-4392-A410-E7CD200C2C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0" y="2062977"/>
            <a:ext cx="11125200" cy="4070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23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C583D-6AE7-4448-AEDD-FE436474C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Na</a:t>
            </a:r>
            <a:r>
              <a:rPr lang="en-US" dirty="0"/>
              <a:t>tional Economic Education Delegation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F53A3-25E4-514D-9477-7626E8A82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Vision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One day, the public discussion of policy issues will be grounded in an accurate perception of the underlying economic principles and data.</a:t>
            </a:r>
          </a:p>
          <a:p>
            <a:pPr lvl="1"/>
            <a:endParaRPr lang="en-US" dirty="0"/>
          </a:p>
          <a:p>
            <a:r>
              <a:rPr lang="en-US" dirty="0"/>
              <a:t>Mission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unites the skills and knowledge of a vast network of professional economists to promote understanding of the economics of policy issues in the United States.</a:t>
            </a:r>
          </a:p>
          <a:p>
            <a:pPr lvl="1"/>
            <a:endParaRPr lang="en-US" dirty="0"/>
          </a:p>
          <a:p>
            <a:r>
              <a:rPr lang="en-US" dirty="0"/>
              <a:t>NEED Presentations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nonpartisan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and intended to reflect the consensus of the economics profession.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29E664-8C6A-8F44-80D0-F3209C45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20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4E189-2B23-2F41-BBEB-10A29FA49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Th</a:t>
            </a:r>
            <a:r>
              <a:rPr lang="en-US" dirty="0"/>
              <a:t>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9064E-051C-1042-85AE-F335B853A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781"/>
            <a:ext cx="10515600" cy="562494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500" dirty="0"/>
              <a:t>What Do You Think?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www.NEEDelegation.org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Geof</a:t>
            </a:r>
            <a:r>
              <a:rPr lang="en-US" dirty="0"/>
              <a:t> Woglom</a:t>
            </a:r>
          </a:p>
          <a:p>
            <a:pPr marL="0" indent="0" algn="ctr">
              <a:buNone/>
            </a:pPr>
            <a:r>
              <a:rPr lang="en-US" dirty="0"/>
              <a:t>grwoglom@amherst.edu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Contact NEED: </a:t>
            </a:r>
            <a:r>
              <a:rPr lang="en-US" dirty="0">
                <a:hlinkClick r:id="rId3"/>
              </a:rPr>
              <a:t>info@needelegation.org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Submit a testimonial:  </a:t>
            </a:r>
            <a:r>
              <a:rPr lang="en-US" dirty="0">
                <a:hlinkClick r:id="rId4"/>
              </a:rPr>
              <a:t>www.NEEDelegation.org/testimonials.php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Become a Friend of NEED:  </a:t>
            </a:r>
            <a:r>
              <a:rPr lang="en-US" dirty="0" err="1"/>
              <a:t>www.NEEDelegation.org</a:t>
            </a:r>
            <a:r>
              <a:rPr lang="en-US" dirty="0"/>
              <a:t>/</a:t>
            </a:r>
            <a:r>
              <a:rPr lang="en-US" dirty="0" err="1"/>
              <a:t>friend.php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F218B-F99A-4145-A67C-DBBA7AD4E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8274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9821D9-F213-431A-A672-AA1FE94440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9147" y="643466"/>
            <a:ext cx="8913706" cy="557106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E5429-A96D-4971-AD80-9FC54EE46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9F085D5-EC86-4F6A-B501-C1359CB39116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21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5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B01C3-FF41-4249-9398-889388F4B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</a:t>
            </a:r>
            <a:r>
              <a:rPr lang="en-US" dirty="0"/>
              <a:t>o Are We?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4F465-072B-E84A-A927-098D0F973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7447"/>
            <a:ext cx="10515600" cy="496030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Honorary Board: 54 members</a:t>
            </a:r>
          </a:p>
          <a:p>
            <a:pPr lvl="1"/>
            <a:r>
              <a:rPr lang="en-US" dirty="0"/>
              <a:t>2 Fed Chairs: Janet Yellen, Ben Bernanke</a:t>
            </a:r>
          </a:p>
          <a:p>
            <a:pPr lvl="1"/>
            <a:r>
              <a:rPr lang="en-US" dirty="0"/>
              <a:t>6 Chairs Council of Economic Advisers</a:t>
            </a:r>
          </a:p>
          <a:p>
            <a:pPr lvl="2"/>
            <a:r>
              <a:rPr lang="en-US" dirty="0"/>
              <a:t>Furman (D), Rosen (R), Bernanke (R), Yellen (D), Tyson (D), </a:t>
            </a:r>
            <a:r>
              <a:rPr lang="en-US" dirty="0" err="1"/>
              <a:t>Goolsbee</a:t>
            </a:r>
            <a:r>
              <a:rPr lang="en-US" dirty="0"/>
              <a:t> (D)</a:t>
            </a:r>
          </a:p>
          <a:p>
            <a:pPr lvl="1"/>
            <a:r>
              <a:rPr lang="en-US" dirty="0"/>
              <a:t>3 Nobel Prize Winners</a:t>
            </a:r>
          </a:p>
          <a:p>
            <a:pPr lvl="2"/>
            <a:r>
              <a:rPr lang="en-US" dirty="0" err="1"/>
              <a:t>Akerlof</a:t>
            </a:r>
            <a:r>
              <a:rPr lang="en-US" dirty="0"/>
              <a:t>, Smith, </a:t>
            </a:r>
            <a:r>
              <a:rPr lang="en-US" dirty="0" err="1"/>
              <a:t>Maskin</a:t>
            </a:r>
            <a:endParaRPr lang="en-US" dirty="0"/>
          </a:p>
          <a:p>
            <a:r>
              <a:rPr lang="en-US" dirty="0"/>
              <a:t>Delegates</a:t>
            </a:r>
            <a:r>
              <a:rPr lang="en-US"/>
              <a:t>: 590+ </a:t>
            </a:r>
            <a:r>
              <a:rPr lang="en-US" dirty="0"/>
              <a:t>members</a:t>
            </a:r>
          </a:p>
          <a:p>
            <a:pPr lvl="1"/>
            <a:r>
              <a:rPr lang="en-US" dirty="0"/>
              <a:t>At all levels of academia and some in government service</a:t>
            </a:r>
          </a:p>
          <a:p>
            <a:pPr lvl="1"/>
            <a:r>
              <a:rPr lang="en-US" dirty="0"/>
              <a:t>All have a Ph.D. in economics</a:t>
            </a:r>
          </a:p>
          <a:p>
            <a:pPr lvl="1"/>
            <a:r>
              <a:rPr lang="en-US" dirty="0"/>
              <a:t>Crowdsource slide decks</a:t>
            </a:r>
          </a:p>
          <a:p>
            <a:pPr lvl="1"/>
            <a:r>
              <a:rPr lang="en-US" dirty="0"/>
              <a:t>Give presentations</a:t>
            </a:r>
          </a:p>
          <a:p>
            <a:r>
              <a:rPr lang="en-US" dirty="0"/>
              <a:t>Global Partners: 44 Ph.D. Economists</a:t>
            </a:r>
          </a:p>
          <a:p>
            <a:pPr lvl="1"/>
            <a:r>
              <a:rPr lang="en-US" dirty="0"/>
              <a:t>Aid in slide deck development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A7D279-C637-1E48-898C-9051ECD03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439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1B23E-7084-7944-A45B-C6D0E0A6B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</a:t>
            </a:r>
            <a:r>
              <a:rPr lang="en-US" dirty="0"/>
              <a:t>ere Are We?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4594F58-9AA6-F24A-964E-3AC22CA41A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r:link="rId3"/>
          <a:srcRect/>
          <a:stretch>
            <a:fillRect/>
          </a:stretch>
        </p:blipFill>
        <p:spPr>
          <a:xfrm>
            <a:off x="1744845" y="1047352"/>
            <a:ext cx="7728643" cy="478603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5876C4-A3D6-7242-9D80-C8D64A70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4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7DAB63-0268-1544-985C-0D4232ED6F4E}"/>
              </a:ext>
            </a:extLst>
          </p:cNvPr>
          <p:cNvPicPr>
            <a:picLocks noChangeAspect="1"/>
          </p:cNvPicPr>
          <p:nvPr/>
        </p:nvPicPr>
        <p:blipFill>
          <a:blip r:embed="rId4" r:link="rId5"/>
          <a:srcRect/>
          <a:stretch>
            <a:fillRect/>
          </a:stretch>
        </p:blipFill>
        <p:spPr>
          <a:xfrm>
            <a:off x="8806449" y="3937439"/>
            <a:ext cx="2241495" cy="149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705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1759-DACC-8946-9598-490F34C9E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Av</a:t>
            </a:r>
            <a:r>
              <a:rPr lang="en-US" dirty="0"/>
              <a:t>ailable NEED Topics Include: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EE1CF-F5DE-3540-AED9-1599FABB82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57868"/>
            <a:ext cx="5181600" cy="4189162"/>
          </a:xfrm>
        </p:spPr>
        <p:txBody>
          <a:bodyPr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en-US" dirty="0"/>
              <a:t>US Economy</a:t>
            </a:r>
          </a:p>
          <a:p>
            <a:pPr>
              <a:spcAft>
                <a:spcPts val="1000"/>
              </a:spcAft>
            </a:pPr>
            <a:r>
              <a:rPr lang="en-US" dirty="0"/>
              <a:t>Climate Change</a:t>
            </a:r>
          </a:p>
          <a:p>
            <a:pPr>
              <a:spcAft>
                <a:spcPts val="1000"/>
              </a:spcAft>
            </a:pPr>
            <a:r>
              <a:rPr lang="en-US" dirty="0"/>
              <a:t>Economic Inequality</a:t>
            </a:r>
          </a:p>
          <a:p>
            <a:pPr>
              <a:spcAft>
                <a:spcPts val="1000"/>
              </a:spcAft>
            </a:pPr>
            <a:r>
              <a:rPr lang="en-US" dirty="0"/>
              <a:t>Economic Mobility</a:t>
            </a:r>
          </a:p>
          <a:p>
            <a:pPr>
              <a:spcAft>
                <a:spcPts val="1000"/>
              </a:spcAft>
            </a:pPr>
            <a:r>
              <a:rPr lang="en-US" dirty="0"/>
              <a:t>US Social Policy</a:t>
            </a:r>
          </a:p>
          <a:p>
            <a:pPr>
              <a:spcAft>
                <a:spcPts val="1000"/>
              </a:spcAft>
            </a:pPr>
            <a:r>
              <a:rPr lang="en-US" dirty="0"/>
              <a:t>Trade and Globalization</a:t>
            </a:r>
          </a:p>
          <a:p>
            <a:pPr>
              <a:spcAft>
                <a:spcPts val="1000"/>
              </a:spcAft>
            </a:pPr>
            <a:r>
              <a:rPr lang="en-US" dirty="0"/>
              <a:t>Minimum Wages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836DEF-5C7A-D74F-8694-7D6688B40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57868"/>
            <a:ext cx="5181600" cy="4189162"/>
          </a:xfrm>
        </p:spPr>
        <p:txBody>
          <a:bodyPr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en-US" dirty="0"/>
              <a:t>Immigration Economics</a:t>
            </a:r>
          </a:p>
          <a:p>
            <a:pPr>
              <a:spcAft>
                <a:spcPts val="1000"/>
              </a:spcAft>
            </a:pPr>
            <a:r>
              <a:rPr lang="en-US" dirty="0"/>
              <a:t>Housing Policy</a:t>
            </a:r>
          </a:p>
          <a:p>
            <a:pPr>
              <a:spcAft>
                <a:spcPts val="1000"/>
              </a:spcAft>
            </a:pPr>
            <a:r>
              <a:rPr lang="en-US" dirty="0"/>
              <a:t>Federal Budgets</a:t>
            </a:r>
          </a:p>
          <a:p>
            <a:pPr>
              <a:spcAft>
                <a:spcPts val="1000"/>
              </a:spcAft>
            </a:pPr>
            <a:r>
              <a:rPr lang="en-US" dirty="0"/>
              <a:t>Federal Debt</a:t>
            </a:r>
          </a:p>
          <a:p>
            <a:pPr>
              <a:spcAft>
                <a:spcPts val="1000"/>
              </a:spcAft>
            </a:pPr>
            <a:r>
              <a:rPr lang="en-US" dirty="0"/>
              <a:t>Black-White Wealth Gap</a:t>
            </a:r>
          </a:p>
          <a:p>
            <a:pPr>
              <a:spcAft>
                <a:spcPts val="1000"/>
              </a:spcAft>
            </a:pPr>
            <a:r>
              <a:rPr lang="en-US" dirty="0"/>
              <a:t>Autonomous Vehicles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AECF3A-738D-534F-9B20-5C34452E1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274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29EAE-338F-5D4A-8C40-7C3D0FD4A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Cre</a:t>
            </a:r>
            <a:r>
              <a:rPr lang="en-US" dirty="0"/>
              <a:t>dits and 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C8CE3-22BA-E94A-B6AC-D79713820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slide deck was authored by:</a:t>
            </a:r>
          </a:p>
          <a:p>
            <a:pPr lvl="1"/>
            <a:r>
              <a:rPr lang="en-US" dirty="0"/>
              <a:t>Geoffrey Woglom, Amherst College, emeritus</a:t>
            </a:r>
          </a:p>
          <a:p>
            <a:r>
              <a:rPr lang="en-US" dirty="0"/>
              <a:t>This slide deck was reviewed by:</a:t>
            </a:r>
          </a:p>
          <a:p>
            <a:pPr lvl="1"/>
            <a:r>
              <a:rPr lang="en-US" dirty="0"/>
              <a:t>Jon </a:t>
            </a:r>
            <a:r>
              <a:rPr lang="en-US" dirty="0" err="1"/>
              <a:t>Haveman</a:t>
            </a:r>
            <a:endParaRPr lang="en-US" dirty="0"/>
          </a:p>
          <a:p>
            <a:r>
              <a:rPr lang="en-US" dirty="0"/>
              <a:t>Disclaimer</a:t>
            </a:r>
          </a:p>
          <a:p>
            <a:pPr lvl="1"/>
            <a:r>
              <a:rPr lang="en-US" dirty="0"/>
              <a:t>NEED presentations are designed to be nonpartisan.</a:t>
            </a:r>
          </a:p>
          <a:p>
            <a:pPr lvl="1"/>
            <a:r>
              <a:rPr lang="en-US" dirty="0"/>
              <a:t>It is, however, inevitable that the presenter will be asked for and will provide their own views.</a:t>
            </a:r>
          </a:p>
          <a:p>
            <a:pPr lvl="1"/>
            <a:r>
              <a:rPr lang="en-US" dirty="0"/>
              <a:t>Such views are those of the presenter and not necessarily those of the National Economic Education Delegation (NEED).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65FD2B-E0DC-B44E-B85B-3363DE712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607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4BD39-2117-415E-A656-F9F391A09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287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Rea</a:t>
            </a:r>
            <a:r>
              <a:rPr lang="en-US" dirty="0"/>
              <a:t>l GDP and Potential during the Recovery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952D9-4526-4892-AD54-F2C1EC138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7</a:t>
            </a:fld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9F490A-EC6A-4058-BBAB-57B765B72C0D}"/>
              </a:ext>
            </a:extLst>
          </p:cNvPr>
          <p:cNvSpPr txBox="1"/>
          <p:nvPr/>
        </p:nvSpPr>
        <p:spPr>
          <a:xfrm>
            <a:off x="8347336" y="6133488"/>
            <a:ext cx="3844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Bureau of Economic Activity </a:t>
            </a:r>
            <a:r>
              <a:rPr lang="en-US" dirty="0">
                <a:hlinkClick r:id="rId2"/>
              </a:rPr>
              <a:t>https://www.bea.gov/</a:t>
            </a:r>
            <a:r>
              <a:rPr lang="en-US" dirty="0"/>
              <a:t> &amp; CBO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E7EFDC0-1DF4-4E93-8437-E29D337D8125}"/>
              </a:ext>
            </a:extLst>
          </p:cNvPr>
          <p:cNvGrpSpPr/>
          <p:nvPr/>
        </p:nvGrpSpPr>
        <p:grpSpPr>
          <a:xfrm>
            <a:off x="4822051" y="2421899"/>
            <a:ext cx="1370048" cy="2464200"/>
            <a:chOff x="5935209" y="2561156"/>
            <a:chExt cx="1370048" cy="143123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BAC284A1-08A4-449C-B82A-75DA11A7BFCB}"/>
                </a:ext>
              </a:extLst>
            </p:cNvPr>
            <p:cNvCxnSpPr>
              <a:cxnSpLocks/>
            </p:cNvCxnSpPr>
            <p:nvPr/>
          </p:nvCxnSpPr>
          <p:spPr>
            <a:xfrm>
              <a:off x="5935209" y="2561156"/>
              <a:ext cx="0" cy="1431234"/>
            </a:xfrm>
            <a:prstGeom prst="straightConnector1">
              <a:avLst/>
            </a:prstGeom>
            <a:ln w="41275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DB09EC4-A0FF-4EA0-98BB-136A6622DD5A}"/>
                </a:ext>
              </a:extLst>
            </p:cNvPr>
            <p:cNvSpPr txBox="1"/>
            <p:nvPr/>
          </p:nvSpPr>
          <p:spPr>
            <a:xfrm>
              <a:off x="6211957" y="2842591"/>
              <a:ext cx="1093300" cy="406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-10.5%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9BD1545-AC9F-49E6-8F9B-0EFC50B93314}"/>
              </a:ext>
            </a:extLst>
          </p:cNvPr>
          <p:cNvGrpSpPr/>
          <p:nvPr/>
        </p:nvGrpSpPr>
        <p:grpSpPr>
          <a:xfrm>
            <a:off x="8996668" y="1460165"/>
            <a:ext cx="2545999" cy="1295353"/>
            <a:chOff x="8933488" y="2978902"/>
            <a:chExt cx="2545999" cy="129535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ABB79B6-1B70-4477-A207-8CE835489636}"/>
                </a:ext>
              </a:extLst>
            </p:cNvPr>
            <p:cNvGrpSpPr/>
            <p:nvPr/>
          </p:nvGrpSpPr>
          <p:grpSpPr>
            <a:xfrm>
              <a:off x="10332952" y="3591737"/>
              <a:ext cx="1146535" cy="682518"/>
              <a:chOff x="9166739" y="1200961"/>
              <a:chExt cx="1146535" cy="873658"/>
            </a:xfrm>
          </p:grpSpPr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FF34843B-6F2E-477F-AED4-835E3FBBA8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6739" y="1200961"/>
                <a:ext cx="0" cy="748422"/>
              </a:xfrm>
              <a:prstGeom prst="straightConnector1">
                <a:avLst/>
              </a:prstGeom>
              <a:ln w="41275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36706C7-025C-41C4-8CA8-ED36CD2CB913}"/>
                  </a:ext>
                </a:extLst>
              </p:cNvPr>
              <p:cNvSpPr txBox="1"/>
              <p:nvPr/>
            </p:nvSpPr>
            <p:spPr>
              <a:xfrm>
                <a:off x="9219974" y="1483663"/>
                <a:ext cx="1093300" cy="5909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-2.6%</a:t>
                </a:r>
              </a:p>
            </p:txBody>
          </p:sp>
        </p:grp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FD3BAC2-30EB-44F1-9972-3E06A4C21449}"/>
                </a:ext>
              </a:extLst>
            </p:cNvPr>
            <p:cNvSpPr txBox="1"/>
            <p:nvPr/>
          </p:nvSpPr>
          <p:spPr>
            <a:xfrm>
              <a:off x="8933488" y="2978902"/>
              <a:ext cx="19727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The “output gap” is about $500b</a:t>
              </a:r>
            </a:p>
          </p:txBody>
        </p:sp>
      </p:grp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C270BA16-F03A-4B36-99FD-446CB5154B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697496"/>
              </p:ext>
            </p:extLst>
          </p:nvPr>
        </p:nvGraphicFramePr>
        <p:xfrm>
          <a:off x="176049" y="1096336"/>
          <a:ext cx="10515600" cy="5228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003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4D471-A418-4F7D-9ECF-A1737D0A1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 about the Labor Market?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ED43C-CF72-4EF1-95FA-9C0F57CE2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8</a:t>
            </a:fld>
            <a:endParaRPr lang="en-GB" dirty="0"/>
          </a:p>
        </p:txBody>
      </p:sp>
      <p:pic>
        <p:nvPicPr>
          <p:cNvPr id="9" name="Content Placeholder 8" descr="Chart, line chart&#10;&#10;Description automatically generated">
            <a:extLst>
              <a:ext uri="{FF2B5EF4-FFF2-40B4-BE49-F238E27FC236}">
                <a16:creationId xmlns:a16="http://schemas.microsoft.com/office/drawing/2014/main" id="{D3DF420D-37A9-449D-8C5C-B777F21F7588}"/>
              </a:ext>
            </a:extLst>
          </p:cNvPr>
          <p:cNvPicPr preferRelativeResize="0"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691" y="1681062"/>
            <a:ext cx="11298617" cy="4517095"/>
          </a:xfr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218D4DDA-B29F-4C4C-B7AD-594BAE828C5F}"/>
              </a:ext>
            </a:extLst>
          </p:cNvPr>
          <p:cNvGrpSpPr/>
          <p:nvPr/>
        </p:nvGrpSpPr>
        <p:grpSpPr>
          <a:xfrm>
            <a:off x="10494656" y="2413280"/>
            <a:ext cx="993875" cy="1015720"/>
            <a:chOff x="4701208" y="1724415"/>
            <a:chExt cx="993875" cy="1226354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1D088052-C4FD-443C-8719-BADD412C939D}"/>
                </a:ext>
              </a:extLst>
            </p:cNvPr>
            <p:cNvCxnSpPr>
              <a:cxnSpLocks/>
            </p:cNvCxnSpPr>
            <p:nvPr/>
          </p:nvCxnSpPr>
          <p:spPr>
            <a:xfrm>
              <a:off x="5695083" y="1724415"/>
              <a:ext cx="0" cy="1226354"/>
            </a:xfrm>
            <a:prstGeom prst="straightConnector1">
              <a:avLst/>
            </a:prstGeom>
            <a:ln w="317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4020390-CD05-4381-9DD3-0768D46DD9B9}"/>
                </a:ext>
              </a:extLst>
            </p:cNvPr>
            <p:cNvSpPr txBox="1"/>
            <p:nvPr/>
          </p:nvSpPr>
          <p:spPr>
            <a:xfrm>
              <a:off x="4701208" y="2216426"/>
              <a:ext cx="974485" cy="557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-7m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111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87FD-B714-4A32-9992-9F16F134B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5167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Rec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overy Due to Immense Fiscal Stimulus</a:t>
            </a:r>
            <a:br>
              <a:rPr lang="en-US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and Control of COVID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344050-3342-4023-92B5-0DAB8FDAB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9</a:t>
            </a:fld>
            <a:endParaRPr lang="en-GB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EB45024-F153-46EE-B303-72CE317AA7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640902"/>
              </p:ext>
            </p:extLst>
          </p:nvPr>
        </p:nvGraphicFramePr>
        <p:xfrm>
          <a:off x="838200" y="1570038"/>
          <a:ext cx="10515600" cy="466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569594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12889</TotalTime>
  <Words>1153</Words>
  <Application>Microsoft Macintosh PowerPoint</Application>
  <PresentationFormat>Widescreen</PresentationFormat>
  <Paragraphs>160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Courier New</vt:lpstr>
      <vt:lpstr>Custom Design</vt:lpstr>
      <vt:lpstr>PowerPoint Presentation</vt:lpstr>
      <vt:lpstr> National Economic Education Delegation</vt:lpstr>
      <vt:lpstr>Who Are We?</vt:lpstr>
      <vt:lpstr>Where Are We?</vt:lpstr>
      <vt:lpstr> Available NEED Topics Include:</vt:lpstr>
      <vt:lpstr>Credits and Disclaimer</vt:lpstr>
      <vt:lpstr>Real GDP and Potential during the Recovery</vt:lpstr>
      <vt:lpstr>How about the Labor Market?</vt:lpstr>
      <vt:lpstr>Recovery Due to Immense Fiscal Stimulus and Control of COVID</vt:lpstr>
      <vt:lpstr>Stimulus allowed Spending to Recover</vt:lpstr>
      <vt:lpstr>Production and Employment on Tap for a Full Recovery</vt:lpstr>
      <vt:lpstr>Ah, But What about Inflation?</vt:lpstr>
      <vt:lpstr>Inflation during the Recovery</vt:lpstr>
      <vt:lpstr>Recent Inflation Has Been More than 2.5%</vt:lpstr>
      <vt:lpstr>Democratic Economists Can Disagree</vt:lpstr>
      <vt:lpstr>How Does the Fed “Manage” Inflation?</vt:lpstr>
      <vt:lpstr>So, What’s the Problem?</vt:lpstr>
      <vt:lpstr>Financial Press Is Confused (as am I)</vt:lpstr>
      <vt:lpstr>So, Too the Bond Market</vt:lpstr>
      <vt:lpstr> Thank you!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Jon Haveman</cp:lastModifiedBy>
  <cp:revision>239</cp:revision>
  <cp:lastPrinted>2021-07-14T01:50:47Z</cp:lastPrinted>
  <dcterms:created xsi:type="dcterms:W3CDTF">2017-05-03T22:30:38Z</dcterms:created>
  <dcterms:modified xsi:type="dcterms:W3CDTF">2021-07-14T01:51:00Z</dcterms:modified>
</cp:coreProperties>
</file>