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1"/>
  </p:notesMasterIdLst>
  <p:sldIdLst>
    <p:sldId id="1090" r:id="rId2"/>
    <p:sldId id="328" r:id="rId3"/>
    <p:sldId id="3935" r:id="rId4"/>
    <p:sldId id="1089" r:id="rId5"/>
    <p:sldId id="1091" r:id="rId6"/>
    <p:sldId id="477" r:id="rId7"/>
    <p:sldId id="1704" r:id="rId8"/>
    <p:sldId id="3869" r:id="rId9"/>
    <p:sldId id="3886" r:id="rId10"/>
    <p:sldId id="317" r:id="rId11"/>
    <p:sldId id="3918" r:id="rId12"/>
    <p:sldId id="3943" r:id="rId13"/>
    <p:sldId id="3977" r:id="rId14"/>
    <p:sldId id="3978" r:id="rId15"/>
    <p:sldId id="278" r:id="rId16"/>
    <p:sldId id="3854" r:id="rId17"/>
    <p:sldId id="3962" r:id="rId18"/>
    <p:sldId id="3981" r:id="rId19"/>
    <p:sldId id="3825" r:id="rId20"/>
    <p:sldId id="3865" r:id="rId21"/>
    <p:sldId id="3953" r:id="rId22"/>
    <p:sldId id="3835" r:id="rId23"/>
    <p:sldId id="3860" r:id="rId24"/>
    <p:sldId id="3878" r:id="rId25"/>
    <p:sldId id="3880" r:id="rId26"/>
    <p:sldId id="360" r:id="rId27"/>
    <p:sldId id="3982" r:id="rId28"/>
    <p:sldId id="3958" r:id="rId29"/>
    <p:sldId id="1747" r:id="rId30"/>
    <p:sldId id="3915" r:id="rId31"/>
    <p:sldId id="3968" r:id="rId32"/>
    <p:sldId id="3969" r:id="rId33"/>
    <p:sldId id="3971" r:id="rId34"/>
    <p:sldId id="3973" r:id="rId35"/>
    <p:sldId id="3972" r:id="rId36"/>
    <p:sldId id="3976" r:id="rId37"/>
    <p:sldId id="1197" r:id="rId38"/>
    <p:sldId id="3882" r:id="rId39"/>
    <p:sldId id="388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>
    <p:extLst>
      <p:ext uri="{19B8F6BF-5375-455C-9EA6-DF929625EA0E}">
        <p15:presenceInfo xmlns:p15="http://schemas.microsoft.com/office/powerpoint/2012/main" userId="Win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0432FF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167" autoAdjust="0"/>
    <p:restoredTop sz="94674"/>
  </p:normalViewPr>
  <p:slideViewPr>
    <p:cSldViewPr snapToGrid="0" snapToObjects="1">
      <p:cViewPr varScale="1">
        <p:scale>
          <a:sx n="26" d="100"/>
          <a:sy n="26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4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ktherecovery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ktherecovery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recen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empca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EmpSit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emp.png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Contra_Costa/EmpSit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Contra_Costa/laus_emp.png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empbywage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smallbizca.png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ayroll_stl_recent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cpi_recent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usedcar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lumber.png" TargetMode="Externa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Contra_Costa/usps_county_in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Contra_Costa/Zhvi_AllHomes.png" TargetMode="Externa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58310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COVID-19: Economic Implications and Policy Response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295601"/>
            <a:ext cx="9144000" cy="1865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680 Exchange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May 19,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7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–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162038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437945" y="1083495"/>
            <a:ext cx="9316110" cy="50433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84974" y="894522"/>
            <a:ext cx="1808507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4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370886" y="1131950"/>
            <a:ext cx="9450228" cy="50885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212659" y="895633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6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88C0-8EE1-F14D-885B-75912A25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Slo</a:t>
            </a:r>
            <a:r>
              <a:rPr lang="en-US" dirty="0"/>
              <a:t>w April Employment Growth</a:t>
            </a:r>
          </a:p>
        </p:txBody>
      </p:sp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F97E7E08-7A49-D844-A5B1-A52D2814D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9C900-F8B3-C943-BB18-526B6F4B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65DBE-BFEE-4240-A875-97442154140B}"/>
              </a:ext>
            </a:extLst>
          </p:cNvPr>
          <p:cNvSpPr txBox="1"/>
          <p:nvPr/>
        </p:nvSpPr>
        <p:spPr>
          <a:xfrm>
            <a:off x="8915399" y="1537855"/>
            <a:ext cx="1914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266k was</a:t>
            </a:r>
          </a:p>
          <a:p>
            <a:pPr algn="ctr"/>
            <a:r>
              <a:rPr lang="en-US" dirty="0"/>
              <a:t>very disappointing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AED887-0F35-7E42-BAF3-568D78E0EB3D}"/>
              </a:ext>
            </a:extLst>
          </p:cNvPr>
          <p:cNvCxnSpPr>
            <a:cxnSpLocks/>
          </p:cNvCxnSpPr>
          <p:nvPr/>
        </p:nvCxnSpPr>
        <p:spPr>
          <a:xfrm>
            <a:off x="10002982" y="2184186"/>
            <a:ext cx="601432" cy="572869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8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Nobody yet knows…could be an anomaly.  Just one month.</a:t>
            </a:r>
          </a:p>
          <a:p>
            <a:r>
              <a:rPr lang="en-US" dirty="0"/>
              <a:t>It is not: the generous unemployment checks.</a:t>
            </a:r>
          </a:p>
          <a:p>
            <a:pPr lvl="1"/>
            <a:r>
              <a:rPr lang="en-US" dirty="0"/>
              <a:t>Low wage sectors were the only ones to see solid employment growth.</a:t>
            </a:r>
          </a:p>
          <a:p>
            <a:pPr lvl="2"/>
            <a:r>
              <a:rPr lang="en-US" dirty="0"/>
              <a:t>Leisure and hospitality:   	+331k</a:t>
            </a:r>
          </a:p>
          <a:p>
            <a:pPr lvl="2"/>
            <a:r>
              <a:rPr lang="en-US" dirty="0"/>
              <a:t>Professional services:	-111k</a:t>
            </a:r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</a:t>
            </a:r>
          </a:p>
          <a:p>
            <a:pPr lvl="1"/>
            <a:r>
              <a:rPr lang="en-US" dirty="0"/>
              <a:t>Microchip shortages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 care – lack of availability.</a:t>
            </a:r>
          </a:p>
          <a:p>
            <a:pPr lvl="1"/>
            <a:r>
              <a:rPr lang="en-US" dirty="0"/>
              <a:t>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27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7119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ditions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25256" y="1874092"/>
            <a:ext cx="5623416" cy="3489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01434" y="1969871"/>
            <a:ext cx="5707206" cy="3276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1761712" y="1414093"/>
            <a:ext cx="255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Employment in California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7404425" y="1401011"/>
            <a:ext cx="323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Consumer Spending in California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89611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264502-FE85-8247-8907-A06C79CC264B}"/>
              </a:ext>
            </a:extLst>
          </p:cNvPr>
          <p:cNvSpPr txBox="1"/>
          <p:nvPr/>
        </p:nvSpPr>
        <p:spPr>
          <a:xfrm>
            <a:off x="2173574" y="3957403"/>
            <a:ext cx="1331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Total:  -0.1%</a:t>
            </a:r>
          </a:p>
        </p:txBody>
      </p:sp>
    </p:spTree>
    <p:extLst>
      <p:ext uri="{BB962C8B-B14F-4D97-AF65-F5344CB8AC3E}">
        <p14:creationId xmlns:p14="http://schemas.microsoft.com/office/powerpoint/2010/main" val="15819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151" y="1451114"/>
            <a:ext cx="5765275" cy="419160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571" y="1451114"/>
            <a:ext cx="5765275" cy="419160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10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Contra Costa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152" y="1451114"/>
            <a:ext cx="5765273" cy="419160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572" y="1451114"/>
            <a:ext cx="5765273" cy="419160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32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Last 6 of months: $2.8 Trillion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3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34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674-7D7F-444F-9CD2-2FE1170E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K-S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haped Recovery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4CF58-E8F8-470C-8A8A-271E3773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C855A1-D926-4585-BD36-45F85FD99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931373" y="992093"/>
            <a:ext cx="8496484" cy="523452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83AFBD-F3B6-7A41-BC73-6553D05AB596}"/>
              </a:ext>
            </a:extLst>
          </p:cNvPr>
          <p:cNvSpPr/>
          <p:nvPr/>
        </p:nvSpPr>
        <p:spPr>
          <a:xfrm>
            <a:off x="8807927" y="895633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9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312018" y="1936471"/>
            <a:ext cx="5701427" cy="3520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78557" y="1936471"/>
            <a:ext cx="5664833" cy="3520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7117526" y="1401011"/>
            <a:ext cx="303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California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0818194" y="192969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73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8BFB66A1-4C9E-9340-A515-52112FA6C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70077" y="1458071"/>
            <a:ext cx="8702674" cy="43513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F143E-AA38-4BE8-9FA8-068E57A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 and Local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E153-ED6D-423A-B99A-A6A2AB1F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67900B-89EC-4E6A-9C7F-B421BCBCCD6A}"/>
              </a:ext>
            </a:extLst>
          </p:cNvPr>
          <p:cNvGrpSpPr/>
          <p:nvPr/>
        </p:nvGrpSpPr>
        <p:grpSpPr>
          <a:xfrm>
            <a:off x="7902907" y="2242682"/>
            <a:ext cx="3887875" cy="1411237"/>
            <a:chOff x="8111662" y="2112993"/>
            <a:chExt cx="3510261" cy="1600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73B091-1AE9-4A0D-BD0D-0ACC231F7190}"/>
                </a:ext>
              </a:extLst>
            </p:cNvPr>
            <p:cNvSpPr txBox="1"/>
            <p:nvPr/>
          </p:nvSpPr>
          <p:spPr>
            <a:xfrm>
              <a:off x="8502128" y="2112993"/>
              <a:ext cx="3119795" cy="157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Since February 2020, a net loss of 1.3m jobs (from a low base).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8F97094-B2E6-4FEC-8EF9-6FA67AA8FEC5}"/>
                </a:ext>
              </a:extLst>
            </p:cNvPr>
            <p:cNvCxnSpPr/>
            <p:nvPr/>
          </p:nvCxnSpPr>
          <p:spPr>
            <a:xfrm flipV="1">
              <a:off x="8111662" y="3164599"/>
              <a:ext cx="0" cy="54864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6704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26" y="-198961"/>
            <a:ext cx="9188321" cy="167660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An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dirty="0" err="1">
                <a:solidFill>
                  <a:schemeClr val="bg1"/>
                </a:solidFill>
              </a:rPr>
              <a:t>,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People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are Really Hurting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3379304" y="948506"/>
            <a:ext cx="6589644" cy="5694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3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2E9B-C1E5-4A3A-B474-26FE72BC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>
                <a:solidFill>
                  <a:srgbClr val="002060"/>
                </a:solidFill>
              </a:rPr>
              <a:t>The President Went Big!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3F6BC-9317-434D-98FD-96B9946F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FDA9E-A1E6-8648-823F-8038291C3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019891"/>
            <a:ext cx="81153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09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9984-E99A-451C-9BE4-495E10E7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ancing 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21F0-32B5-4C7B-895C-1853B69C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23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Too Big (Larry Summers)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There already is about $1.5 trillion in personal saving waiting to be spent.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Needlessly adding to our debt and deficit problems.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Reignite </a:t>
            </a:r>
            <a:r>
              <a:rPr lang="en-US" b="1" dirty="0"/>
              <a:t>inflation</a:t>
            </a:r>
            <a:r>
              <a:rPr lang="en-US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Because of 1 &amp; 2 less room for needed public infrastructure investment.</a:t>
            </a:r>
          </a:p>
          <a:p>
            <a:pPr lvl="1"/>
            <a:endParaRPr lang="en-US" dirty="0"/>
          </a:p>
          <a:p>
            <a:r>
              <a:rPr lang="en-US" dirty="0"/>
              <a:t>Too Small (Paul Krugman)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Your only get one bite at the apple.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Prolonged economic scarring.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People in true need are left out.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97A4-653F-4C46-B78E-BCA710C6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1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Recent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193418"/>
            <a:ext cx="10058400" cy="503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C6C8CF-4099-6E44-A975-A37295186D88}"/>
              </a:ext>
            </a:extLst>
          </p:cNvPr>
          <p:cNvSpPr txBox="1"/>
          <p:nvPr/>
        </p:nvSpPr>
        <p:spPr>
          <a:xfrm>
            <a:off x="8458200" y="4741252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Used cars and trucks = </a:t>
            </a:r>
          </a:p>
          <a:p>
            <a:r>
              <a:rPr lang="en-US" b="1" dirty="0"/>
              <a:t>One-third of the all items increase.</a:t>
            </a:r>
          </a:p>
        </p:txBody>
      </p:sp>
    </p:spTree>
    <p:extLst>
      <p:ext uri="{BB962C8B-B14F-4D97-AF65-F5344CB8AC3E}">
        <p14:creationId xmlns:p14="http://schemas.microsoft.com/office/powerpoint/2010/main" val="2386438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140F-59DF-A449-A4AB-F5530C6E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d Cars &amp; Wood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8BE4DF9D-C56A-ED4E-95FE-9C2A42AC5F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1743D-FFA0-2D4C-B43C-B6DDD44D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5D90A-BD4D-B64D-9011-FE232DD3A6CF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095999" y="1325563"/>
            <a:ext cx="5936917" cy="431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10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639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2A81-C183-4741-8499-16FE2845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regate Data Looks Encouraging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E235-2B31-46CE-9EAF-88DAD6F6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has been </a:t>
            </a:r>
            <a:r>
              <a:rPr lang="en-US" i="1" dirty="0"/>
              <a:t>unexpectedly</a:t>
            </a:r>
            <a:r>
              <a:rPr lang="en-US" dirty="0"/>
              <a:t> rapid, albeit incomplete and perhaps slowing.</a:t>
            </a:r>
          </a:p>
          <a:p>
            <a:r>
              <a:rPr lang="en-US" dirty="0"/>
              <a:t>Why so rapid:  There were no </a:t>
            </a:r>
            <a:r>
              <a:rPr lang="en-US" dirty="0">
                <a:solidFill>
                  <a:srgbClr val="FF0000"/>
                </a:solidFill>
              </a:rPr>
              <a:t>short-run</a:t>
            </a:r>
            <a:r>
              <a:rPr lang="en-US" dirty="0"/>
              <a:t> macro problems at the start of the crisis.</a:t>
            </a:r>
          </a:p>
          <a:p>
            <a:r>
              <a:rPr lang="en-US" dirty="0"/>
              <a:t>Obstacles to a continued recovery: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Fear of the virus or a resurgence.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damage due to prolonged job losses and business failures in specific sectors.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Adapting to structural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9D5F-C117-4C59-A748-4E19665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4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590+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05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25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3023-168A-ED4C-958B-8EFEE8D8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California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F180B8-E619-EE4B-BF76-B027C65AF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631608" y="1192695"/>
            <a:ext cx="6928783" cy="50375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DE7EC-F236-1845-BAE9-456A2049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507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</a:t>
            </a:r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363" y="1423534"/>
            <a:ext cx="5943600" cy="4318397"/>
          </a:xfrm>
        </p:spPr>
      </p:pic>
      <p:pic>
        <p:nvPicPr>
          <p:cNvPr id="9" name="Content Placeholder 8" descr="Chart, timeline&#10;&#10;Description automatically generated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1103" y="1423534"/>
            <a:ext cx="5943600" cy="431839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381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San Francisco &amp; Contra Costa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144988" y="1325562"/>
            <a:ext cx="5943598" cy="43212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72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 SF &amp; CC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82061" y="1326600"/>
            <a:ext cx="5943600" cy="43213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23635" y="1326600"/>
            <a:ext cx="5943599" cy="43212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237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666" y="1325563"/>
            <a:ext cx="5934942" cy="43163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488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A6CC-955F-3641-A9F2-A1C89573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D1795-7287-B043-B2FC-2A32622C0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economy poised for a solid recovery.</a:t>
            </a:r>
          </a:p>
          <a:p>
            <a:pPr lvl="1"/>
            <a:r>
              <a:rPr lang="en-US" dirty="0"/>
              <a:t>Small businesses may struggle for a while yet.</a:t>
            </a:r>
          </a:p>
          <a:p>
            <a:pPr lvl="1"/>
            <a:r>
              <a:rPr lang="en-US" dirty="0"/>
              <a:t>GDP likely to recover fully end of 2021, early 2022.</a:t>
            </a:r>
          </a:p>
          <a:p>
            <a:pPr lvl="1"/>
            <a:r>
              <a:rPr lang="en-US" dirty="0"/>
              <a:t>Employment may take a little longer.</a:t>
            </a:r>
          </a:p>
          <a:p>
            <a:r>
              <a:rPr lang="en-US" dirty="0"/>
              <a:t>California is lagging behind the rest of the United States.</a:t>
            </a:r>
          </a:p>
          <a:p>
            <a:pPr lvl="1"/>
            <a:r>
              <a:rPr lang="en-US" dirty="0"/>
              <a:t>Tourism is going to be slow in recovering…until it isn’t!</a:t>
            </a:r>
          </a:p>
          <a:p>
            <a:r>
              <a:rPr lang="en-US" dirty="0"/>
              <a:t>Debt and inflation are the primary concerns at this point.</a:t>
            </a:r>
          </a:p>
          <a:p>
            <a:pPr lvl="1"/>
            <a:r>
              <a:rPr lang="en-US" dirty="0"/>
              <a:t>Sec. Yellen is not concerned about inflation.</a:t>
            </a:r>
          </a:p>
          <a:p>
            <a:pPr lvl="1"/>
            <a:r>
              <a:rPr lang="en-US" dirty="0"/>
              <a:t>Economists are not (yet) concerned about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CE7F5-6555-F445-B09C-2500FEBB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626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77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38CF-8434-44F4-AE90-65CC53FF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0 State Tax Receipts Relative to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DA67A-AA2C-46CB-B238-B09F7887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B8552A-327A-4606-AFE9-11001B567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83" y="1304137"/>
            <a:ext cx="9572326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A4F23-A5CD-48DD-B80A-F20BEE150B42}"/>
              </a:ext>
            </a:extLst>
          </p:cNvPr>
          <p:cNvSpPr txBox="1"/>
          <p:nvPr/>
        </p:nvSpPr>
        <p:spPr>
          <a:xfrm>
            <a:off x="5372101" y="6456851"/>
            <a:ext cx="6336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https://markets.jpmorgan.com/research/email/9oirrqoa/jA-9jthJ33avL4Z96Lz3vA/GPS-3630418-0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80A58-3439-D14C-89A0-0D78AC937DB3}"/>
              </a:ext>
            </a:extLst>
          </p:cNvPr>
          <p:cNvSpPr txBox="1"/>
          <p:nvPr/>
        </p:nvSpPr>
        <p:spPr>
          <a:xfrm>
            <a:off x="1195704" y="3597509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  <a:p>
            <a:r>
              <a:rPr lang="en-US" dirty="0"/>
              <a:t>+3.5%</a:t>
            </a:r>
          </a:p>
        </p:txBody>
      </p:sp>
    </p:spTree>
    <p:extLst>
      <p:ext uri="{BB962C8B-B14F-4D97-AF65-F5344CB8AC3E}">
        <p14:creationId xmlns:p14="http://schemas.microsoft.com/office/powerpoint/2010/main" val="2778624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DD86-F8DF-4AFE-B993-340FAE46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ployment Losses Don’t Match Revenue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D0563-7E83-4526-93D8-A3515B6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2908F7D1-F32C-457F-A757-0190BF15A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686" y="974731"/>
            <a:ext cx="9136627" cy="524555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0791FA-41EA-8B40-A4E9-63632A24DD6A}"/>
              </a:ext>
            </a:extLst>
          </p:cNvPr>
          <p:cNvSpPr txBox="1"/>
          <p:nvPr/>
        </p:nvSpPr>
        <p:spPr>
          <a:xfrm>
            <a:off x="1195704" y="3597509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  <a:p>
            <a:r>
              <a:rPr lang="en-US" dirty="0"/>
              <a:t>-8.64%</a:t>
            </a:r>
          </a:p>
        </p:txBody>
      </p:sp>
    </p:spTree>
    <p:extLst>
      <p:ext uri="{BB962C8B-B14F-4D97-AF65-F5344CB8AC3E}">
        <p14:creationId xmlns:p14="http://schemas.microsoft.com/office/powerpoint/2010/main" val="295723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5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67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181" y="1445673"/>
            <a:ext cx="7440328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Where is the recovery now?</a:t>
            </a:r>
          </a:p>
          <a:p>
            <a:r>
              <a:rPr lang="en-US" dirty="0"/>
              <a:t>How has policy affected the recovery?</a:t>
            </a:r>
          </a:p>
          <a:p>
            <a:r>
              <a:rPr lang="en-US" dirty="0"/>
              <a:t>The most recent COVID package</a:t>
            </a:r>
          </a:p>
          <a:p>
            <a:r>
              <a:rPr lang="en-US" dirty="0"/>
              <a:t>Inflation and the debt</a:t>
            </a:r>
          </a:p>
          <a:p>
            <a:r>
              <a:rPr lang="en-US" dirty="0"/>
              <a:t>Local mobility and RE data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3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Traj</a:t>
            </a:r>
            <a:r>
              <a:rPr lang="en-US" dirty="0"/>
              <a:t>ectory Looks Promising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8222" y="1343898"/>
            <a:ext cx="10875556" cy="44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is Looking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BAF60-816B-A045-B611-68965A2D02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5674" y="1717448"/>
            <a:ext cx="11946326" cy="40166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48B162-EDB0-8849-8225-78FAA6A44D29}"/>
              </a:ext>
            </a:extLst>
          </p:cNvPr>
          <p:cNvSpPr/>
          <p:nvPr/>
        </p:nvSpPr>
        <p:spPr>
          <a:xfrm>
            <a:off x="8173616" y="2146519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C7600-BF24-FB48-9372-952238F9B24B}"/>
              </a:ext>
            </a:extLst>
          </p:cNvPr>
          <p:cNvSpPr/>
          <p:nvPr/>
        </p:nvSpPr>
        <p:spPr>
          <a:xfrm>
            <a:off x="8218629" y="4723193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8E4A3-59CA-D342-9057-CC88C0427E45}"/>
              </a:ext>
            </a:extLst>
          </p:cNvPr>
          <p:cNvSpPr/>
          <p:nvPr/>
        </p:nvSpPr>
        <p:spPr>
          <a:xfrm>
            <a:off x="8173616" y="5497707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7990609" y="3125089"/>
            <a:ext cx="3159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 $800 Billion</a:t>
            </a:r>
          </a:p>
          <a:p>
            <a:r>
              <a:rPr lang="en-US" sz="2000" dirty="0">
                <a:solidFill>
                  <a:srgbClr val="7030A0"/>
                </a:solidFill>
              </a:rPr>
              <a:t>Below 2019 forecast.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$170 billion below 2019-Q4</a:t>
            </a:r>
          </a:p>
        </p:txBody>
      </p:sp>
    </p:spTree>
    <p:extLst>
      <p:ext uri="{BB962C8B-B14F-4D97-AF65-F5344CB8AC3E}">
        <p14:creationId xmlns:p14="http://schemas.microsoft.com/office/powerpoint/2010/main" val="25271397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13403</TotalTime>
  <Words>1207</Words>
  <Application>Microsoft Macintosh PowerPoint</Application>
  <PresentationFormat>Widescreen</PresentationFormat>
  <Paragraphs>235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Trajectory Looks Promising</vt:lpstr>
      <vt:lpstr>California is Looking Good!</vt:lpstr>
      <vt:lpstr>GDP Trajectory: Pandemic Plunge!</vt:lpstr>
      <vt:lpstr>GDP – Quarterly Growth</vt:lpstr>
      <vt:lpstr>Spending Patterns Since First US Case</vt:lpstr>
      <vt:lpstr>Spending Patterns – Hardest Hit Sectors</vt:lpstr>
      <vt:lpstr>Slow April Employment Growth</vt:lpstr>
      <vt:lpstr>Why Slow Employment Growth?</vt:lpstr>
      <vt:lpstr>Employment Gap</vt:lpstr>
      <vt:lpstr>Conditions Closer to Home</vt:lpstr>
      <vt:lpstr>Employment Situation: California</vt:lpstr>
      <vt:lpstr>Employment Situation: Contra Costa County</vt:lpstr>
      <vt:lpstr>What Have Been Policy Effects</vt:lpstr>
      <vt:lpstr>K-Shaped Recovery</vt:lpstr>
      <vt:lpstr>Another Hard-Hit Sector:  Small Business</vt:lpstr>
      <vt:lpstr>State and Local Employment</vt:lpstr>
      <vt:lpstr>And,People are Really Hurting</vt:lpstr>
      <vt:lpstr>So, The President Went Big!</vt:lpstr>
      <vt:lpstr>Balancing Act</vt:lpstr>
      <vt:lpstr>Inflation – Recent Stability</vt:lpstr>
      <vt:lpstr>Used Cars &amp; Wood</vt:lpstr>
      <vt:lpstr>A Problem Exacerbated….Not Created</vt:lpstr>
      <vt:lpstr>Aggregate Data Looks Encouraging</vt:lpstr>
      <vt:lpstr>Structural Changes?</vt:lpstr>
      <vt:lpstr>Population Change: California</vt:lpstr>
      <vt:lpstr>Which Way Did They Go?</vt:lpstr>
      <vt:lpstr>Population Change: San Francisco &amp; Contra Costa</vt:lpstr>
      <vt:lpstr>Which Way Did They Go? SF &amp; CC</vt:lpstr>
      <vt:lpstr>RE Experiences Differ!</vt:lpstr>
      <vt:lpstr>Summary</vt:lpstr>
      <vt:lpstr> Thank you!</vt:lpstr>
      <vt:lpstr>2020 State Tax Receipts Relative to 2019</vt:lpstr>
      <vt:lpstr>Employment Losses Don’t Match Revenue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481</cp:revision>
  <cp:lastPrinted>2021-05-12T15:58:10Z</cp:lastPrinted>
  <dcterms:created xsi:type="dcterms:W3CDTF">2020-04-20T15:54:17Z</dcterms:created>
  <dcterms:modified xsi:type="dcterms:W3CDTF">2021-05-19T16:52:33Z</dcterms:modified>
</cp:coreProperties>
</file>