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6"/>
  </p:notesMasterIdLst>
  <p:sldIdLst>
    <p:sldId id="1090" r:id="rId2"/>
    <p:sldId id="328" r:id="rId3"/>
    <p:sldId id="3935" r:id="rId4"/>
    <p:sldId id="1089" r:id="rId5"/>
    <p:sldId id="1091" r:id="rId6"/>
    <p:sldId id="3943" r:id="rId7"/>
    <p:sldId id="3998" r:id="rId8"/>
    <p:sldId id="3999" r:id="rId9"/>
    <p:sldId id="3946" r:id="rId10"/>
    <p:sldId id="3886" r:id="rId11"/>
    <p:sldId id="3947" r:id="rId12"/>
    <p:sldId id="3870" r:id="rId13"/>
    <p:sldId id="3871" r:id="rId14"/>
    <p:sldId id="278" r:id="rId15"/>
    <p:sldId id="3992" r:id="rId16"/>
    <p:sldId id="4008" r:id="rId17"/>
    <p:sldId id="4009" r:id="rId18"/>
    <p:sldId id="4018" r:id="rId19"/>
    <p:sldId id="4010" r:id="rId20"/>
    <p:sldId id="3825" r:id="rId21"/>
    <p:sldId id="3833" r:id="rId22"/>
    <p:sldId id="4015" r:id="rId23"/>
    <p:sldId id="3975" r:id="rId24"/>
    <p:sldId id="4016" r:id="rId25"/>
    <p:sldId id="3965" r:id="rId26"/>
    <p:sldId id="3979" r:id="rId27"/>
    <p:sldId id="3849" r:id="rId28"/>
    <p:sldId id="3898" r:id="rId29"/>
    <p:sldId id="4017" r:id="rId30"/>
    <p:sldId id="360" r:id="rId31"/>
    <p:sldId id="4004" r:id="rId32"/>
    <p:sldId id="4007" r:id="rId33"/>
    <p:sldId id="4005" r:id="rId34"/>
    <p:sldId id="4012" r:id="rId35"/>
    <p:sldId id="3900" r:id="rId36"/>
    <p:sldId id="4006" r:id="rId37"/>
    <p:sldId id="1747" r:id="rId38"/>
    <p:sldId id="3915" r:id="rId39"/>
    <p:sldId id="3972" r:id="rId40"/>
    <p:sldId id="3995" r:id="rId41"/>
    <p:sldId id="3964" r:id="rId42"/>
    <p:sldId id="1197" r:id="rId43"/>
    <p:sldId id="317" r:id="rId44"/>
    <p:sldId id="3985" r:id="rId45"/>
    <p:sldId id="3950" r:id="rId46"/>
    <p:sldId id="479" r:id="rId47"/>
    <p:sldId id="3878" r:id="rId48"/>
    <p:sldId id="4002" r:id="rId49"/>
    <p:sldId id="4003" r:id="rId50"/>
    <p:sldId id="4011" r:id="rId51"/>
    <p:sldId id="3994" r:id="rId52"/>
    <p:sldId id="3993" r:id="rId53"/>
    <p:sldId id="3971" r:id="rId54"/>
    <p:sldId id="400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5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Sources of Personal </a:t>
            </a:r>
            <a:r>
              <a:rPr lang="en-US" sz="2400" baseline="0"/>
              <a:t>Income</a:t>
            </a:r>
          </a:p>
          <a:p>
            <a:pPr>
              <a:defRPr/>
            </a:pPr>
            <a:r>
              <a:rPr lang="en-US" sz="1800" baseline="0"/>
              <a:t>(Billions of $s at Annual Rates, BEA)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Before Tax Income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JunData!$K$4:$K$21</c:f>
              <c:numCache>
                <c:formatCode>0.0</c:formatCode>
                <c:ptCount val="18"/>
                <c:pt idx="0">
                  <c:v>17140.000000000004</c:v>
                </c:pt>
                <c:pt idx="1">
                  <c:v>17286.600000000002</c:v>
                </c:pt>
                <c:pt idx="2">
                  <c:v>16820.599999999999</c:v>
                </c:pt>
                <c:pt idx="3">
                  <c:v>15792.800000000001</c:v>
                </c:pt>
                <c:pt idx="4">
                  <c:v>16114.8</c:v>
                </c:pt>
                <c:pt idx="5">
                  <c:v>16454.400000000001</c:v>
                </c:pt>
                <c:pt idx="6">
                  <c:v>16658.5</c:v>
                </c:pt>
                <c:pt idx="7">
                  <c:v>16878.2</c:v>
                </c:pt>
                <c:pt idx="8">
                  <c:v>17063.399999999998</c:v>
                </c:pt>
                <c:pt idx="9">
                  <c:v>17306.2</c:v>
                </c:pt>
                <c:pt idx="10">
                  <c:v>17280.199999999997</c:v>
                </c:pt>
                <c:pt idx="11">
                  <c:v>17355.3</c:v>
                </c:pt>
                <c:pt idx="12">
                  <c:v>17327.400000000001</c:v>
                </c:pt>
                <c:pt idx="13">
                  <c:v>17361.199999999997</c:v>
                </c:pt>
                <c:pt idx="14">
                  <c:v>17567.300000000003</c:v>
                </c:pt>
                <c:pt idx="15">
                  <c:v>17691.100000000002</c:v>
                </c:pt>
                <c:pt idx="16">
                  <c:v>17794.5</c:v>
                </c:pt>
                <c:pt idx="17">
                  <c:v>17913.7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33-4914-AEA4-8C2EDA08B9E0}"/>
            </c:ext>
          </c:extLst>
        </c:ser>
        <c:ser>
          <c:idx val="0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JunData!$L$4:$L$21</c:f>
              <c:numCache>
                <c:formatCode>0.0</c:formatCode>
                <c:ptCount val="18"/>
                <c:pt idx="0">
                  <c:v>16622.600000000002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17476.799999999996</c:v>
                </c:pt>
                <c:pt idx="9">
                  <c:v>17398.900000000001</c:v>
                </c:pt>
                <c:pt idx="10">
                  <c:v>17175.599999999995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21802.300000000003</c:v>
                </c:pt>
                <c:pt idx="15">
                  <c:v>18460</c:v>
                </c:pt>
                <c:pt idx="16">
                  <c:v>17958</c:v>
                </c:pt>
                <c:pt idx="17">
                  <c:v>17955.400000000001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33-4914-AEA4-8C2EDA08B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Spending and Saving</a:t>
            </a:r>
            <a:endParaRPr lang="en-US" sz="2400" baseline="0"/>
          </a:p>
          <a:p>
            <a:pPr>
              <a:defRPr/>
            </a:pPr>
            <a:r>
              <a:rPr lang="en-US" sz="1800" baseline="0"/>
              <a:t>(Billions of $s at Annual Rates, BEA)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Personal Outlays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JunData!$M$4:$M$21</c:f>
              <c:numCache>
                <c:formatCode>0.0</c:formatCode>
                <c:ptCount val="18"/>
                <c:pt idx="0">
                  <c:v>14769.9</c:v>
                </c:pt>
                <c:pt idx="1">
                  <c:v>14785.1</c:v>
                </c:pt>
                <c:pt idx="2">
                  <c:v>13762.2</c:v>
                </c:pt>
                <c:pt idx="3">
                  <c:v>12021.8</c:v>
                </c:pt>
                <c:pt idx="4">
                  <c:v>13058.1</c:v>
                </c:pt>
                <c:pt idx="5">
                  <c:v>13889.3</c:v>
                </c:pt>
                <c:pt idx="6">
                  <c:v>14129.2</c:v>
                </c:pt>
                <c:pt idx="7">
                  <c:v>14270.5</c:v>
                </c:pt>
                <c:pt idx="8">
                  <c:v>14481.7</c:v>
                </c:pt>
                <c:pt idx="9">
                  <c:v>14546</c:v>
                </c:pt>
                <c:pt idx="10">
                  <c:v>14467.3</c:v>
                </c:pt>
                <c:pt idx="11">
                  <c:v>14389.5</c:v>
                </c:pt>
                <c:pt idx="12">
                  <c:v>14857.9</c:v>
                </c:pt>
                <c:pt idx="13">
                  <c:v>14699.6</c:v>
                </c:pt>
                <c:pt idx="14">
                  <c:v>15458.9</c:v>
                </c:pt>
                <c:pt idx="15">
                  <c:v>15630</c:v>
                </c:pt>
                <c:pt idx="16">
                  <c:v>15616.2</c:v>
                </c:pt>
                <c:pt idx="17">
                  <c:v>15771.6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C9-492A-A1FF-90E7FAFA1F9F}"/>
            </c:ext>
          </c:extLst>
        </c:ser>
        <c:ser>
          <c:idx val="2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JunData!$E$4:$E$21</c:f>
              <c:numCache>
                <c:formatCode>0.0</c:formatCode>
                <c:ptCount val="18"/>
                <c:pt idx="0">
                  <c:v>16622.599999999999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17476.8</c:v>
                </c:pt>
                <c:pt idx="9">
                  <c:v>17398.900000000001</c:v>
                </c:pt>
                <c:pt idx="10">
                  <c:v>17175.599999999999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21802.3</c:v>
                </c:pt>
                <c:pt idx="15">
                  <c:v>18460</c:v>
                </c:pt>
                <c:pt idx="16">
                  <c:v>17958</c:v>
                </c:pt>
                <c:pt idx="17">
                  <c:v>17955.400000000001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C9-492A-A1FF-90E7FAFA1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80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2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4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4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13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61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pending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gap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CA/laus_emp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States/CA/laus_lf.png" TargetMode="Externa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jobsbywage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mallbizopen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Coronavirus/Images/smallbizSF.png" TargetMode="Externa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NASDAQ_Comp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EMRATIO_recent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CV_DJSP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smallbiz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recent.pn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PostpandemicFC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Contra_Costa/usps_yoy.png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ACases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Coronavirus/Images/vax.png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58310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3991817"/>
            <a:ext cx="9144000" cy="1586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CA Maritime Affairs &amp; Navigation Conf.</a:t>
            </a:r>
            <a:endParaRPr lang="en-US" sz="3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September 30,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9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$0.5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242874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470964" y="1152507"/>
            <a:ext cx="9250072" cy="50241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317127" y="928388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87FD-B714-4A32-9992-9F16F134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1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overy Due to Immense Fiscal Stimulus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and Control of COVID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44050-3342-4023-92B5-0DAB8FDA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B45024-F153-46EE-B303-72CE317AA7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45446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340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BEF9-90D4-4426-B6F8-D1A7CC38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mulus allowed Spending to Recover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491A1-A0EE-46BB-855F-3E23FB24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8AF46DF-FAB0-49CC-A8B6-C31595319F62}"/>
              </a:ext>
            </a:extLst>
          </p:cNvPr>
          <p:cNvGraphicFramePr>
            <a:graphicFrameLocks noGrp="1"/>
          </p:cNvGraphicFramePr>
          <p:nvPr/>
        </p:nvGraphicFramePr>
        <p:xfrm>
          <a:off x="1233053" y="1637052"/>
          <a:ext cx="9644743" cy="456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6570C4-C4CF-4940-8538-6EDD22EAFF0B}"/>
              </a:ext>
            </a:extLst>
          </p:cNvPr>
          <p:cNvSpPr txBox="1"/>
          <p:nvPr/>
        </p:nvSpPr>
        <p:spPr>
          <a:xfrm>
            <a:off x="5714548" y="4615212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Abnormally high Saving is over $2trillion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EFB49-C5F5-4174-8001-DAA3FBA18D09}"/>
              </a:ext>
            </a:extLst>
          </p:cNvPr>
          <p:cNvSpPr txBox="1"/>
          <p:nvPr/>
        </p:nvSpPr>
        <p:spPr>
          <a:xfrm>
            <a:off x="2446591" y="2675176"/>
            <a:ext cx="497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Note that Saving also went way up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6EF4C2-CB40-4775-A4A4-03F7E47BC19A}"/>
              </a:ext>
            </a:extLst>
          </p:cNvPr>
          <p:cNvGrpSpPr/>
          <p:nvPr/>
        </p:nvGrpSpPr>
        <p:grpSpPr>
          <a:xfrm>
            <a:off x="3550376" y="3505783"/>
            <a:ext cx="2137409" cy="1590675"/>
            <a:chOff x="3381375" y="3429000"/>
            <a:chExt cx="2137409" cy="159067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9C2B787-5A04-4BFD-84D1-03FEF058418D}"/>
                </a:ext>
              </a:extLst>
            </p:cNvPr>
            <p:cNvCxnSpPr/>
            <p:nvPr/>
          </p:nvCxnSpPr>
          <p:spPr>
            <a:xfrm flipV="1">
              <a:off x="3381375" y="3429000"/>
              <a:ext cx="0" cy="1590675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3F305F-6244-470C-92B0-B2CA2FA20821}"/>
                </a:ext>
              </a:extLst>
            </p:cNvPr>
            <p:cNvSpPr txBox="1"/>
            <p:nvPr/>
          </p:nvSpPr>
          <p:spPr>
            <a:xfrm>
              <a:off x="3381375" y="3875208"/>
              <a:ext cx="2137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Saving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05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762F1A-535F-6645-99CF-67E27DE5608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5.3 Million below February, 2020.</a:t>
            </a:r>
          </a:p>
          <a:p>
            <a:r>
              <a:rPr lang="en-US" sz="2100" dirty="0"/>
              <a:t>9.4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B3C5-E627-F74C-8040-95514788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Slow Employment Growth?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B9-E1DE-9B44-ABDF-FBF87AE6F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222"/>
            <a:ext cx="10515600" cy="5120954"/>
          </a:xfrm>
        </p:spPr>
        <p:txBody>
          <a:bodyPr>
            <a:normAutofit/>
          </a:bodyPr>
          <a:lstStyle/>
          <a:p>
            <a:r>
              <a:rPr lang="en-US" dirty="0"/>
              <a:t>Is employment growth slow?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It is not because of the generous unemployment checks.</a:t>
            </a:r>
          </a:p>
          <a:p>
            <a:pPr lvl="1"/>
            <a:r>
              <a:rPr lang="en-US" dirty="0"/>
              <a:t>Low wage sectors are seeing solid employment growth.</a:t>
            </a:r>
          </a:p>
          <a:p>
            <a:pPr lvl="2"/>
            <a:r>
              <a:rPr lang="en-US" dirty="0"/>
              <a:t>Leisure and hospitality:   			+328k (July)</a:t>
            </a:r>
          </a:p>
          <a:p>
            <a:pPr lvl="2"/>
            <a:r>
              <a:rPr lang="en-US" dirty="0"/>
              <a:t>Professional services:	   		+60k (July)	</a:t>
            </a:r>
          </a:p>
          <a:p>
            <a:pPr lvl="1"/>
            <a:r>
              <a:rPr lang="en-US" dirty="0"/>
              <a:t>Lack of wage growth.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Low wage employment is growing faster in states WITH supplement than in states w/o.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AC097-5702-834C-987B-1EC8A7BD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44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B3C5-E627-F74C-8040-95514788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Slow Employment Growth?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B9-E1DE-9B44-ABDF-FBF87AE6F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222"/>
            <a:ext cx="10515600" cy="44576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It might be:</a:t>
            </a:r>
          </a:p>
          <a:p>
            <a:pPr lvl="1"/>
            <a:r>
              <a:rPr lang="en-US" dirty="0"/>
              <a:t>Continued fear of the virus.</a:t>
            </a:r>
          </a:p>
          <a:p>
            <a:pPr lvl="1"/>
            <a:r>
              <a:rPr lang="en-US" dirty="0"/>
              <a:t>Microchip shortages.</a:t>
            </a:r>
          </a:p>
          <a:p>
            <a:pPr lvl="1"/>
            <a:r>
              <a:rPr lang="en-US" dirty="0"/>
              <a:t>Geographic mismatch and an unwillingness to relocate…yet.</a:t>
            </a:r>
          </a:p>
          <a:p>
            <a:pPr lvl="1"/>
            <a:r>
              <a:rPr lang="en-US" dirty="0"/>
              <a:t>Childcare – lack of availability.</a:t>
            </a:r>
          </a:p>
          <a:p>
            <a:pPr lvl="1"/>
            <a:r>
              <a:rPr lang="en-US" dirty="0"/>
              <a:t>People wanting to do better.</a:t>
            </a:r>
          </a:p>
          <a:p>
            <a:pPr lvl="2"/>
            <a:r>
              <a:rPr lang="en-US" dirty="0"/>
              <a:t>Facilitated by additional UI payments.</a:t>
            </a:r>
          </a:p>
          <a:p>
            <a:pPr lvl="1"/>
            <a:r>
              <a:rPr lang="en-US" dirty="0"/>
              <a:t>People dropping out of the labor force.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AC097-5702-834C-987B-1EC8A7BD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1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121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California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D4B98C-80A6-DD40-950C-0992004A03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33789" y="1326850"/>
            <a:ext cx="5931604" cy="431389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0042BA-0D4F-8442-B288-5AF25F2BA2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25367" y="1325952"/>
            <a:ext cx="5934075" cy="43156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822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Policy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57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E87-1715-47AC-ABB5-9A8675BE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Have Been Policy 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2ED4-1144-4418-9D74-DC13CF12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Monetary Policy (Fed) acted quickly and effectively to prevent a financial market meltdown and to keep credit flowing.  But the Fed lends and does not spend.</a:t>
            </a:r>
          </a:p>
          <a:p>
            <a:r>
              <a:rPr lang="en-US" dirty="0"/>
              <a:t>Fiscal policy (Congress) acted quickly, but inevitably made some mistakes.</a:t>
            </a:r>
          </a:p>
          <a:p>
            <a:pPr lvl="1"/>
            <a:r>
              <a:rPr lang="en-US" dirty="0"/>
              <a:t>Stimulus Checks, A ($268b)</a:t>
            </a:r>
          </a:p>
          <a:p>
            <a:pPr lvl="1"/>
            <a:r>
              <a:rPr lang="en-US" dirty="0"/>
              <a:t>Expanded Unemployment, B ($268b)</a:t>
            </a:r>
          </a:p>
          <a:p>
            <a:pPr lvl="1"/>
            <a:r>
              <a:rPr lang="en-US" dirty="0"/>
              <a:t>Paycheck Protection Program, C- ($525b)</a:t>
            </a:r>
          </a:p>
          <a:p>
            <a:r>
              <a:rPr lang="en-US" dirty="0"/>
              <a:t>Last two packages: $2.8 Trillion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2A4D-6C6C-4E98-B6A4-4859746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4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4D08-C927-4539-BAAE-679D9FE9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it</a:t>
            </a:r>
            <a:r>
              <a:rPr lang="en-US" dirty="0"/>
              <a:t> a V or a K shaped recovery?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7E82-B5BA-445E-A962-95FFAF03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Aggregate data look good because the government support for low income workers.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But, it doesn’t look good everywhere. Bottom part of 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Employment of Low-Income workers.</a:t>
            </a:r>
          </a:p>
          <a:p>
            <a:pPr marL="914400" lvl="1" indent="-457200">
              <a:buFont typeface="Calibri" panose="020F0502020204030204" pitchFamily="34" charset="0"/>
              <a:buAutoNum type="arabicPeriod" startAt="2"/>
            </a:pPr>
            <a:r>
              <a:rPr lang="en-US" dirty="0"/>
              <a:t>Small firms.</a:t>
            </a:r>
          </a:p>
          <a:p>
            <a:pPr marL="914400" lvl="1" indent="-457200">
              <a:buAutoNum type="arabicPeriod" startAt="2"/>
            </a:pPr>
            <a:r>
              <a:rPr lang="en-US" dirty="0"/>
              <a:t>Hard-hit Sectors:  Restaurants, entertainment and transportations.</a:t>
            </a:r>
          </a:p>
          <a:p>
            <a:pPr marL="914400" lvl="1" indent="-457200">
              <a:buAutoNum type="arabicPeriod" startAt="2"/>
            </a:pPr>
            <a:r>
              <a:rPr lang="en-US" dirty="0"/>
              <a:t>State and Local Governments</a:t>
            </a:r>
          </a:p>
          <a:p>
            <a:pPr marL="457200" indent="-457200">
              <a:buAutoNum type="arabicPeriod"/>
            </a:pPr>
            <a:r>
              <a:rPr lang="en-US" dirty="0"/>
              <a:t>Nike swoosh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714F9-2FD6-40CB-AF33-F95C6C49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0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37DA-416F-B243-B573-98C1CE0D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Not</a:t>
            </a:r>
            <a:r>
              <a:rPr lang="en-US" dirty="0"/>
              <a:t> All Jobs Are Recovering</a:t>
            </a:r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9AE41531-6BC8-0E4C-B03B-0D9B8A561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22519" y="1049866"/>
            <a:ext cx="9200788" cy="51803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8B780-2B90-F145-AF38-BD192CA6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2E910D-74E6-6044-8C31-81CA591D7264}"/>
              </a:ext>
            </a:extLst>
          </p:cNvPr>
          <p:cNvSpPr/>
          <p:nvPr/>
        </p:nvSpPr>
        <p:spPr>
          <a:xfrm>
            <a:off x="9012333" y="928388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64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ther Hard-Hit Sector:  Small Business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46099" y="1936471"/>
            <a:ext cx="5781732" cy="3365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59FD9-4028-4264-A0E1-087E8CC5425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6194942" y="1869686"/>
            <a:ext cx="5920188" cy="3476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391886" y="1401011"/>
            <a:ext cx="376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the United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5C6E5-34E5-FC48-BECB-0ECB5B04A40E}"/>
              </a:ext>
            </a:extLst>
          </p:cNvPr>
          <p:cNvSpPr txBox="1"/>
          <p:nvPr/>
        </p:nvSpPr>
        <p:spPr>
          <a:xfrm>
            <a:off x="6529698" y="1401011"/>
            <a:ext cx="340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San Francisco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929367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1103004" y="186973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00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FF28C-7ACF-F845-B866-DC073128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ckholders doing Very Well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6C2D7F89-63FF-1B45-B60A-2BFDD5A40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98226" y="1232452"/>
            <a:ext cx="9995548" cy="49977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2BB10-06DF-9E40-B5E9-58D72120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4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overy/Recession for Whom?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33426" y="912953"/>
            <a:ext cx="8496673" cy="5317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88A1A3-AE3F-4C17-932A-BA7E73A517D5}"/>
              </a:ext>
            </a:extLst>
          </p:cNvPr>
          <p:cNvSpPr txBox="1"/>
          <p:nvPr/>
        </p:nvSpPr>
        <p:spPr>
          <a:xfrm>
            <a:off x="373961" y="1326098"/>
            <a:ext cx="29594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10 S&amp;P Stocks: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Apple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Microsoft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Amazon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Facebook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A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C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Berkshire Hathaway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Johnson &amp; Johnson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Visa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Procter &amp; Gamble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9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t: A Problem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08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Pas</a:t>
            </a:r>
            <a:r>
              <a:rPr lang="en-US" dirty="0"/>
              <a:t>t and Future of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5195887" y="6407314"/>
            <a:ext cx="666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CBO, Updated Budget and Econo9mic Projections, 7/15/2021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F0939-2C98-46B6-89A7-4A4102BC41C7}"/>
              </a:ext>
            </a:extLst>
          </p:cNvPr>
          <p:cNvSpPr txBox="1"/>
          <p:nvPr/>
        </p:nvSpPr>
        <p:spPr>
          <a:xfrm>
            <a:off x="7029450" y="1552188"/>
            <a:ext cx="51625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Useful Deficit Decompositions:</a:t>
            </a:r>
          </a:p>
          <a:p>
            <a:endParaRPr lang="en-US" sz="2800" dirty="0"/>
          </a:p>
          <a:p>
            <a:r>
              <a:rPr lang="en-US" sz="2400" i="1" dirty="0"/>
              <a:t>Total Deficit= (Spending on Programs +</a:t>
            </a:r>
            <a:br>
              <a:rPr lang="en-US" sz="2400" i="1" dirty="0"/>
            </a:br>
            <a:r>
              <a:rPr lang="en-US" sz="2400" i="1" dirty="0"/>
              <a:t>Interest Expense)-Revenue</a:t>
            </a:r>
          </a:p>
          <a:p>
            <a:endParaRPr lang="en-US" sz="2400" i="1" dirty="0"/>
          </a:p>
          <a:p>
            <a:r>
              <a:rPr lang="en-US" sz="2400" i="1" dirty="0"/>
              <a:t>=(Programmatic Outlays – Revenue)+Interest Expense</a:t>
            </a:r>
          </a:p>
          <a:p>
            <a:endParaRPr lang="en-US" sz="2800" i="1" dirty="0"/>
          </a:p>
          <a:p>
            <a:r>
              <a:rPr lang="en-US" sz="2800" i="1" dirty="0"/>
              <a:t>=</a:t>
            </a:r>
            <a:r>
              <a:rPr lang="en-US" sz="2800" b="1" i="1" dirty="0">
                <a:solidFill>
                  <a:srgbClr val="7E2987"/>
                </a:solidFill>
              </a:rPr>
              <a:t>Primary Deficit + </a:t>
            </a:r>
            <a:r>
              <a:rPr lang="en-US" sz="2800" b="1" i="1" dirty="0">
                <a:solidFill>
                  <a:srgbClr val="CD78D6"/>
                </a:solidFill>
              </a:rPr>
              <a:t>Net Interest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0578-FFE6-48B4-9301-3AEE17B36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3" y="1325563"/>
            <a:ext cx="6393116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3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698E-EE8D-4234-BDF3-407C7B29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Deficits in Perspective: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02D1D-DDD5-4CB1-AF2E-A02CDEF75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budgetary cost of the 3 major fiscal packages during the pandemic was over $5 trillion.  As a share of the economy this is almost the size of war production in 1943.</a:t>
            </a:r>
          </a:p>
          <a:p>
            <a:pPr marL="457200" lvl="1" indent="0">
              <a:buNone/>
            </a:pPr>
            <a:r>
              <a:rPr lang="en-US" dirty="0"/>
              <a:t>			(Romer, </a:t>
            </a:r>
            <a:r>
              <a:rPr lang="en-US" i="1" dirty="0"/>
              <a:t>Brookings Papers on Economic Activity</a:t>
            </a:r>
            <a:r>
              <a:rPr lang="en-US" dirty="0"/>
              <a:t>, 3/25/2021.)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Since March of 2021, Fed net holdings of US Treasury bonds have increased by $2.7 trillion.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45B92-1332-4E60-9862-62556A8F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6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17614-5015-744D-9BA4-EBB52BC9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Current Spending Packages?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AF469-8486-6B45-B668-E124EADBA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Infrastructure:				$1.0 Trillion</a:t>
            </a:r>
          </a:p>
          <a:p>
            <a:r>
              <a:rPr lang="en-US" dirty="0"/>
              <a:t>Plugging holes in the safety net: 	$3.5 Trillion</a:t>
            </a:r>
          </a:p>
          <a:p>
            <a:r>
              <a:rPr lang="en-US" dirty="0"/>
              <a:t>More spending…troubling?</a:t>
            </a:r>
          </a:p>
          <a:p>
            <a:pPr lvl="1"/>
            <a:r>
              <a:rPr lang="en-US" dirty="0"/>
              <a:t>Investments – our infrastructure is a C-</a:t>
            </a:r>
          </a:p>
          <a:p>
            <a:pPr lvl="1"/>
            <a:r>
              <a:rPr lang="en-US" dirty="0"/>
              <a:t>Inflationary?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5385-201E-D947-A972-ADA70168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7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30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DD7F-5BFB-764C-A404-6918D7235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Index to Follow: CPI or PCE?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CA4A-E6CB-3C46-80D7-8B603D27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CPI is the headline statistic, followed by most newspapers.</a:t>
            </a:r>
          </a:p>
          <a:p>
            <a:pPr lvl="1"/>
            <a:r>
              <a:rPr lang="en-US" dirty="0"/>
              <a:t>Allows more granularity – ability to look at specific products.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PCE is the one followed by the Fed.</a:t>
            </a:r>
          </a:p>
          <a:p>
            <a:pPr lvl="1"/>
            <a:r>
              <a:rPr lang="en-US" dirty="0"/>
              <a:t>Why?</a:t>
            </a:r>
          </a:p>
          <a:p>
            <a:pPr lvl="2"/>
            <a:r>
              <a:rPr lang="en-US" dirty="0"/>
              <a:t>Accounts for short term fluctuations in consumer purchases.</a:t>
            </a:r>
          </a:p>
          <a:p>
            <a:pPr lvl="2"/>
            <a:r>
              <a:rPr lang="en-US" dirty="0"/>
              <a:t>Based on more reliable data.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Fed generally pays attention to the core inflation #s.</a:t>
            </a:r>
          </a:p>
          <a:p>
            <a:pPr lvl="1"/>
            <a:r>
              <a:rPr lang="en-US" dirty="0"/>
              <a:t>Excluding food and energy.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53D00-F35C-5A4B-A8CE-3BB02A39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31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21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No!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39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55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9349-F75C-4BB6-AB33-68991D24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Puz</a:t>
            </a:r>
            <a:r>
              <a:rPr lang="en-US" dirty="0"/>
              <a:t>zle:  Is Inflation Permanently Higher?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1030-6C8D-41D5-B96E-904CEB43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Fed:  No.  Price increases are </a:t>
            </a:r>
          </a:p>
          <a:p>
            <a:pPr lvl="1"/>
            <a:r>
              <a:rPr lang="en-US" dirty="0"/>
              <a:t>1) rebound from low prices last year; </a:t>
            </a:r>
          </a:p>
          <a:p>
            <a:pPr lvl="1"/>
            <a:r>
              <a:rPr lang="en-US" dirty="0"/>
              <a:t>2) temporary due to supply chain disruptions; e.g., used cars, car rentals.</a:t>
            </a:r>
          </a:p>
          <a:p>
            <a:endParaRPr lang="en-US" dirty="0"/>
          </a:p>
          <a:p>
            <a:r>
              <a:rPr lang="en-US" dirty="0"/>
              <a:t>On the other hand:  We are close to full employment and monetary and fiscal policies are very easy.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17A9B-4ABB-47C8-930C-1CC3D198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64587-7C8F-F84C-AF39-C318BF624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Headline inflation story is troublesome.</a:t>
            </a:r>
          </a:p>
          <a:p>
            <a:r>
              <a:rPr lang="en-US" dirty="0"/>
              <a:t>The Fed suggests that it is not.</a:t>
            </a:r>
          </a:p>
          <a:p>
            <a:r>
              <a:rPr lang="en-US" dirty="0"/>
              <a:t>Inflation has been high, but has just recently started slowing.</a:t>
            </a:r>
          </a:p>
          <a:p>
            <a:r>
              <a:rPr lang="en-US" dirty="0"/>
              <a:t>Powell: current high inflation is “transitory”.</a:t>
            </a:r>
          </a:p>
          <a:p>
            <a:pPr lvl="1"/>
            <a:r>
              <a:rPr lang="en-US" dirty="0"/>
              <a:t>That does not mean that price levels will come down.</a:t>
            </a:r>
          </a:p>
          <a:p>
            <a:pPr lvl="1"/>
            <a:r>
              <a:rPr lang="en-US" dirty="0"/>
              <a:t>It means that inflation is likely to return to its prior trajectory once the economy has worked out the pandemic kinks.</a:t>
            </a:r>
          </a:p>
          <a:p>
            <a:r>
              <a:rPr lang="en-US" dirty="0"/>
              <a:t>Fed targets 2.0%.  We are currently just 1.1% above that.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825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2A81-C183-4741-8499-16FE2845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regate Data Looks Encouraging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E235-2B31-46CE-9EAF-88DAD6F65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34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Recovery has been </a:t>
            </a:r>
            <a:r>
              <a:rPr lang="en-US" i="1" dirty="0"/>
              <a:t>unexpectedly</a:t>
            </a:r>
            <a:r>
              <a:rPr lang="en-US" dirty="0"/>
              <a:t> rapid, albeit incomplete, but has started to pick up again.</a:t>
            </a:r>
          </a:p>
          <a:p>
            <a:r>
              <a:rPr lang="en-US" dirty="0"/>
              <a:t>Why so rapid:  There were no </a:t>
            </a:r>
            <a:r>
              <a:rPr lang="en-US" dirty="0">
                <a:solidFill>
                  <a:srgbClr val="FF0000"/>
                </a:solidFill>
              </a:rPr>
              <a:t>short-run</a:t>
            </a:r>
            <a:r>
              <a:rPr lang="en-US" dirty="0"/>
              <a:t> macro problems at the start of the crisis.</a:t>
            </a:r>
          </a:p>
          <a:p>
            <a:r>
              <a:rPr lang="en-US" dirty="0"/>
              <a:t>Obstacles to continued recovery: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Resurgence of the virus.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China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Foreclosures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Economic damage due to prolonged job losses and business failures in specific sectors.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Adapting to structural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F9D5F-C117-4C59-A748-4E196655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7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43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BB6AD0-874F-A14D-B918-649F2D570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3" y="1325916"/>
            <a:ext cx="5934456" cy="4315968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94B011C-4B33-F047-A42B-FC7B627ED8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9404" y="1325916"/>
            <a:ext cx="5934457" cy="4315968"/>
          </a:xfrm>
        </p:spPr>
      </p:pic>
    </p:spTree>
    <p:extLst>
      <p:ext uri="{BB962C8B-B14F-4D97-AF65-F5344CB8AC3E}">
        <p14:creationId xmlns:p14="http://schemas.microsoft.com/office/powerpoint/2010/main" val="374948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80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the decline, but not where it should be.</a:t>
            </a:r>
          </a:p>
          <a:p>
            <a:pPr lvl="1"/>
            <a:r>
              <a:rPr lang="en-US" dirty="0"/>
              <a:t>Won’t recover previous forecast until late 2022.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9.6 million jobs relative to forecast.  (5.3 million relative to Feb/20).</a:t>
            </a:r>
          </a:p>
          <a:p>
            <a:pPr lvl="1"/>
            <a:r>
              <a:rPr lang="en-US" dirty="0"/>
              <a:t>Labor force is 5.7 million smaller than at the beginning of the pandemic.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little while, but transitory.</a:t>
            </a:r>
          </a:p>
          <a:p>
            <a:r>
              <a:rPr lang="en-US" dirty="0"/>
              <a:t>Federal Debt</a:t>
            </a:r>
          </a:p>
          <a:p>
            <a:pPr lvl="1"/>
            <a:r>
              <a:rPr lang="en-US" dirty="0"/>
              <a:t>Has grown significantly, but economists are not worried…yet.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030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may be stalling.</a:t>
            </a:r>
          </a:p>
          <a:p>
            <a:pPr>
              <a:spcAft>
                <a:spcPts val="1000"/>
              </a:spcAft>
            </a:pPr>
            <a:r>
              <a:rPr lang="en-US" dirty="0"/>
              <a:t>Significant structural changes – accelerant.</a:t>
            </a:r>
          </a:p>
          <a:p>
            <a:pPr>
              <a:spcAft>
                <a:spcPts val="1000"/>
              </a:spcAft>
            </a:pPr>
            <a:r>
              <a:rPr lang="en-US" dirty="0"/>
              <a:t>GDP will likely expand between 4.0 and5.0 percent this year.</a:t>
            </a:r>
          </a:p>
          <a:p>
            <a:pPr>
              <a:spcAft>
                <a:spcPts val="1000"/>
              </a:spcAft>
            </a:pPr>
            <a:r>
              <a:rPr lang="en-US" dirty="0"/>
              <a:t>Physical health determines economic health for the economy.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Well on our way to recovery, both health and economic.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Variants may well slow our progress, however.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Gov’t missteps may also hinder progress.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559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018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3037384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d We’re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</p:spTree>
    <p:extLst>
      <p:ext uri="{BB962C8B-B14F-4D97-AF65-F5344CB8AC3E}">
        <p14:creationId xmlns:p14="http://schemas.microsoft.com/office/powerpoint/2010/main" val="3721402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29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DJI</a:t>
            </a:r>
            <a:r>
              <a:rPr lang="en-US" dirty="0"/>
              <a:t>A and S&amp;P 500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9893" y="912953"/>
            <a:ext cx="10634546" cy="53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47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1C76-338D-F041-A3EC-5CE8154D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/>
              <a:t>all Businesses: They Didn’t Get Enough PPP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F38E3BD2-3F6D-8945-93B4-D4CD029A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52600" y="1042615"/>
            <a:ext cx="8686800" cy="51876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A0C47-7979-1E46-85C8-C0ADE534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802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</a:t>
            </a:r>
            <a:r>
              <a:rPr lang="en-US" dirty="0" err="1"/>
              <a:t>Prepandemic</a:t>
            </a:r>
            <a:r>
              <a:rPr lang="en-US" dirty="0"/>
              <a:t>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395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CPI Suggests: Yes!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6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AF00-D1CB-3248-B552-2E562685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Trill</a:t>
            </a:r>
            <a:r>
              <a:rPr lang="en-US" dirty="0"/>
              <a:t>ions in Pandemic Spending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D6227-69FC-A149-B6D7-EF642ABF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BDFEB-B24F-DB43-BEF3-AE3AA3A3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242" y="1043129"/>
            <a:ext cx="9237515" cy="51870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FCDED3-5E65-594C-9DA0-E56713605D41}"/>
              </a:ext>
            </a:extLst>
          </p:cNvPr>
          <p:cNvSpPr/>
          <p:nvPr/>
        </p:nvSpPr>
        <p:spPr>
          <a:xfrm>
            <a:off x="4882896" y="2167128"/>
            <a:ext cx="5678424" cy="19293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436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29C-0E1A-724F-8141-983F060F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so Excited About </a:t>
            </a:r>
            <a:r>
              <a:rPr lang="en-US" dirty="0" err="1"/>
              <a:t>Telecommunting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5055-4D4C-9B41-AB27-E2E14414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at home appears to be really high during pandemic.</a:t>
            </a:r>
          </a:p>
          <a:p>
            <a:pPr lvl="1"/>
            <a:r>
              <a:rPr lang="en-US" dirty="0"/>
              <a:t>Nothing else to do.</a:t>
            </a:r>
          </a:p>
          <a:p>
            <a:pPr lvl="1"/>
            <a:r>
              <a:rPr lang="en-US" dirty="0"/>
              <a:t>Short term – corporate culture and new hires – visibility to the boss – camaraderie.</a:t>
            </a:r>
          </a:p>
          <a:p>
            <a:pPr lvl="1"/>
            <a:endParaRPr lang="en-US" dirty="0"/>
          </a:p>
          <a:p>
            <a:r>
              <a:rPr lang="en-US" dirty="0"/>
              <a:t>CEOs are salivating over reduced Comm RE costs.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ED8ED-521B-134C-BCCC-68D8160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99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8B6A-7B9A-084F-A11D-ACCDF274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Tele</a:t>
            </a:r>
            <a:r>
              <a:rPr lang="en-US" dirty="0"/>
              <a:t>commuting – Will it Stick?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BB9E-F263-714D-8CBD-BF3232FA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from home is ALWAYS less productive than working in the office.</a:t>
            </a:r>
          </a:p>
          <a:p>
            <a:pPr lvl="1"/>
            <a:r>
              <a:rPr lang="en-US" dirty="0"/>
              <a:t>But the gap has shrunk because of technology.</a:t>
            </a:r>
          </a:p>
          <a:p>
            <a:r>
              <a:rPr lang="en-US" dirty="0"/>
              <a:t>In the interest of workplace productivity, employers are likely to allow more working from home.</a:t>
            </a:r>
          </a:p>
          <a:p>
            <a:pPr lvl="1"/>
            <a:r>
              <a:rPr lang="en-US" dirty="0"/>
              <a:t>Increased in-office moral and hence productivity.</a:t>
            </a:r>
          </a:p>
          <a:p>
            <a:pPr lvl="1"/>
            <a:r>
              <a:rPr lang="en-US" dirty="0"/>
              <a:t>But not 100% or even 50%.  How much?</a:t>
            </a:r>
          </a:p>
          <a:p>
            <a:r>
              <a:rPr lang="en-US" dirty="0"/>
              <a:t>Has important implications for real estate.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E2836-CEA5-E346-A619-42D74FC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350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3763-DBAF-2E47-99B7-74447F8C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Pop</a:t>
            </a:r>
            <a:r>
              <a:rPr lang="en-US" dirty="0"/>
              <a:t>ulation Change: San Francisco </a:t>
            </a:r>
            <a:r>
              <a:rPr lang="en-US"/>
              <a:t>&amp; CCC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58AADB-B681-1E4C-8A38-6246FAEE5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3413" y="1325563"/>
            <a:ext cx="5943600" cy="432125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77A5C6-245A-7D4F-9F29-80344C39F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44988" y="1325562"/>
            <a:ext cx="5943597" cy="4321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21C2E-14EA-FC49-8756-07DE01E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4130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6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Evidence of Impact</a:t>
            </a:r>
          </a:p>
          <a:p>
            <a:r>
              <a:rPr lang="en-US" dirty="0"/>
              <a:t>Employment Growth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23" y="42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VID Cases: Trend is Reversing Nationwide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E90B-1477-F246-8BF7-29CD6FC3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12112" y="1136360"/>
            <a:ext cx="9229059" cy="50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9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Cases Were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12369" y="4103845"/>
            <a:ext cx="3681046" cy="1348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D1EE0F1F-4CCF-2042-9198-93021D32AF4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587132" y="1565799"/>
            <a:ext cx="6985000" cy="3886200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63F6FF46-39B5-AD4C-AE28-C3901FECF0B7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7581900" y="2350139"/>
            <a:ext cx="4610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Impact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43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11882</TotalTime>
  <Words>1901</Words>
  <Application>Microsoft Macintosh PowerPoint</Application>
  <PresentationFormat>Widescreen</PresentationFormat>
  <Paragraphs>344</Paragraphs>
  <Slides>54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Courier New</vt:lpstr>
      <vt:lpstr>Georgia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COVID Cases: Trend is Reversing Nationwide</vt:lpstr>
      <vt:lpstr>California Cases Were Falling Nicely</vt:lpstr>
      <vt:lpstr>Evidence of Impact</vt:lpstr>
      <vt:lpstr>GDP Trajectory: Pandemic Plunge!</vt:lpstr>
      <vt:lpstr>Spending Patterns Since First US Case</vt:lpstr>
      <vt:lpstr>Recovery Due to Immense Fiscal Stimulus and Control of COVID</vt:lpstr>
      <vt:lpstr>Stimulus allowed Spending to Recover</vt:lpstr>
      <vt:lpstr>Employment Gap</vt:lpstr>
      <vt:lpstr>Why Slow Employment Growth?</vt:lpstr>
      <vt:lpstr>Why Slow Employment Growth?</vt:lpstr>
      <vt:lpstr>Labor Force is Shrinking</vt:lpstr>
      <vt:lpstr>Employment in California</vt:lpstr>
      <vt:lpstr>Government Policy</vt:lpstr>
      <vt:lpstr>What Have Been Policy Effects</vt:lpstr>
      <vt:lpstr>Is it a V or a K shaped recovery?</vt:lpstr>
      <vt:lpstr>Not All Jobs Are Recovering</vt:lpstr>
      <vt:lpstr>Another Hard-Hit Sector:  Small Business</vt:lpstr>
      <vt:lpstr>Stockholders doing Very Well</vt:lpstr>
      <vt:lpstr>Recovery/Recession for Whom?</vt:lpstr>
      <vt:lpstr>Debt: A Problem Exacerbated….Not Created</vt:lpstr>
      <vt:lpstr>Past and Future of Deficits</vt:lpstr>
      <vt:lpstr>Current Deficits in Perspective:</vt:lpstr>
      <vt:lpstr>What About Current Spending Packages?</vt:lpstr>
      <vt:lpstr>Inflation – Climbing! Should we worry?</vt:lpstr>
      <vt:lpstr>What Index to Follow: CPI or PCE?</vt:lpstr>
      <vt:lpstr>Inflation – Climbing! Should we worry?</vt:lpstr>
      <vt:lpstr>Inflation – PCE and Fed Suggest: No!</vt:lpstr>
      <vt:lpstr>Inflation: Concentrated</vt:lpstr>
      <vt:lpstr>Puzzle:  Is Inflation Permanently Higher?</vt:lpstr>
      <vt:lpstr>Inflation – Summary</vt:lpstr>
      <vt:lpstr>Aggregate Data Looks Encouraging</vt:lpstr>
      <vt:lpstr>Structural Changes?</vt:lpstr>
      <vt:lpstr>RE Experiences Differ!</vt:lpstr>
      <vt:lpstr>Primary Topics Covered</vt:lpstr>
      <vt:lpstr>Conclusion</vt:lpstr>
      <vt:lpstr> Thank you!</vt:lpstr>
      <vt:lpstr>GDP: Quarterly Growth</vt:lpstr>
      <vt:lpstr>And We’re Buying Mostly … Stuff</vt:lpstr>
      <vt:lpstr>Labor Force is Shrinking</vt:lpstr>
      <vt:lpstr>DJIA and S&amp;P 500 </vt:lpstr>
      <vt:lpstr>Small Businesses: They Didn’t Get Enough PPP</vt:lpstr>
      <vt:lpstr>Inflation – Prepandemic Stability</vt:lpstr>
      <vt:lpstr>Inflation – CPI Suggests: Yes!</vt:lpstr>
      <vt:lpstr>Trillions in Pandemic Spending</vt:lpstr>
      <vt:lpstr>Why so Excited About Telecommunting?</vt:lpstr>
      <vt:lpstr>Telecommuting – Will it Stick?</vt:lpstr>
      <vt:lpstr>Population Change: San Francisco &amp; CCC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239</cp:revision>
  <cp:lastPrinted>2021-06-09T01:50:56Z</cp:lastPrinted>
  <dcterms:created xsi:type="dcterms:W3CDTF">2017-05-03T22:30:38Z</dcterms:created>
  <dcterms:modified xsi:type="dcterms:W3CDTF">2021-09-29T18:00:26Z</dcterms:modified>
</cp:coreProperties>
</file>