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4"/>
  </p:notesMasterIdLst>
  <p:sldIdLst>
    <p:sldId id="1090" r:id="rId2"/>
    <p:sldId id="328" r:id="rId3"/>
    <p:sldId id="3935" r:id="rId4"/>
    <p:sldId id="1089" r:id="rId5"/>
    <p:sldId id="1091" r:id="rId6"/>
    <p:sldId id="3943" r:id="rId7"/>
    <p:sldId id="3998" r:id="rId8"/>
    <p:sldId id="3999" r:id="rId9"/>
    <p:sldId id="3946" r:id="rId10"/>
    <p:sldId id="3886" r:id="rId11"/>
    <p:sldId id="4025" r:id="rId12"/>
    <p:sldId id="3947" r:id="rId13"/>
    <p:sldId id="278" r:id="rId14"/>
    <p:sldId id="4019" r:id="rId15"/>
    <p:sldId id="4008" r:id="rId16"/>
    <p:sldId id="4023" r:id="rId17"/>
    <p:sldId id="4024" r:id="rId18"/>
    <p:sldId id="4022" r:id="rId19"/>
    <p:sldId id="4026" r:id="rId20"/>
    <p:sldId id="4028" r:id="rId21"/>
    <p:sldId id="4009" r:id="rId22"/>
    <p:sldId id="4018" r:id="rId23"/>
    <p:sldId id="4010" r:id="rId24"/>
    <p:sldId id="3825" r:id="rId25"/>
    <p:sldId id="4015" r:id="rId26"/>
    <p:sldId id="3975" r:id="rId27"/>
    <p:sldId id="4016" r:id="rId28"/>
    <p:sldId id="3979" r:id="rId29"/>
    <p:sldId id="3898" r:id="rId30"/>
    <p:sldId id="360" r:id="rId31"/>
    <p:sldId id="4004" r:id="rId32"/>
    <p:sldId id="4007" r:id="rId33"/>
    <p:sldId id="4005" r:id="rId34"/>
    <p:sldId id="4012" r:id="rId35"/>
    <p:sldId id="3900" r:id="rId36"/>
    <p:sldId id="3915" r:id="rId37"/>
    <p:sldId id="3847" r:id="rId38"/>
    <p:sldId id="4027" r:id="rId39"/>
    <p:sldId id="271" r:id="rId40"/>
    <p:sldId id="3970" r:id="rId41"/>
    <p:sldId id="4020" r:id="rId42"/>
    <p:sldId id="4021" r:id="rId43"/>
    <p:sldId id="3862" r:id="rId44"/>
    <p:sldId id="3995" r:id="rId45"/>
    <p:sldId id="3964" r:id="rId46"/>
    <p:sldId id="1197" r:id="rId47"/>
    <p:sldId id="317" r:id="rId48"/>
    <p:sldId id="3870" r:id="rId49"/>
    <p:sldId id="3871" r:id="rId50"/>
    <p:sldId id="3985" r:id="rId51"/>
    <p:sldId id="3950" r:id="rId52"/>
    <p:sldId id="479" r:id="rId53"/>
    <p:sldId id="3878" r:id="rId54"/>
    <p:sldId id="4002" r:id="rId55"/>
    <p:sldId id="4003" r:id="rId56"/>
    <p:sldId id="4011" r:id="rId57"/>
    <p:sldId id="3994" r:id="rId58"/>
    <p:sldId id="3993" r:id="rId59"/>
    <p:sldId id="3971" r:id="rId60"/>
    <p:sldId id="3965" r:id="rId61"/>
    <p:sldId id="4006" r:id="rId62"/>
    <p:sldId id="4001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200"/>
    <a:srgbClr val="DCA700"/>
    <a:srgbClr val="930000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pending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recen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opening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recen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laus_em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lf.png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jobsbywage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SF.png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NASDAQ_Comp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Rent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3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Zhvi_AllHome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Zhvi_AllHomes.png" TargetMode="Externa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EMRATIO_recen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recent.pn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FC.pn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Los_Angeles/usps_yoy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sesnew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Cas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vax.pn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3991817"/>
            <a:ext cx="9144000" cy="158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California Community Colleges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Real Estate Education Center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October 15,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5D71-C076-0948-B81E-9FF9EDFF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 – Past &amp; Forecast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350EEC5-F97F-2F4A-8217-A58D4BD24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197475"/>
              </p:ext>
            </p:extLst>
          </p:nvPr>
        </p:nvGraphicFramePr>
        <p:xfrm>
          <a:off x="4147929" y="1838739"/>
          <a:ext cx="3896141" cy="220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719">
                  <a:extLst>
                    <a:ext uri="{9D8B030D-6E8A-4147-A177-3AD203B41FA5}">
                      <a16:colId xmlns:a16="http://schemas.microsoft.com/office/drawing/2014/main" val="322010516"/>
                    </a:ext>
                  </a:extLst>
                </a:gridCol>
                <a:gridCol w="2333422">
                  <a:extLst>
                    <a:ext uri="{9D8B030D-6E8A-4147-A177-3AD203B41FA5}">
                      <a16:colId xmlns:a16="http://schemas.microsoft.com/office/drawing/2014/main" val="2343775243"/>
                    </a:ext>
                  </a:extLst>
                </a:gridCol>
              </a:tblGrid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Growth (%), SAAR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680499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2020-Q3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163881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2020-Q4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311462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2021-Q1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93696"/>
                  </a:ext>
                </a:extLst>
              </a:tr>
              <a:tr h="441298">
                <a:tc>
                  <a:txBody>
                    <a:bodyPr/>
                    <a:lstStyle/>
                    <a:p>
                      <a:r>
                        <a:rPr lang="en-US" dirty="0"/>
                        <a:t>2021-Q2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9821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B779F-7F3C-014A-A0D7-42E1B9D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F318FB-7B17-5745-BBB2-9B8DD3D9F783}"/>
              </a:ext>
            </a:extLst>
          </p:cNvPr>
          <p:cNvGrpSpPr/>
          <p:nvPr/>
        </p:nvGrpSpPr>
        <p:grpSpPr>
          <a:xfrm>
            <a:off x="3596565" y="4681331"/>
            <a:ext cx="5223289" cy="1651765"/>
            <a:chOff x="3596565" y="4681331"/>
            <a:chExt cx="5223289" cy="16517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2F254C-D2FB-AB45-8ED8-E99C74380068}"/>
                </a:ext>
              </a:extLst>
            </p:cNvPr>
            <p:cNvSpPr txBox="1"/>
            <p:nvPr/>
          </p:nvSpPr>
          <p:spPr>
            <a:xfrm>
              <a:off x="3596565" y="4681331"/>
              <a:ext cx="5223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Atlanta Fed, </a:t>
              </a:r>
              <a:r>
                <a:rPr lang="en-US" sz="2400" b="1" dirty="0" err="1"/>
                <a:t>GDPNow</a:t>
              </a:r>
              <a:r>
                <a:rPr lang="en-US" sz="2400" b="1" dirty="0"/>
                <a:t>:   2021-Q3 = 1.3%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494DA-74DB-7D44-BE29-25D9B66B6486}"/>
                </a:ext>
              </a:extLst>
            </p:cNvPr>
            <p:cNvSpPr txBox="1"/>
            <p:nvPr/>
          </p:nvSpPr>
          <p:spPr>
            <a:xfrm>
              <a:off x="3596565" y="5409766"/>
              <a:ext cx="50052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Growth has slowed significantly.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Coincidentally, so has government COVID spending.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9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70964" y="1152507"/>
            <a:ext cx="9250072" cy="50241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317127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62F1A-535F-6645-99CF-67E27DE5608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4.9 Million below February, 2020.</a:t>
            </a:r>
          </a:p>
          <a:p>
            <a:r>
              <a:rPr lang="en-US" sz="2100" dirty="0"/>
              <a:t>9.2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3951-419B-6747-9DFC-FFCBF3C3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Growth Has Been Disappointing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083E2D-3A0D-C042-9AA6-53FDE2BC8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516BA-D96D-0A4C-9D5C-69A0D5F2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B05F7E-3299-6A44-B6D0-2AEDE6EA8E7A}"/>
              </a:ext>
            </a:extLst>
          </p:cNvPr>
          <p:cNvSpPr/>
          <p:nvPr/>
        </p:nvSpPr>
        <p:spPr>
          <a:xfrm>
            <a:off x="9670774" y="2564296"/>
            <a:ext cx="914400" cy="477078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9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222"/>
            <a:ext cx="10515600" cy="4457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virus.</a:t>
            </a:r>
          </a:p>
          <a:p>
            <a:pPr lvl="1"/>
            <a:r>
              <a:rPr lang="en-US" dirty="0"/>
              <a:t>Microchip shortages.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Childcare – lack of availability.</a:t>
            </a:r>
          </a:p>
          <a:p>
            <a:pPr lvl="1"/>
            <a:r>
              <a:rPr lang="en-US" dirty="0"/>
              <a:t>People wanting to do better.</a:t>
            </a:r>
          </a:p>
          <a:p>
            <a:pPr lvl="2"/>
            <a:r>
              <a:rPr lang="en-US" dirty="0"/>
              <a:t>Facilitated by additional UI payments.</a:t>
            </a:r>
          </a:p>
          <a:p>
            <a:pPr lvl="1"/>
            <a:r>
              <a:rPr lang="en-US" dirty="0"/>
              <a:t>People dropping out of the labor force.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 Openings Are Up, but Falling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9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Rising!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97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375708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427450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4814-A1CF-B744-940B-108DC75F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Shrinking: More for Women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680FBE44-E77F-D145-A3AA-C57392C97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911C3-6A6E-224E-85A4-66079A44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EE562-D5F0-3A48-AB4B-E9EFD738F6A8}"/>
              </a:ext>
            </a:extLst>
          </p:cNvPr>
          <p:cNvSpPr txBox="1"/>
          <p:nvPr/>
        </p:nvSpPr>
        <p:spPr>
          <a:xfrm>
            <a:off x="8102259" y="3316229"/>
            <a:ext cx="282429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Decline of 200 thousand</a:t>
            </a:r>
          </a:p>
          <a:p>
            <a:r>
              <a:rPr lang="en-US" dirty="0"/>
              <a:t>In September.</a:t>
            </a:r>
          </a:p>
          <a:p>
            <a:r>
              <a:rPr lang="en-US" dirty="0"/>
              <a:t>- All women and then some.</a:t>
            </a:r>
          </a:p>
        </p:txBody>
      </p:sp>
    </p:spTree>
    <p:extLst>
      <p:ext uri="{BB962C8B-B14F-4D97-AF65-F5344CB8AC3E}">
        <p14:creationId xmlns:p14="http://schemas.microsoft.com/office/powerpoint/2010/main" val="420257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Gap is Widening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7EBF5-3B02-334F-9F4B-4F146AC4A8CE}"/>
              </a:ext>
            </a:extLst>
          </p:cNvPr>
          <p:cNvSpPr txBox="1"/>
          <p:nvPr/>
        </p:nvSpPr>
        <p:spPr>
          <a:xfrm>
            <a:off x="4346730" y="1686703"/>
            <a:ext cx="31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Pre-Pandemic Gap of 10 million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7EB50F-A088-654C-BE90-D001FD123EF0}"/>
              </a:ext>
            </a:extLst>
          </p:cNvPr>
          <p:cNvCxnSpPr/>
          <p:nvPr/>
        </p:nvCxnSpPr>
        <p:spPr>
          <a:xfrm>
            <a:off x="7437120" y="2051828"/>
            <a:ext cx="1182624" cy="545068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A327B8-6FF0-1D49-B2B6-3DA9C9BD6E59}"/>
              </a:ext>
            </a:extLst>
          </p:cNvPr>
          <p:cNvSpPr txBox="1"/>
          <p:nvPr/>
        </p:nvSpPr>
        <p:spPr>
          <a:xfrm>
            <a:off x="9255198" y="3593228"/>
            <a:ext cx="2198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Gap is now 16 million</a:t>
            </a:r>
          </a:p>
        </p:txBody>
      </p:sp>
    </p:spTree>
    <p:extLst>
      <p:ext uri="{BB962C8B-B14F-4D97-AF65-F5344CB8AC3E}">
        <p14:creationId xmlns:p14="http://schemas.microsoft.com/office/powerpoint/2010/main" val="161612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D4B98C-80A6-DD40-950C-0992004A0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789" y="1326850"/>
            <a:ext cx="5931604" cy="431389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042BA-0D4F-8442-B288-5AF25F2BA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367" y="1325952"/>
            <a:ext cx="5934075" cy="4315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22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Policy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7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r>
              <a:rPr lang="en-US" dirty="0"/>
              <a:t>Last two packages: $2.8 Trillion, $5 Trillion </a:t>
            </a:r>
            <a:r>
              <a:rPr lang="en-US"/>
              <a:t>in total.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37DA-416F-B243-B573-98C1CE0D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</a:t>
            </a:r>
            <a:r>
              <a:rPr lang="en-US" dirty="0"/>
              <a:t> All Jobs Are Recovering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AE41531-6BC8-0E4C-B03B-0D9B8A561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22519" y="1049866"/>
            <a:ext cx="9200788" cy="51803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B780-2B90-F145-AF38-BD192CA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E910D-74E6-6044-8C31-81CA591D7264}"/>
              </a:ext>
            </a:extLst>
          </p:cNvPr>
          <p:cNvSpPr/>
          <p:nvPr/>
        </p:nvSpPr>
        <p:spPr>
          <a:xfrm>
            <a:off x="9012333" y="928388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64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6099" y="1936471"/>
            <a:ext cx="5781732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94942" y="1869686"/>
            <a:ext cx="5920188" cy="347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6529698" y="1401011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0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F28C-7ACF-F845-B866-DC073128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ckholders doing Very Well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6C2D7F89-63FF-1B45-B60A-2BFDD5A40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98226" y="1232452"/>
            <a:ext cx="9995548" cy="49977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2BB10-06DF-9E40-B5E9-58D72120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4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t: A Problem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08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0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31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21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No!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E68728-9AAE-6648-8381-0C83CDFDC14A}"/>
              </a:ext>
            </a:extLst>
          </p:cNvPr>
          <p:cNvSpPr/>
          <p:nvPr/>
        </p:nvSpPr>
        <p:spPr>
          <a:xfrm>
            <a:off x="9382539" y="2266122"/>
            <a:ext cx="506896" cy="2385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9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55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Fed:  No.  Price increases are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Paul Krugman: Don’t just do something, stand there!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CF5-2F16-5A4D-AA9F-347C80B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721-FD1E-2E4D-9EC2-01E7360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Rental markets</a:t>
            </a:r>
          </a:p>
          <a:p>
            <a:pPr lvl="1"/>
            <a:r>
              <a:rPr lang="en-US" dirty="0"/>
              <a:t>Eviction moratoria are over.</a:t>
            </a:r>
          </a:p>
          <a:p>
            <a:pPr lvl="2"/>
            <a:r>
              <a:rPr lang="en-US" dirty="0"/>
              <a:t>CA: Making payments can stay + 25%.</a:t>
            </a:r>
          </a:p>
          <a:p>
            <a:pPr lvl="2"/>
            <a:r>
              <a:rPr lang="en-US" dirty="0"/>
              <a:t>Self-evictions?</a:t>
            </a:r>
          </a:p>
          <a:p>
            <a:pPr lvl="1"/>
            <a:r>
              <a:rPr lang="en-US" dirty="0"/>
              <a:t>Not enough in the American Rescue Plan.</a:t>
            </a:r>
          </a:p>
          <a:p>
            <a:pPr lvl="1"/>
            <a:r>
              <a:rPr lang="en-US" dirty="0"/>
              <a:t>Reports of rents rising significantly.</a:t>
            </a:r>
          </a:p>
          <a:p>
            <a:r>
              <a:rPr lang="en-US" dirty="0"/>
              <a:t>Owned homes</a:t>
            </a:r>
          </a:p>
          <a:p>
            <a:pPr lvl="1"/>
            <a:r>
              <a:rPr lang="en-US" dirty="0"/>
              <a:t>Depends on location. </a:t>
            </a:r>
          </a:p>
          <a:p>
            <a:pPr lvl="2"/>
            <a:r>
              <a:rPr lang="en-US" dirty="0"/>
              <a:t>San Francisco – recovering.</a:t>
            </a:r>
          </a:p>
          <a:p>
            <a:pPr lvl="2"/>
            <a:r>
              <a:rPr lang="en-US" dirty="0"/>
              <a:t>Los Angeles County – continued strength.</a:t>
            </a:r>
          </a:p>
          <a:p>
            <a:pPr lvl="1"/>
            <a:r>
              <a:rPr lang="en-US" dirty="0"/>
              <a:t>Size matters: large homes are selling particularly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3F26-5504-4C48-AD12-0722AA32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41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Cost of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71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355785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8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399064" y="852866"/>
            <a:ext cx="7393870" cy="5377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07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25666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900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9065-9375-CD42-B805-CF521EC3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mmercial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55BE-442F-3F4F-8B26-4C3BB8E2B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 – disaster</a:t>
            </a:r>
          </a:p>
          <a:p>
            <a:r>
              <a:rPr lang="en-US" dirty="0"/>
              <a:t>Long term - unknown</a:t>
            </a:r>
          </a:p>
          <a:p>
            <a:pPr lvl="1"/>
            <a:r>
              <a:rPr lang="en-US" dirty="0"/>
              <a:t>Really depends on how work location preferences shake out.</a:t>
            </a:r>
          </a:p>
          <a:p>
            <a:pPr lvl="1"/>
            <a:r>
              <a:rPr lang="en-US" dirty="0"/>
              <a:t>Telecommuting?</a:t>
            </a:r>
          </a:p>
          <a:p>
            <a:pPr lvl="2"/>
            <a:r>
              <a:rPr lang="en-US" dirty="0"/>
              <a:t>Reduced demand for space in inner core areas.</a:t>
            </a:r>
          </a:p>
          <a:p>
            <a:pPr lvl="2"/>
            <a:r>
              <a:rPr lang="en-US" dirty="0"/>
              <a:t>Increased demand for smaller spaces in suburban areas.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CD31A-5F4A-9242-97D3-3DDD46D6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3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FED2-F3E9-3A47-8989-29623968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mmercial 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FB89-9E6A-7D41-BD76-6AF0D2CD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Implications of COVID</a:t>
            </a:r>
          </a:p>
          <a:p>
            <a:pPr lvl="1"/>
            <a:r>
              <a:rPr lang="en-US" dirty="0"/>
              <a:t>Telecommuting and closures are the main story.</a:t>
            </a:r>
          </a:p>
          <a:p>
            <a:r>
              <a:rPr lang="en-US" dirty="0"/>
              <a:t>Long term implications</a:t>
            </a:r>
          </a:p>
          <a:p>
            <a:pPr lvl="1"/>
            <a:r>
              <a:rPr lang="en-US" dirty="0"/>
              <a:t>Jack Dorsey – Twitter – never coming back to the office!</a:t>
            </a:r>
          </a:p>
          <a:p>
            <a:pPr lvl="2"/>
            <a:r>
              <a:rPr lang="en-US" dirty="0"/>
              <a:t>I believe we are in a telecommuting honeymoon.</a:t>
            </a:r>
          </a:p>
          <a:p>
            <a:pPr lvl="1"/>
            <a:r>
              <a:rPr lang="en-US" dirty="0"/>
              <a:t>80% of pre-COVID occupancy.</a:t>
            </a:r>
          </a:p>
          <a:p>
            <a:pPr lvl="1"/>
            <a:r>
              <a:rPr lang="en-US" dirty="0"/>
              <a:t>Depends on productivity/cost implications.</a:t>
            </a:r>
          </a:p>
          <a:p>
            <a:pPr lvl="2"/>
            <a:r>
              <a:rPr lang="en-US" dirty="0"/>
              <a:t>Uber/Lyft model writ large.</a:t>
            </a:r>
          </a:p>
          <a:p>
            <a:pPr lvl="2"/>
            <a:r>
              <a:rPr lang="en-US" dirty="0"/>
              <a:t>Individual level vs firm level productivity.</a:t>
            </a:r>
          </a:p>
          <a:p>
            <a:r>
              <a:rPr lang="en-US" dirty="0"/>
              <a:t>When is the long term?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830CE-6865-3C43-8A27-63DE92A4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44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9.2 million jobs relative to forecast.  (4.9 million relative to Feb/20).</a:t>
            </a:r>
          </a:p>
          <a:p>
            <a:pPr lvl="1"/>
            <a:r>
              <a:rPr lang="en-US" dirty="0"/>
              <a:t>Labor force is 6.0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we hope.</a:t>
            </a:r>
          </a:p>
          <a:p>
            <a:r>
              <a:rPr lang="en-US" dirty="0"/>
              <a:t>Federal Debt</a:t>
            </a:r>
          </a:p>
          <a:p>
            <a:pPr lvl="1"/>
            <a:r>
              <a:rPr lang="en-US" dirty="0"/>
              <a:t>Has grown significantly, but economists are not worried…yet.</a:t>
            </a:r>
          </a:p>
          <a:p>
            <a:r>
              <a:rPr lang="en-US" dirty="0"/>
              <a:t>Real Estate</a:t>
            </a:r>
          </a:p>
          <a:p>
            <a:pPr lvl="1"/>
            <a:r>
              <a:rPr lang="en-US" dirty="0"/>
              <a:t>Residential, strong.  Commercial, less so…for some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30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Significant structural changes – accelerant.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expand 5% percent this year, 3-4% next.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Well on our way to recovery, both health and economic.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59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018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037384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7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0310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d We’re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</p:spTree>
    <p:extLst>
      <p:ext uri="{BB962C8B-B14F-4D97-AF65-F5344CB8AC3E}">
        <p14:creationId xmlns:p14="http://schemas.microsoft.com/office/powerpoint/2010/main" val="3721402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29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7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80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</a:t>
            </a:r>
            <a:r>
              <a:rPr lang="en-US" dirty="0" err="1"/>
              <a:t>Prepandemic</a:t>
            </a:r>
            <a:r>
              <a:rPr lang="en-US" dirty="0"/>
              <a:t>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9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CPI Suggests: 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9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AF00-D1CB-3248-B552-2E562685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Trill</a:t>
            </a:r>
            <a:r>
              <a:rPr lang="en-US" dirty="0"/>
              <a:t>ions in Pandemic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D6227-69FC-A149-B6D7-EF642ABF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DFEB-B24F-DB43-BEF3-AE3AA3A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42" y="1043129"/>
            <a:ext cx="9237515" cy="5187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FCDED3-5E65-594C-9DA0-E56713605D41}"/>
              </a:ext>
            </a:extLst>
          </p:cNvPr>
          <p:cNvSpPr/>
          <p:nvPr/>
        </p:nvSpPr>
        <p:spPr>
          <a:xfrm>
            <a:off x="4882896" y="2167128"/>
            <a:ext cx="5678424" cy="1929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436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997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5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5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Pop</a:t>
            </a:r>
            <a:r>
              <a:rPr lang="en-US" sz="3600" dirty="0"/>
              <a:t>ulation Change: San Francisco &amp; LA Counties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6" cy="4321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4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Evidence of Impact</a:t>
            </a:r>
          </a:p>
          <a:p>
            <a:r>
              <a:rPr lang="en-US" dirty="0"/>
              <a:t>Employment Growth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930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4587-7C8F-F84C-AF39-C318BF62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Headline inflation story is troublesome.</a:t>
            </a:r>
          </a:p>
          <a:p>
            <a:r>
              <a:rPr lang="en-US" dirty="0"/>
              <a:t>The Fed suggests that it is not.</a:t>
            </a:r>
          </a:p>
          <a:p>
            <a:r>
              <a:rPr lang="en-US" dirty="0"/>
              <a:t>Powell: current high inflation is “transitory”.</a:t>
            </a:r>
          </a:p>
          <a:p>
            <a:pPr lvl="1"/>
            <a:r>
              <a:rPr lang="en-US" dirty="0"/>
              <a:t>That does not mean that price levels will come down.</a:t>
            </a:r>
          </a:p>
          <a:p>
            <a:pPr lvl="1"/>
            <a:r>
              <a:rPr lang="en-US" dirty="0"/>
              <a:t>It means that inflation is likely to return to its prior trajectory once the economy has worked out the pandemic kinks.</a:t>
            </a:r>
          </a:p>
          <a:p>
            <a:r>
              <a:rPr lang="en-US" dirty="0"/>
              <a:t>Fed targets 2.0%.  We are currently just 1.2% above that.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690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6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23" y="42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Cases: Trend is Reversing Nationwide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31281" y="1136360"/>
            <a:ext cx="9190721" cy="5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12369" y="4103845"/>
            <a:ext cx="3681046" cy="134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D1EE0F1F-4CCF-2042-9198-93021D32AF4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87132" y="1565799"/>
            <a:ext cx="6985000" cy="38862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3F6FF46-39B5-AD4C-AE28-C3901FECF0B7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7581900" y="2350139"/>
            <a:ext cx="4610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12295</TotalTime>
  <Words>1998</Words>
  <Application>Microsoft Macintosh PowerPoint</Application>
  <PresentationFormat>Widescreen</PresentationFormat>
  <Paragraphs>391</Paragraphs>
  <Slides>62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COVID Cases: Trend is Reversing Nationwide</vt:lpstr>
      <vt:lpstr>California Cases Were Falling Nicely</vt:lpstr>
      <vt:lpstr>Evidence of Impact</vt:lpstr>
      <vt:lpstr>GDP Trajectory: Pandemic Plunge!</vt:lpstr>
      <vt:lpstr>GDP Growth – Past &amp; Forecast</vt:lpstr>
      <vt:lpstr>Spending Patterns Since First US Case</vt:lpstr>
      <vt:lpstr>Employment Gap</vt:lpstr>
      <vt:lpstr>Employment Growth Has Been Disappointing</vt:lpstr>
      <vt:lpstr>Why Slow Employment Growth?</vt:lpstr>
      <vt:lpstr>Job Openings Are Up, but Falling</vt:lpstr>
      <vt:lpstr>Quits Are Rising! The Great Resignation</vt:lpstr>
      <vt:lpstr>Quits – Rising, but More in Some Industries</vt:lpstr>
      <vt:lpstr>This is Happening Despite Rising Wages</vt:lpstr>
      <vt:lpstr>Labor Force is Shrinking: More for Women</vt:lpstr>
      <vt:lpstr>Labor Force is Gap is Widening</vt:lpstr>
      <vt:lpstr>Employment in California</vt:lpstr>
      <vt:lpstr>Government Policy</vt:lpstr>
      <vt:lpstr>What Have Been Policy Effects</vt:lpstr>
      <vt:lpstr>Not All Jobs Are Recovering</vt:lpstr>
      <vt:lpstr>Another Hard-Hit Sector:  Small Business</vt:lpstr>
      <vt:lpstr>Stockholders doing Very Well</vt:lpstr>
      <vt:lpstr>Debt: A Problem Exacerbated….Not Created</vt:lpstr>
      <vt:lpstr>Current Deficits in Perspective:</vt:lpstr>
      <vt:lpstr>Inflation – Climbing! Should we worry?</vt:lpstr>
      <vt:lpstr>What Index to Follow: CPI or PCE?</vt:lpstr>
      <vt:lpstr>Inflation – The Fed’s Metric! Should we worry?</vt:lpstr>
      <vt:lpstr>Inflation – PCE and Fed Suggest: No!</vt:lpstr>
      <vt:lpstr>Inflation: Concentrated</vt:lpstr>
      <vt:lpstr>Puzzle:  Is Inflation Permanently Higher?</vt:lpstr>
      <vt:lpstr>Structural Changes?</vt:lpstr>
      <vt:lpstr>Residential Real Estate</vt:lpstr>
      <vt:lpstr>Inflation – Cost of Rent</vt:lpstr>
      <vt:lpstr> Home Prices and Housing Starts</vt:lpstr>
      <vt:lpstr>Real Estate Prices</vt:lpstr>
      <vt:lpstr>RE Experiences Differ!</vt:lpstr>
      <vt:lpstr>Commercial Markets</vt:lpstr>
      <vt:lpstr>Commercial RE</vt:lpstr>
      <vt:lpstr>Primary Topics Covered</vt:lpstr>
      <vt:lpstr>Conclusion</vt:lpstr>
      <vt:lpstr> Thank you!</vt:lpstr>
      <vt:lpstr>GDP: Quarterly Growth</vt:lpstr>
      <vt:lpstr>Recovery Due to Immense Fiscal Stimulus and Control of COVID</vt:lpstr>
      <vt:lpstr>Stimulus allowed Spending to Recover</vt:lpstr>
      <vt:lpstr>And We’re Buying Mostly … Stuff</vt:lpstr>
      <vt:lpstr>Labor Force is Shrinking</vt:lpstr>
      <vt:lpstr>DJIA and S&amp;P 500 </vt:lpstr>
      <vt:lpstr>Small Businesses: They Didn’t Get Enough PPP</vt:lpstr>
      <vt:lpstr>Inflation – Prepandemic Stability</vt:lpstr>
      <vt:lpstr>Inflation – CPI Suggests: Yes!</vt:lpstr>
      <vt:lpstr>Trillions in Pandemic Spending</vt:lpstr>
      <vt:lpstr>Why so Excited About Telecommunting?</vt:lpstr>
      <vt:lpstr>Telecommuting – Will it Stick?</vt:lpstr>
      <vt:lpstr>Population Change: San Francisco &amp; LA Counties</vt:lpstr>
      <vt:lpstr>Recovery/Recession for Whom?</vt:lpstr>
      <vt:lpstr>Inflation – Summary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251</cp:revision>
  <cp:lastPrinted>2021-09-30T19:58:11Z</cp:lastPrinted>
  <dcterms:created xsi:type="dcterms:W3CDTF">2017-05-03T22:30:38Z</dcterms:created>
  <dcterms:modified xsi:type="dcterms:W3CDTF">2021-10-15T19:41:24Z</dcterms:modified>
</cp:coreProperties>
</file>