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4"/>
  </p:notesMasterIdLst>
  <p:sldIdLst>
    <p:sldId id="3970" r:id="rId2"/>
    <p:sldId id="328" r:id="rId3"/>
    <p:sldId id="3935" r:id="rId4"/>
    <p:sldId id="1029" r:id="rId5"/>
    <p:sldId id="1089" r:id="rId6"/>
    <p:sldId id="1091" r:id="rId7"/>
    <p:sldId id="3943" r:id="rId8"/>
    <p:sldId id="3946" r:id="rId9"/>
    <p:sldId id="3947" r:id="rId10"/>
    <p:sldId id="3985" r:id="rId11"/>
    <p:sldId id="3948" r:id="rId12"/>
    <p:sldId id="3966" r:id="rId13"/>
    <p:sldId id="3886" r:id="rId14"/>
    <p:sldId id="354" r:id="rId15"/>
    <p:sldId id="3939" r:id="rId16"/>
    <p:sldId id="278" r:id="rId17"/>
    <p:sldId id="3924" r:id="rId18"/>
    <p:sldId id="3950" r:id="rId19"/>
    <p:sldId id="3951" r:id="rId20"/>
    <p:sldId id="3952" r:id="rId21"/>
    <p:sldId id="3992" r:id="rId22"/>
    <p:sldId id="641" r:id="rId23"/>
    <p:sldId id="1768" r:id="rId24"/>
    <p:sldId id="3954" r:id="rId25"/>
    <p:sldId id="3825" r:id="rId26"/>
    <p:sldId id="3833" r:id="rId27"/>
    <p:sldId id="3910" r:id="rId28"/>
    <p:sldId id="3965" r:id="rId29"/>
    <p:sldId id="3855" r:id="rId30"/>
    <p:sldId id="3975" r:id="rId31"/>
    <p:sldId id="3883" r:id="rId32"/>
    <p:sldId id="3835" r:id="rId33"/>
    <p:sldId id="3976" r:id="rId34"/>
    <p:sldId id="3978" r:id="rId35"/>
    <p:sldId id="3959" r:id="rId36"/>
    <p:sldId id="4000" r:id="rId37"/>
    <p:sldId id="360" r:id="rId38"/>
    <p:sldId id="1171" r:id="rId39"/>
    <p:sldId id="3989" r:id="rId40"/>
    <p:sldId id="3979" r:id="rId41"/>
    <p:sldId id="1747" r:id="rId42"/>
    <p:sldId id="3915" r:id="rId43"/>
    <p:sldId id="3990" r:id="rId44"/>
    <p:sldId id="3969" r:id="rId45"/>
    <p:sldId id="3971" r:id="rId46"/>
    <p:sldId id="3994" r:id="rId47"/>
    <p:sldId id="3973" r:id="rId48"/>
    <p:sldId id="3993" r:id="rId49"/>
    <p:sldId id="3972" r:id="rId50"/>
    <p:sldId id="4001" r:id="rId51"/>
    <p:sldId id="3964" r:id="rId52"/>
    <p:sldId id="119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9387" autoAdjust="0"/>
    <p:restoredTop sz="94674"/>
  </p:normalViewPr>
  <p:slideViewPr>
    <p:cSldViewPr snapToGrid="0" snapToObjects="1">
      <p:cViewPr varScale="1">
        <p:scale>
          <a:sx n="43" d="100"/>
          <a:sy n="43" d="100"/>
        </p:scale>
        <p:origin x="216" y="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4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4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_hardhit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CA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RATE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gap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Counts_Pandemic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Percent_PandemicRace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empbycat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smallbizSF.png" TargetMode="Externa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ayroll_stl_recen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savings_recent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hhdebt_change_pandemic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recent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prices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Contra_Costa/usps_county_in.png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Contra_Costa/Zhvi_AllHomes.png" TargetMode="Externa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ktherecovery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COVID-19: Economic Implications and Policy Response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53945E7-DD01-184C-ACB9-CE70C642202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June 9, Bio2Device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08860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 We’re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</p:spTree>
    <p:extLst>
      <p:ext uri="{BB962C8B-B14F-4D97-AF65-F5344CB8AC3E}">
        <p14:creationId xmlns:p14="http://schemas.microsoft.com/office/powerpoint/2010/main" val="124791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688778" y="1078524"/>
            <a:ext cx="9307283" cy="5063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324941" y="1023475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4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Since First US Case: CA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810079" y="902123"/>
            <a:ext cx="8833678" cy="53281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F5EEA9-032D-4E31-863E-54DF4D0FCF83}"/>
              </a:ext>
            </a:extLst>
          </p:cNvPr>
          <p:cNvCxnSpPr>
            <a:cxnSpLocks/>
          </p:cNvCxnSpPr>
          <p:nvPr/>
        </p:nvCxnSpPr>
        <p:spPr>
          <a:xfrm>
            <a:off x="2414656" y="2093758"/>
            <a:ext cx="736268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351E31D-D69C-0D4C-B106-0CE6B08194CF}"/>
              </a:ext>
            </a:extLst>
          </p:cNvPr>
          <p:cNvSpPr/>
          <p:nvPr/>
        </p:nvSpPr>
        <p:spPr>
          <a:xfrm>
            <a:off x="8984974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F5B14-E3DF-0E4A-AFE3-FA9DC5DA0D47}"/>
              </a:ext>
            </a:extLst>
          </p:cNvPr>
          <p:cNvSpPr txBox="1"/>
          <p:nvPr/>
        </p:nvSpPr>
        <p:spPr>
          <a:xfrm>
            <a:off x="4407877" y="1724426"/>
            <a:ext cx="239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Spending: +11.1%</a:t>
            </a:r>
          </a:p>
        </p:txBody>
      </p:sp>
    </p:spTree>
    <p:extLst>
      <p:ext uri="{BB962C8B-B14F-4D97-AF65-F5344CB8AC3E}">
        <p14:creationId xmlns:p14="http://schemas.microsoft.com/office/powerpoint/2010/main" val="64035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$0.8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below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9A5756-F395-284F-971D-84A579426E95}"/>
              </a:ext>
            </a:extLst>
          </p:cNvPr>
          <p:cNvSpPr txBox="1"/>
          <p:nvPr/>
        </p:nvSpPr>
        <p:spPr>
          <a:xfrm>
            <a:off x="5389096" y="1779104"/>
            <a:ext cx="2803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Dec. 2020: -306,000</a:t>
            </a:r>
          </a:p>
          <a:p>
            <a:r>
              <a:rPr lang="en-US" sz="2400" dirty="0"/>
              <a:t>May 2021:  +559,000</a:t>
            </a:r>
          </a:p>
        </p:txBody>
      </p:sp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19902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F1E92F-F2A0-D04B-8433-930513B06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30783" y="1323339"/>
            <a:ext cx="9700886" cy="48504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4D471-A418-4F7D-9ECF-A1737D0A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-22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duced Spending: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D43C-CF72-4EF1-95FA-9C0F57CE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DE209EB-EE5C-4EEE-B92B-CD7428D072C7}"/>
              </a:ext>
            </a:extLst>
          </p:cNvPr>
          <p:cNvSpPr/>
          <p:nvPr/>
        </p:nvSpPr>
        <p:spPr>
          <a:xfrm>
            <a:off x="7526350" y="1872229"/>
            <a:ext cx="1491686" cy="1055181"/>
          </a:xfrm>
          <a:prstGeom prst="borderCallout1">
            <a:avLst>
              <a:gd name="adj1" fmla="val 31417"/>
              <a:gd name="adj2" fmla="val 112008"/>
              <a:gd name="adj3" fmla="val -2156"/>
              <a:gd name="adj4" fmla="val 150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Peak: 22.9%</a:t>
            </a:r>
            <a:br>
              <a:rPr lang="en-US" dirty="0"/>
            </a:br>
            <a:r>
              <a:rPr lang="en-US" dirty="0"/>
              <a:t>(April)</a:t>
            </a:r>
          </a:p>
        </p:txBody>
      </p:sp>
    </p:spTree>
    <p:extLst>
      <p:ext uri="{BB962C8B-B14F-4D97-AF65-F5344CB8AC3E}">
        <p14:creationId xmlns:p14="http://schemas.microsoft.com/office/powerpoint/2010/main" val="312843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 – Drives Down UR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6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 (Past Tense)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FBB4F-2D06-6041-B644-BBFE5474DDD2}"/>
              </a:ext>
            </a:extLst>
          </p:cNvPr>
          <p:cNvSpPr txBox="1"/>
          <p:nvPr/>
        </p:nvSpPr>
        <p:spPr>
          <a:xfrm>
            <a:off x="9902071" y="2523619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09533-8C18-C846-941A-A8F02B59C359}"/>
              </a:ext>
            </a:extLst>
          </p:cNvPr>
          <p:cNvSpPr txBox="1"/>
          <p:nvPr/>
        </p:nvSpPr>
        <p:spPr>
          <a:xfrm>
            <a:off x="10057050" y="19832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334462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ecting Black Workers More than White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C0C79-BD23-B549-BE84-D6E6A78FF63C}"/>
              </a:ext>
            </a:extLst>
          </p:cNvPr>
          <p:cNvSpPr txBox="1"/>
          <p:nvPr/>
        </p:nvSpPr>
        <p:spPr>
          <a:xfrm>
            <a:off x="10132776" y="337049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Black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EDFF8-B899-AF42-BD2A-12483B541C5A}"/>
              </a:ext>
            </a:extLst>
          </p:cNvPr>
          <p:cNvSpPr txBox="1"/>
          <p:nvPr/>
        </p:nvSpPr>
        <p:spPr>
          <a:xfrm>
            <a:off x="10057050" y="2368791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898378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51209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Economists had expected more than 1 million jobs in April.</a:t>
            </a:r>
          </a:p>
          <a:p>
            <a:pPr lvl="1"/>
            <a:r>
              <a:rPr lang="en-US" dirty="0"/>
              <a:t>Why didn’t we get them?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It is not: the generous unemployment checks.</a:t>
            </a:r>
          </a:p>
          <a:p>
            <a:pPr lvl="1"/>
            <a:r>
              <a:rPr lang="en-US" dirty="0"/>
              <a:t>Low wage sectors were the only ones to see solid employment growth.</a:t>
            </a:r>
          </a:p>
          <a:p>
            <a:pPr lvl="2"/>
            <a:r>
              <a:rPr lang="en-US" dirty="0"/>
              <a:t>Leisure and hospitality:   	</a:t>
            </a:r>
            <a:r>
              <a:rPr lang="en-US" dirty="0">
                <a:highlight>
                  <a:srgbClr val="00FF00"/>
                </a:highlight>
              </a:rPr>
              <a:t>+328k (April)	+292k (May)</a:t>
            </a:r>
          </a:p>
          <a:p>
            <a:pPr lvl="2"/>
            <a:r>
              <a:rPr lang="en-US" dirty="0"/>
              <a:t>Professional services:	   	</a:t>
            </a:r>
            <a:r>
              <a:rPr lang="en-US" dirty="0">
                <a:highlight>
                  <a:srgbClr val="FF0000"/>
                </a:highlight>
              </a:rPr>
              <a:t>-81k (April)	+35k (May)</a:t>
            </a:r>
          </a:p>
          <a:p>
            <a:pPr lvl="1"/>
            <a:r>
              <a:rPr lang="en-US" dirty="0"/>
              <a:t>Lack of wage growth.</a:t>
            </a:r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virus.</a:t>
            </a:r>
          </a:p>
          <a:p>
            <a:pPr lvl="1"/>
            <a:r>
              <a:rPr lang="en-US" dirty="0"/>
              <a:t>Microchip shortages.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 care – lack of availability.</a:t>
            </a:r>
          </a:p>
          <a:p>
            <a:pPr lvl="1"/>
            <a:r>
              <a:rPr lang="en-US" dirty="0"/>
              <a:t>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44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78AC-3AC4-4794-B1B9-1E438496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32" y="284635"/>
            <a:ext cx="7794812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Cambria" panose="02040503050406030204" pitchFamily="18" charset="0"/>
              </a:rPr>
              <a:t>A</a:t>
            </a:r>
            <a:r>
              <a:rPr lang="en-US" dirty="0"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a typeface="Cambria" panose="02040503050406030204" pitchFamily="18" charset="0"/>
              </a:rPr>
              <a:t>T</a:t>
            </a:r>
            <a:r>
              <a:rPr lang="en-US" dirty="0">
                <a:ea typeface="Cambria" panose="02040503050406030204" pitchFamily="18" charset="0"/>
              </a:rPr>
              <a:t>ale of Three Policies Efforts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1EEFC-1FA0-4E94-8F95-4BAF0B75F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291" y="1046635"/>
            <a:ext cx="5157418" cy="5237018"/>
          </a:xfrm>
        </p:spPr>
        <p:txBody>
          <a:bodyPr>
            <a:normAutofit/>
          </a:bodyPr>
          <a:lstStyle/>
          <a:p>
            <a:r>
              <a:rPr lang="en-US" dirty="0"/>
              <a:t>Social policy: Social Distancing</a:t>
            </a:r>
          </a:p>
          <a:p>
            <a:endParaRPr lang="en-US" dirty="0"/>
          </a:p>
          <a:p>
            <a:r>
              <a:rPr lang="en-US" dirty="0"/>
              <a:t>Monetary Policy</a:t>
            </a:r>
          </a:p>
          <a:p>
            <a:endParaRPr lang="en-US" dirty="0"/>
          </a:p>
          <a:p>
            <a:r>
              <a:rPr lang="en-US" dirty="0"/>
              <a:t>Fiscal Policy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55E30-C987-4A56-AA8E-01E12274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2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F1BF-FFE5-6F4F-82FB-3D8CDB48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28" y="329464"/>
            <a:ext cx="10515600" cy="8279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Flat</a:t>
            </a:r>
            <a:r>
              <a:rPr lang="en-US" sz="3200" dirty="0"/>
              <a:t>tening the Curve – Again and Again….is Problematic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C33EAD-CBFE-6F42-88F1-C2289D13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966D751-58FF-5845-B4E5-DCC64FF9FFE8}"/>
              </a:ext>
            </a:extLst>
          </p:cNvPr>
          <p:cNvSpPr/>
          <p:nvPr/>
        </p:nvSpPr>
        <p:spPr>
          <a:xfrm>
            <a:off x="1426364" y="1189076"/>
            <a:ext cx="4500563" cy="2757488"/>
          </a:xfrm>
          <a:custGeom>
            <a:avLst/>
            <a:gdLst>
              <a:gd name="connsiteX0" fmla="*/ 0 w 4500563"/>
              <a:gd name="connsiteY0" fmla="*/ 2757488 h 2757488"/>
              <a:gd name="connsiteX1" fmla="*/ 1085850 w 4500563"/>
              <a:gd name="connsiteY1" fmla="*/ 2157413 h 2757488"/>
              <a:gd name="connsiteX2" fmla="*/ 2271713 w 4500563"/>
              <a:gd name="connsiteY2" fmla="*/ 0 h 2757488"/>
              <a:gd name="connsiteX3" fmla="*/ 3443288 w 4500563"/>
              <a:gd name="connsiteY3" fmla="*/ 2157413 h 2757488"/>
              <a:gd name="connsiteX4" fmla="*/ 4500563 w 4500563"/>
              <a:gd name="connsiteY4" fmla="*/ 274320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2757488">
                <a:moveTo>
                  <a:pt x="0" y="2757488"/>
                </a:moveTo>
                <a:cubicBezTo>
                  <a:pt x="353615" y="2687241"/>
                  <a:pt x="707231" y="2616994"/>
                  <a:pt x="1085850" y="2157413"/>
                </a:cubicBezTo>
                <a:cubicBezTo>
                  <a:pt x="1464469" y="1697832"/>
                  <a:pt x="1878807" y="0"/>
                  <a:pt x="2271713" y="0"/>
                </a:cubicBezTo>
                <a:cubicBezTo>
                  <a:pt x="2664619" y="0"/>
                  <a:pt x="3071813" y="1700213"/>
                  <a:pt x="3443288" y="2157413"/>
                </a:cubicBezTo>
                <a:cubicBezTo>
                  <a:pt x="3814763" y="2614613"/>
                  <a:pt x="4157663" y="2678906"/>
                  <a:pt x="4500563" y="2743200"/>
                </a:cubicBezTo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420E0D-4888-244D-A957-E0CF0177B980}"/>
              </a:ext>
            </a:extLst>
          </p:cNvPr>
          <p:cNvCxnSpPr/>
          <p:nvPr/>
        </p:nvCxnSpPr>
        <p:spPr>
          <a:xfrm>
            <a:off x="250036" y="3907192"/>
            <a:ext cx="1148000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027C3CB-C678-3846-BE88-51063D5783A5}"/>
              </a:ext>
            </a:extLst>
          </p:cNvPr>
          <p:cNvSpPr txBox="1"/>
          <p:nvPr/>
        </p:nvSpPr>
        <p:spPr>
          <a:xfrm>
            <a:off x="10765636" y="405872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77F560-C5E5-C146-A05F-A4B51FB47E9E}"/>
              </a:ext>
            </a:extLst>
          </p:cNvPr>
          <p:cNvSpPr txBox="1"/>
          <p:nvPr/>
        </p:nvSpPr>
        <p:spPr>
          <a:xfrm rot="16200000">
            <a:off x="-261866" y="4650603"/>
            <a:ext cx="17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GDP (Recession)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D7EE83-A6A4-DD46-BE0C-240D47B6FEBC}"/>
              </a:ext>
            </a:extLst>
          </p:cNvPr>
          <p:cNvSpPr txBox="1"/>
          <p:nvPr/>
        </p:nvSpPr>
        <p:spPr>
          <a:xfrm rot="16200000">
            <a:off x="-303160" y="2202076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or Cases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FC20DE-0148-BB4C-A80A-668FC99D12F8}"/>
              </a:ext>
            </a:extLst>
          </p:cNvPr>
          <p:cNvSpPr txBox="1"/>
          <p:nvPr/>
        </p:nvSpPr>
        <p:spPr>
          <a:xfrm>
            <a:off x="9348355" y="3071006"/>
            <a:ext cx="263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Current Health Care Capacity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DB33319-779E-0249-B344-5DBF9A092DE2}"/>
              </a:ext>
            </a:extLst>
          </p:cNvPr>
          <p:cNvSpPr/>
          <p:nvPr/>
        </p:nvSpPr>
        <p:spPr>
          <a:xfrm>
            <a:off x="1476239" y="3907052"/>
            <a:ext cx="7872116" cy="2543168"/>
          </a:xfrm>
          <a:custGeom>
            <a:avLst/>
            <a:gdLst>
              <a:gd name="connsiteX0" fmla="*/ 0 w 5362832"/>
              <a:gd name="connsiteY0" fmla="*/ 0 h 2125365"/>
              <a:gd name="connsiteX1" fmla="*/ 506627 w 5362832"/>
              <a:gd name="connsiteY1" fmla="*/ 926757 h 2125365"/>
              <a:gd name="connsiteX2" fmla="*/ 1458097 w 5362832"/>
              <a:gd name="connsiteY2" fmla="*/ 2125362 h 2125365"/>
              <a:gd name="connsiteX3" fmla="*/ 2594919 w 5362832"/>
              <a:gd name="connsiteY3" fmla="*/ 914400 h 2125365"/>
              <a:gd name="connsiteX4" fmla="*/ 3076832 w 5362832"/>
              <a:gd name="connsiteY4" fmla="*/ 568411 h 2125365"/>
              <a:gd name="connsiteX5" fmla="*/ 3941805 w 5362832"/>
              <a:gd name="connsiteY5" fmla="*/ 296562 h 2125365"/>
              <a:gd name="connsiteX6" fmla="*/ 5362832 w 5362832"/>
              <a:gd name="connsiteY6" fmla="*/ 0 h 21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2832" h="2125365">
                <a:moveTo>
                  <a:pt x="0" y="0"/>
                </a:moveTo>
                <a:cubicBezTo>
                  <a:pt x="131805" y="286265"/>
                  <a:pt x="263611" y="572530"/>
                  <a:pt x="506627" y="926757"/>
                </a:cubicBezTo>
                <a:cubicBezTo>
                  <a:pt x="749643" y="1280984"/>
                  <a:pt x="1110048" y="2127422"/>
                  <a:pt x="1458097" y="2125362"/>
                </a:cubicBezTo>
                <a:cubicBezTo>
                  <a:pt x="1806146" y="2123303"/>
                  <a:pt x="2325130" y="1173892"/>
                  <a:pt x="2594919" y="914400"/>
                </a:cubicBezTo>
                <a:cubicBezTo>
                  <a:pt x="2864708" y="654908"/>
                  <a:pt x="2852351" y="671384"/>
                  <a:pt x="3076832" y="568411"/>
                </a:cubicBezTo>
                <a:cubicBezTo>
                  <a:pt x="3301313" y="465438"/>
                  <a:pt x="3560805" y="391297"/>
                  <a:pt x="3941805" y="296562"/>
                </a:cubicBezTo>
                <a:cubicBezTo>
                  <a:pt x="4322805" y="201827"/>
                  <a:pt x="4842818" y="100913"/>
                  <a:pt x="5362832" y="0"/>
                </a:cubicBezTo>
              </a:path>
            </a:pathLst>
          </a:custGeom>
          <a:solidFill>
            <a:schemeClr val="accent1">
              <a:lumMod val="60000"/>
              <a:lumOff val="40000"/>
              <a:alpha val="33000"/>
            </a:schemeClr>
          </a:solidFill>
          <a:ln w="25400">
            <a:solidFill>
              <a:srgbClr val="0C4C8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79C1580-7257-274C-9EF2-B3FF70F20D0D}"/>
              </a:ext>
            </a:extLst>
          </p:cNvPr>
          <p:cNvSpPr/>
          <p:nvPr/>
        </p:nvSpPr>
        <p:spPr>
          <a:xfrm rot="10800000">
            <a:off x="1899538" y="3907333"/>
            <a:ext cx="3967171" cy="1531349"/>
          </a:xfrm>
          <a:custGeom>
            <a:avLst/>
            <a:gdLst>
              <a:gd name="connsiteX0" fmla="*/ 0 w 4500563"/>
              <a:gd name="connsiteY0" fmla="*/ 2757488 h 2757488"/>
              <a:gd name="connsiteX1" fmla="*/ 1085850 w 4500563"/>
              <a:gd name="connsiteY1" fmla="*/ 2157413 h 2757488"/>
              <a:gd name="connsiteX2" fmla="*/ 2271713 w 4500563"/>
              <a:gd name="connsiteY2" fmla="*/ 0 h 2757488"/>
              <a:gd name="connsiteX3" fmla="*/ 3443288 w 4500563"/>
              <a:gd name="connsiteY3" fmla="*/ 2157413 h 2757488"/>
              <a:gd name="connsiteX4" fmla="*/ 4500563 w 4500563"/>
              <a:gd name="connsiteY4" fmla="*/ 274320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2757488">
                <a:moveTo>
                  <a:pt x="0" y="2757488"/>
                </a:moveTo>
                <a:cubicBezTo>
                  <a:pt x="353615" y="2687241"/>
                  <a:pt x="707231" y="2616994"/>
                  <a:pt x="1085850" y="2157413"/>
                </a:cubicBezTo>
                <a:cubicBezTo>
                  <a:pt x="1464469" y="1697832"/>
                  <a:pt x="1878807" y="0"/>
                  <a:pt x="2271713" y="0"/>
                </a:cubicBezTo>
                <a:cubicBezTo>
                  <a:pt x="2664619" y="0"/>
                  <a:pt x="3071813" y="1700213"/>
                  <a:pt x="3443288" y="2157413"/>
                </a:cubicBezTo>
                <a:cubicBezTo>
                  <a:pt x="3814763" y="2614613"/>
                  <a:pt x="4157663" y="2678906"/>
                  <a:pt x="4500563" y="2743200"/>
                </a:cubicBezTo>
              </a:path>
            </a:pathLst>
          </a:custGeom>
          <a:solidFill>
            <a:srgbClr val="FF0000">
              <a:alpha val="27000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85499A4-4361-A840-B8FB-3A9DB2ADE9C8}"/>
              </a:ext>
            </a:extLst>
          </p:cNvPr>
          <p:cNvSpPr/>
          <p:nvPr/>
        </p:nvSpPr>
        <p:spPr>
          <a:xfrm>
            <a:off x="1459921" y="2621001"/>
            <a:ext cx="8010528" cy="1325563"/>
          </a:xfrm>
          <a:custGeom>
            <a:avLst/>
            <a:gdLst>
              <a:gd name="connsiteX0" fmla="*/ 0 w 4500563"/>
              <a:gd name="connsiteY0" fmla="*/ 2757488 h 2757488"/>
              <a:gd name="connsiteX1" fmla="*/ 1085850 w 4500563"/>
              <a:gd name="connsiteY1" fmla="*/ 2157413 h 2757488"/>
              <a:gd name="connsiteX2" fmla="*/ 2271713 w 4500563"/>
              <a:gd name="connsiteY2" fmla="*/ 0 h 2757488"/>
              <a:gd name="connsiteX3" fmla="*/ 3443288 w 4500563"/>
              <a:gd name="connsiteY3" fmla="*/ 2157413 h 2757488"/>
              <a:gd name="connsiteX4" fmla="*/ 4500563 w 4500563"/>
              <a:gd name="connsiteY4" fmla="*/ 274320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2757488">
                <a:moveTo>
                  <a:pt x="0" y="2757488"/>
                </a:moveTo>
                <a:cubicBezTo>
                  <a:pt x="353615" y="2687241"/>
                  <a:pt x="707231" y="2616994"/>
                  <a:pt x="1085850" y="2157413"/>
                </a:cubicBezTo>
                <a:cubicBezTo>
                  <a:pt x="1464469" y="1697832"/>
                  <a:pt x="1878807" y="0"/>
                  <a:pt x="2271713" y="0"/>
                </a:cubicBezTo>
                <a:cubicBezTo>
                  <a:pt x="2664619" y="0"/>
                  <a:pt x="3071813" y="1700213"/>
                  <a:pt x="3443288" y="2157413"/>
                </a:cubicBezTo>
                <a:cubicBezTo>
                  <a:pt x="3814763" y="2614613"/>
                  <a:pt x="4157663" y="2678906"/>
                  <a:pt x="4500563" y="2743200"/>
                </a:cubicBezTo>
              </a:path>
            </a:pathLst>
          </a:custGeom>
          <a:solidFill>
            <a:srgbClr val="0C4C88"/>
          </a:solidFill>
          <a:ln w="28575">
            <a:solidFill>
              <a:srgbClr val="0C4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163804-687F-F94C-AE26-4E3571CAD426}"/>
              </a:ext>
            </a:extLst>
          </p:cNvPr>
          <p:cNvCxnSpPr/>
          <p:nvPr/>
        </p:nvCxnSpPr>
        <p:spPr>
          <a:xfrm>
            <a:off x="100013" y="2982046"/>
            <a:ext cx="11915938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A730DDD-94DC-0F40-8286-608208133E71}"/>
              </a:ext>
            </a:extLst>
          </p:cNvPr>
          <p:cNvSpPr txBox="1"/>
          <p:nvPr/>
        </p:nvSpPr>
        <p:spPr>
          <a:xfrm>
            <a:off x="9272751" y="2210499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GOAL</a:t>
            </a:r>
            <a:r>
              <a:rPr lang="en-US" sz="1600" dirty="0">
                <a:solidFill>
                  <a:srgbClr val="C00000"/>
                </a:solidFill>
              </a:rPr>
              <a:t> for Health Care Capacity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4D43A6-BF23-1C4F-B339-15E35BE296D6}"/>
              </a:ext>
            </a:extLst>
          </p:cNvPr>
          <p:cNvCxnSpPr/>
          <p:nvPr/>
        </p:nvCxnSpPr>
        <p:spPr>
          <a:xfrm>
            <a:off x="100013" y="2602855"/>
            <a:ext cx="11915938" cy="0"/>
          </a:xfrm>
          <a:prstGeom prst="line">
            <a:avLst/>
          </a:prstGeom>
          <a:ln w="222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D33EB5-91E1-C841-9AC6-550F2792CAE8}"/>
              </a:ext>
            </a:extLst>
          </p:cNvPr>
          <p:cNvCxnSpPr/>
          <p:nvPr/>
        </p:nvCxnSpPr>
        <p:spPr>
          <a:xfrm flipV="1">
            <a:off x="7632192" y="2621001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061F0-1616-564E-8D99-EA2C09F6CD66}"/>
              </a:ext>
            </a:extLst>
          </p:cNvPr>
          <p:cNvCxnSpPr/>
          <p:nvPr/>
        </p:nvCxnSpPr>
        <p:spPr>
          <a:xfrm flipV="1">
            <a:off x="7784592" y="2627097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EE01E9-ABF5-E645-8A4B-7B8C9AFD02C9}"/>
              </a:ext>
            </a:extLst>
          </p:cNvPr>
          <p:cNvCxnSpPr/>
          <p:nvPr/>
        </p:nvCxnSpPr>
        <p:spPr>
          <a:xfrm flipV="1">
            <a:off x="10369296" y="2614905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AB4811-0587-F949-B892-B4A9D345EFCA}"/>
              </a:ext>
            </a:extLst>
          </p:cNvPr>
          <p:cNvCxnSpPr/>
          <p:nvPr/>
        </p:nvCxnSpPr>
        <p:spPr>
          <a:xfrm flipV="1">
            <a:off x="10521696" y="2608809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A0A220-85AC-E84E-8228-C3F0AFC487FB}"/>
              </a:ext>
            </a:extLst>
          </p:cNvPr>
          <p:cNvSpPr txBox="1"/>
          <p:nvPr/>
        </p:nvSpPr>
        <p:spPr>
          <a:xfrm>
            <a:off x="3108444" y="1703767"/>
            <a:ext cx="1136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Without </a:t>
            </a:r>
          </a:p>
          <a:p>
            <a:r>
              <a:rPr lang="en-US" dirty="0">
                <a:solidFill>
                  <a:schemeClr val="bg1"/>
                </a:solidFill>
              </a:rPr>
              <a:t>Protective</a:t>
            </a:r>
          </a:p>
          <a:p>
            <a:r>
              <a:rPr lang="en-US" dirty="0">
                <a:solidFill>
                  <a:schemeClr val="bg1"/>
                </a:solidFill>
              </a:rPr>
              <a:t>Measures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48C9D355-3791-564E-A859-1DEF2D0D4BFF}"/>
              </a:ext>
            </a:extLst>
          </p:cNvPr>
          <p:cNvSpPr/>
          <p:nvPr/>
        </p:nvSpPr>
        <p:spPr>
          <a:xfrm>
            <a:off x="3347932" y="3894860"/>
            <a:ext cx="7872116" cy="2543168"/>
          </a:xfrm>
          <a:custGeom>
            <a:avLst/>
            <a:gdLst>
              <a:gd name="connsiteX0" fmla="*/ 0 w 5362832"/>
              <a:gd name="connsiteY0" fmla="*/ 0 h 2125365"/>
              <a:gd name="connsiteX1" fmla="*/ 506627 w 5362832"/>
              <a:gd name="connsiteY1" fmla="*/ 926757 h 2125365"/>
              <a:gd name="connsiteX2" fmla="*/ 1458097 w 5362832"/>
              <a:gd name="connsiteY2" fmla="*/ 2125362 h 2125365"/>
              <a:gd name="connsiteX3" fmla="*/ 2594919 w 5362832"/>
              <a:gd name="connsiteY3" fmla="*/ 914400 h 2125365"/>
              <a:gd name="connsiteX4" fmla="*/ 3076832 w 5362832"/>
              <a:gd name="connsiteY4" fmla="*/ 568411 h 2125365"/>
              <a:gd name="connsiteX5" fmla="*/ 3941805 w 5362832"/>
              <a:gd name="connsiteY5" fmla="*/ 296562 h 2125365"/>
              <a:gd name="connsiteX6" fmla="*/ 5362832 w 5362832"/>
              <a:gd name="connsiteY6" fmla="*/ 0 h 21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2832" h="2125365">
                <a:moveTo>
                  <a:pt x="0" y="0"/>
                </a:moveTo>
                <a:cubicBezTo>
                  <a:pt x="131805" y="286265"/>
                  <a:pt x="263611" y="572530"/>
                  <a:pt x="506627" y="926757"/>
                </a:cubicBezTo>
                <a:cubicBezTo>
                  <a:pt x="749643" y="1280984"/>
                  <a:pt x="1110048" y="2127422"/>
                  <a:pt x="1458097" y="2125362"/>
                </a:cubicBezTo>
                <a:cubicBezTo>
                  <a:pt x="1806146" y="2123303"/>
                  <a:pt x="2325130" y="1173892"/>
                  <a:pt x="2594919" y="914400"/>
                </a:cubicBezTo>
                <a:cubicBezTo>
                  <a:pt x="2864708" y="654908"/>
                  <a:pt x="2852351" y="671384"/>
                  <a:pt x="3076832" y="568411"/>
                </a:cubicBezTo>
                <a:cubicBezTo>
                  <a:pt x="3301313" y="465438"/>
                  <a:pt x="3560805" y="391297"/>
                  <a:pt x="3941805" y="296562"/>
                </a:cubicBezTo>
                <a:cubicBezTo>
                  <a:pt x="4322805" y="201827"/>
                  <a:pt x="4842818" y="100913"/>
                  <a:pt x="5362832" y="0"/>
                </a:cubicBezTo>
              </a:path>
            </a:pathLst>
          </a:custGeom>
          <a:solidFill>
            <a:schemeClr val="accent1">
              <a:lumMod val="60000"/>
              <a:lumOff val="40000"/>
              <a:alpha val="33000"/>
            </a:schemeClr>
          </a:solidFill>
          <a:ln w="25400">
            <a:solidFill>
              <a:srgbClr val="0C4C8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E0F90C0B-F299-B34A-9BEF-FB2C6ADA8FC7}"/>
              </a:ext>
            </a:extLst>
          </p:cNvPr>
          <p:cNvSpPr/>
          <p:nvPr/>
        </p:nvSpPr>
        <p:spPr>
          <a:xfrm>
            <a:off x="3331614" y="2608809"/>
            <a:ext cx="8010528" cy="1325563"/>
          </a:xfrm>
          <a:custGeom>
            <a:avLst/>
            <a:gdLst>
              <a:gd name="connsiteX0" fmla="*/ 0 w 4500563"/>
              <a:gd name="connsiteY0" fmla="*/ 2757488 h 2757488"/>
              <a:gd name="connsiteX1" fmla="*/ 1085850 w 4500563"/>
              <a:gd name="connsiteY1" fmla="*/ 2157413 h 2757488"/>
              <a:gd name="connsiteX2" fmla="*/ 2271713 w 4500563"/>
              <a:gd name="connsiteY2" fmla="*/ 0 h 2757488"/>
              <a:gd name="connsiteX3" fmla="*/ 3443288 w 4500563"/>
              <a:gd name="connsiteY3" fmla="*/ 2157413 h 2757488"/>
              <a:gd name="connsiteX4" fmla="*/ 4500563 w 4500563"/>
              <a:gd name="connsiteY4" fmla="*/ 274320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2757488">
                <a:moveTo>
                  <a:pt x="0" y="2757488"/>
                </a:moveTo>
                <a:cubicBezTo>
                  <a:pt x="353615" y="2687241"/>
                  <a:pt x="707231" y="2616994"/>
                  <a:pt x="1085850" y="2157413"/>
                </a:cubicBezTo>
                <a:cubicBezTo>
                  <a:pt x="1464469" y="1697832"/>
                  <a:pt x="1878807" y="0"/>
                  <a:pt x="2271713" y="0"/>
                </a:cubicBezTo>
                <a:cubicBezTo>
                  <a:pt x="2664619" y="0"/>
                  <a:pt x="3071813" y="1700213"/>
                  <a:pt x="3443288" y="2157413"/>
                </a:cubicBezTo>
                <a:cubicBezTo>
                  <a:pt x="3814763" y="2614613"/>
                  <a:pt x="4157663" y="2678906"/>
                  <a:pt x="4500563" y="2743200"/>
                </a:cubicBezTo>
              </a:path>
            </a:pathLst>
          </a:custGeom>
          <a:solidFill>
            <a:srgbClr val="0C4C88"/>
          </a:solidFill>
          <a:ln w="28575">
            <a:solidFill>
              <a:srgbClr val="0C4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00933-8A89-1F47-8EC1-650AF5FE5FF6}"/>
              </a:ext>
            </a:extLst>
          </p:cNvPr>
          <p:cNvSpPr/>
          <p:nvPr/>
        </p:nvSpPr>
        <p:spPr>
          <a:xfrm>
            <a:off x="4747494" y="3127936"/>
            <a:ext cx="1871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Protective</a:t>
            </a:r>
          </a:p>
          <a:p>
            <a:r>
              <a:rPr lang="en-US" dirty="0">
                <a:solidFill>
                  <a:schemeClr val="bg1"/>
                </a:solidFill>
              </a:rPr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3728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D308-5AA5-2241-8433-D17F36C6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Reo</a:t>
            </a:r>
            <a:r>
              <a:rPr lang="en-US" dirty="0"/>
              <a:t>pening, It’s Not This Simple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BFC0C-3511-4648-9B5D-CD4BDECD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F7C50-204E-8A4C-93BB-51DEE8B3A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151" y="1722214"/>
            <a:ext cx="6578600" cy="4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02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Last two packages: $2.8 Trillion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4D08-C927-4539-BAAE-679D9FE9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it</a:t>
            </a:r>
            <a:r>
              <a:rPr lang="en-US" dirty="0"/>
              <a:t> a V or a K shaped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7E82-B5BA-445E-A962-95FFAF03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Aggregate data look good because the Cares Act (at least until the end of July) supported low income workers.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But, it doesn’t look good everywhere. Bottom part of 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Employment of Low-Income workers.</a:t>
            </a:r>
          </a:p>
          <a:p>
            <a:pPr marL="914400" lvl="1" indent="-457200">
              <a:buFont typeface="Calibri" panose="020F0502020204030204" pitchFamily="34" charset="0"/>
              <a:buAutoNum type="arabicPeriod" startAt="2"/>
            </a:pPr>
            <a:r>
              <a:rPr lang="en-US" dirty="0"/>
              <a:t>Small firms.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Hard-hit Sectors:  Restaurants, entertainment and transportations.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State and Local Governments</a:t>
            </a:r>
          </a:p>
          <a:p>
            <a:pPr marL="457200" indent="-457200">
              <a:buAutoNum type="arabicPeriod"/>
            </a:pPr>
            <a:r>
              <a:rPr lang="en-US" dirty="0"/>
              <a:t>Nike swoosh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14F9-2FD6-40CB-AF33-F95C6C49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0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208-60F1-469C-A300-0E7F69D0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“</a:t>
            </a:r>
            <a:r>
              <a:rPr lang="en-US" dirty="0"/>
              <a:t>K-shaped”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8EEB-24DE-45BC-9662-5A6ACC6B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756842"/>
            <a:ext cx="10677939" cy="365594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Executive Summary</a:t>
            </a:r>
          </a:p>
          <a:p>
            <a:r>
              <a:rPr lang="en-US" b="0" dirty="0"/>
              <a:t>Those with financial wealth/residential real estate have seen its value grow in excess of inflation.</a:t>
            </a:r>
          </a:p>
          <a:p>
            <a:r>
              <a:rPr lang="en-US" b="0" dirty="0"/>
              <a:t>High income earners (&gt;60k/</a:t>
            </a:r>
            <a:r>
              <a:rPr lang="en-US" b="0" dirty="0" err="1"/>
              <a:t>yr</a:t>
            </a:r>
            <a:r>
              <a:rPr lang="en-US" b="0" dirty="0"/>
              <a:t>) have largely kept their jobs; </a:t>
            </a:r>
          </a:p>
          <a:p>
            <a:pPr lvl="1"/>
            <a:r>
              <a:rPr lang="en-US" b="0" dirty="0"/>
              <a:t>middle and low income earners have depressed employment rates</a:t>
            </a:r>
          </a:p>
          <a:p>
            <a:r>
              <a:rPr lang="en-US" b="0" dirty="0"/>
              <a:t>Women are disproportionately exiting labor force.</a:t>
            </a:r>
          </a:p>
          <a:p>
            <a:r>
              <a:rPr lang="en-US" b="0" dirty="0"/>
              <a:t>Food insecurity is very high.</a:t>
            </a:r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6ECB3-D69C-46BC-BA3A-376FD27A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2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overy/Recession for Whom?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426" y="912953"/>
            <a:ext cx="8496673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8A1A3-AE3F-4C17-932A-BA7E73A517D5}"/>
              </a:ext>
            </a:extLst>
          </p:cNvPr>
          <p:cNvSpPr txBox="1"/>
          <p:nvPr/>
        </p:nvSpPr>
        <p:spPr>
          <a:xfrm>
            <a:off x="373961" y="1326098"/>
            <a:ext cx="2959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S&amp;P Stocks: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Apple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Microsoft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Amazon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Facebook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A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C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Berkshire Hathaway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Johnson &amp; Johnson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Visa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Procter &amp; Gamble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5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9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w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627624" y="1016999"/>
            <a:ext cx="8936962" cy="5213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118033" y="92410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590+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46099" y="1936471"/>
            <a:ext cx="5781732" cy="336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94942" y="1869686"/>
            <a:ext cx="5920188" cy="3476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6529698" y="1401011"/>
            <a:ext cx="340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San Francisco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7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DD86-F8DF-4AFE-B993-340FAE46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ployment Losses Are Significant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D0563-7E83-4526-93D8-A3515B6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 dirty="0"/>
          </a:p>
        </p:txBody>
      </p:sp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2908F7D1-F32C-457F-A757-0190BF15A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686" y="974731"/>
            <a:ext cx="9136627" cy="524555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0791FA-41EA-8B40-A4E9-63632A24DD6A}"/>
              </a:ext>
            </a:extLst>
          </p:cNvPr>
          <p:cNvSpPr txBox="1"/>
          <p:nvPr/>
        </p:nvSpPr>
        <p:spPr>
          <a:xfrm>
            <a:off x="1195704" y="3597509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  <a:p>
            <a:r>
              <a:rPr lang="en-US" dirty="0"/>
              <a:t>-8.64%</a:t>
            </a:r>
          </a:p>
        </p:txBody>
      </p:sp>
    </p:spTree>
    <p:extLst>
      <p:ext uri="{BB962C8B-B14F-4D97-AF65-F5344CB8AC3E}">
        <p14:creationId xmlns:p14="http://schemas.microsoft.com/office/powerpoint/2010/main" val="3548995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0CFF5642-3F88-E149-BE32-AF28C1993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5159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F143E-AA38-4BE8-9FA8-068E57A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 and Local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E153-ED6D-423A-B99A-A6A2AB1F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330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2E9B-C1E5-4A3A-B474-26FE72BC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>
                <a:solidFill>
                  <a:srgbClr val="002060"/>
                </a:solidFill>
              </a:rPr>
              <a:t>The President Went Big!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3F6BC-9317-434D-98FD-96B9946F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FDA9E-A1E6-8648-823F-8038291C3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019891"/>
            <a:ext cx="81153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6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9984-E99A-451C-9BE4-495E10E7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ancing 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21F0-32B5-4C7B-895C-1853B69C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2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Too Big (Larry Summers)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There already is about $1.5 trillion in personal saving waiting to be spent.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Needlessly adding to our debt and deficit problems.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Reignite </a:t>
            </a:r>
            <a:r>
              <a:rPr lang="en-US" b="1" dirty="0"/>
              <a:t>inflation</a:t>
            </a:r>
            <a:r>
              <a:rPr lang="en-US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Because of 1 &amp; 2 less room for needed public infrastructure investment.</a:t>
            </a:r>
          </a:p>
          <a:p>
            <a:pPr lvl="1"/>
            <a:endParaRPr lang="en-US" dirty="0"/>
          </a:p>
          <a:p>
            <a:r>
              <a:rPr lang="en-US" dirty="0"/>
              <a:t>Too Small (Paul Krugman)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Double Dip.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Your only get one bite at the apple.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Prolonged economic scarring.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People in true need are left out.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97A4-653F-4C46-B78E-BCA710C6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0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D573-8DA0-F14F-A2F4-805014FD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Larr</a:t>
            </a:r>
            <a:r>
              <a:rPr lang="en-US" dirty="0"/>
              <a:t>y’s Concern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846DE8-8333-CD47-B9EB-29F0D49D2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3137C-C746-1944-845C-2DA1ADC8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14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96C20-47B7-5C4E-A530-C08294A1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</a:t>
            </a:r>
            <a:r>
              <a:rPr lang="en-US" dirty="0"/>
              <a:t>nge in Debt Profile</a:t>
            </a:r>
          </a:p>
        </p:txBody>
      </p:sp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02DFA831-2C20-4B4A-840D-155F22EC2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325563"/>
            <a:ext cx="9809326" cy="4904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EF8E9-183E-B54F-9F49-1C085E1E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83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Recent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4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Trending Upward?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D9DF0-4D82-F341-8464-55E9A1076BEC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39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73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CC41-0F3D-9A47-BE42-3A8E4410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Pric</a:t>
            </a:r>
            <a:r>
              <a:rPr lang="en-US" dirty="0"/>
              <a:t>es Overall Had Fallen…Catching Up!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433EBB8B-BDB4-BC4A-8640-F9A87C51F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71260" y="1208558"/>
            <a:ext cx="9649479" cy="50216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4A20D-E65D-7F44-8945-D9608EB0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8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540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2A81-C183-4741-8499-16FE2845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regate Data Looks Encouraging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E235-2B31-46CE-9EAF-88DAD6F6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has been </a:t>
            </a:r>
            <a:r>
              <a:rPr lang="en-US" i="1" dirty="0"/>
              <a:t>unexpectedly</a:t>
            </a:r>
            <a:r>
              <a:rPr lang="en-US" dirty="0"/>
              <a:t> rapid, albeit incomplete, but has started to pick up again.</a:t>
            </a:r>
          </a:p>
          <a:p>
            <a:r>
              <a:rPr lang="en-US" dirty="0"/>
              <a:t>Why so rapid:  There were no </a:t>
            </a:r>
            <a:r>
              <a:rPr lang="en-US" dirty="0">
                <a:solidFill>
                  <a:srgbClr val="FF0000"/>
                </a:solidFill>
              </a:rPr>
              <a:t>short-run</a:t>
            </a:r>
            <a:r>
              <a:rPr lang="en-US" dirty="0"/>
              <a:t> macro problems at the start of the crisis.</a:t>
            </a:r>
          </a:p>
          <a:p>
            <a:r>
              <a:rPr lang="en-US" dirty="0"/>
              <a:t>The only obstacle to a continued recovery: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Resurgence of the virus.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damage due to prolonged job losses and business failures in specific sectors.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Adapting to structural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9D5F-C117-4C59-A748-4E19665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7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3023-168A-ED4C-958B-8EFEE8D8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California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F180B8-E619-EE4B-BF76-B027C65AF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631608" y="1192695"/>
            <a:ext cx="6928783" cy="50375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DE7EC-F236-1845-BAE9-456A2049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28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</a:t>
            </a:r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363" y="1423534"/>
            <a:ext cx="5943600" cy="4318397"/>
          </a:xfrm>
        </p:spPr>
      </p:pic>
      <p:pic>
        <p:nvPicPr>
          <p:cNvPr id="9" name="Content Placeholder 8" descr="Chart, timeline&#10;&#10;Description automatically generated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1103" y="1423534"/>
            <a:ext cx="5943600" cy="431839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92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Pop</a:t>
            </a:r>
            <a:r>
              <a:rPr lang="en-US" sz="3800" dirty="0"/>
              <a:t>ulation Change: San Francisco &amp; Contra Costa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144988" y="1325562"/>
            <a:ext cx="5943598" cy="43212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15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Kean on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76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 </a:t>
            </a:r>
            <a:r>
              <a:rPr lang="en-US"/>
              <a:t>SF to </a:t>
            </a:r>
            <a:r>
              <a:rPr lang="en-US" dirty="0"/>
              <a:t>CC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82061" y="1326600"/>
            <a:ext cx="5943600" cy="43213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23635" y="1326600"/>
            <a:ext cx="5943599" cy="43212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552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60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666" y="1325563"/>
            <a:ext cx="5934942" cy="43163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48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80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117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/>
          </a:bodyPr>
          <a:lstStyle/>
          <a:p>
            <a:r>
              <a:rPr lang="en-US" dirty="0"/>
              <a:t>COVID-19 is health crisis that has macroeconomic implications.</a:t>
            </a:r>
          </a:p>
          <a:p>
            <a:pPr lvl="1"/>
            <a:r>
              <a:rPr lang="en-US" dirty="0"/>
              <a:t>With enormous built-in inequities.</a:t>
            </a:r>
          </a:p>
          <a:p>
            <a:r>
              <a:rPr lang="en-US" dirty="0"/>
              <a:t>Significant structural changes – accelerant.</a:t>
            </a:r>
          </a:p>
          <a:p>
            <a:r>
              <a:rPr lang="en-US" dirty="0"/>
              <a:t>GDP will likely expand between 4.0 and 5.0 percent this year.</a:t>
            </a:r>
          </a:p>
          <a:p>
            <a:r>
              <a:rPr lang="en-US" dirty="0"/>
              <a:t>Policy gap created enormous hardship.</a:t>
            </a:r>
          </a:p>
          <a:p>
            <a:pPr lvl="1"/>
            <a:r>
              <a:rPr lang="en-US" dirty="0"/>
              <a:t>Hunger, evictions, foreclosures, additional deaths.</a:t>
            </a:r>
          </a:p>
          <a:p>
            <a:pPr lvl="1"/>
            <a:r>
              <a:rPr lang="en-US" dirty="0"/>
              <a:t>Loss of GDP: 4-5%		Unemployment:  up 4-5 pts.</a:t>
            </a:r>
          </a:p>
          <a:p>
            <a:r>
              <a:rPr lang="en-US" dirty="0"/>
              <a:t>Physical health determines economic health for the economy.</a:t>
            </a:r>
          </a:p>
          <a:p>
            <a:pPr lvl="1"/>
            <a:r>
              <a:rPr lang="en-US" dirty="0"/>
              <a:t>Well on our way to recovery, both health and economic.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59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1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Evidence of Impact</a:t>
            </a:r>
          </a:p>
          <a:p>
            <a:r>
              <a:rPr lang="en-US" dirty="0"/>
              <a:t>Government Policy</a:t>
            </a:r>
          </a:p>
          <a:p>
            <a:r>
              <a:rPr lang="en-US" dirty="0"/>
              <a:t>What to expect going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DB80EF-846E-134E-8010-E48455FCF65D}"/>
              </a:ext>
            </a:extLst>
          </p:cNvPr>
          <p:cNvCxnSpPr/>
          <p:nvPr/>
        </p:nvCxnSpPr>
        <p:spPr>
          <a:xfrm>
            <a:off x="3844212" y="2817845"/>
            <a:ext cx="33216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477617" y="932693"/>
            <a:ext cx="9630936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3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9540</TotalTime>
  <Words>1545</Words>
  <Application>Microsoft Macintosh PowerPoint</Application>
  <PresentationFormat>Widescreen</PresentationFormat>
  <Paragraphs>315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Courier New</vt:lpstr>
      <vt:lpstr>Georgia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Evidence of Impact</vt:lpstr>
      <vt:lpstr>Spending Patterns Since First US Case</vt:lpstr>
      <vt:lpstr>And We’re Buying Mostly … Stuff</vt:lpstr>
      <vt:lpstr>Spending Patterns – Hardest Hit Sectors</vt:lpstr>
      <vt:lpstr>Spending Patterns Since First US Case: CA</vt:lpstr>
      <vt:lpstr>GDP Trajectory: Pandemic Plunge!</vt:lpstr>
      <vt:lpstr>Monthly Changes in Nonfarm Employment</vt:lpstr>
      <vt:lpstr>Monthly Changes in Nonfarm Employment</vt:lpstr>
      <vt:lpstr>Employment Gap</vt:lpstr>
      <vt:lpstr>Reduced Spending: Unemployment</vt:lpstr>
      <vt:lpstr>Labor Force is Shrinking – Drives Down UR</vt:lpstr>
      <vt:lpstr> Affected Women More Than Men (Past Tense)</vt:lpstr>
      <vt:lpstr>Affecting Black Workers More than White</vt:lpstr>
      <vt:lpstr>Why Slow Employment Growth?</vt:lpstr>
      <vt:lpstr>A Tale of Three Policies Efforts</vt:lpstr>
      <vt:lpstr>Flattening the Curve – Again and Again….is Problematic</vt:lpstr>
      <vt:lpstr>Reopening, It’s Not This Simple</vt:lpstr>
      <vt:lpstr>What Have Been Policy Effects</vt:lpstr>
      <vt:lpstr>Is it a V or a K shaped recovery?</vt:lpstr>
      <vt:lpstr>A “K-shaped” recovery?</vt:lpstr>
      <vt:lpstr>Recovery/Recession for Whom?</vt:lpstr>
      <vt:lpstr>Low Wage Employment is Lagging</vt:lpstr>
      <vt:lpstr>Another Hard-Hit Sector:  Small Business</vt:lpstr>
      <vt:lpstr>Employment Losses Are Significant</vt:lpstr>
      <vt:lpstr>State and Local Employment</vt:lpstr>
      <vt:lpstr>So, The President Went Big!</vt:lpstr>
      <vt:lpstr>Balancing Act</vt:lpstr>
      <vt:lpstr>Larry’s Concern</vt:lpstr>
      <vt:lpstr>Change in Debt Profile</vt:lpstr>
      <vt:lpstr>Inflation – Recent Stability</vt:lpstr>
      <vt:lpstr>Inflation – Trending Upward?</vt:lpstr>
      <vt:lpstr>Prices Overall Had Fallen…Catching Up!</vt:lpstr>
      <vt:lpstr>A Problem Exacerbated….Not Created</vt:lpstr>
      <vt:lpstr>Aggregate Data Looks Encouraging</vt:lpstr>
      <vt:lpstr>Structural Changes?</vt:lpstr>
      <vt:lpstr>Population Change: California</vt:lpstr>
      <vt:lpstr>Which Way Did They Go?</vt:lpstr>
      <vt:lpstr>Population Change: San Francisco &amp; Contra Costa</vt:lpstr>
      <vt:lpstr>Why so Kean on Telecommunting?</vt:lpstr>
      <vt:lpstr>Which Way Did They Go? SF to CC</vt:lpstr>
      <vt:lpstr>Telecommuting – Will it Stick?</vt:lpstr>
      <vt:lpstr>RE Experiences Differ!</vt:lpstr>
      <vt:lpstr>www.NEEDelegation.org/LocalGraphs </vt:lpstr>
      <vt:lpstr>Conclusion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201</cp:revision>
  <cp:lastPrinted>2021-06-09T01:50:56Z</cp:lastPrinted>
  <dcterms:created xsi:type="dcterms:W3CDTF">2017-05-03T22:30:38Z</dcterms:created>
  <dcterms:modified xsi:type="dcterms:W3CDTF">2021-06-09T19:55:46Z</dcterms:modified>
</cp:coreProperties>
</file>