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31"/>
  </p:notesMasterIdLst>
  <p:handoutMasterIdLst>
    <p:handoutMasterId r:id="rId32"/>
  </p:handoutMasterIdLst>
  <p:sldIdLst>
    <p:sldId id="256" r:id="rId2"/>
    <p:sldId id="434" r:id="rId3"/>
    <p:sldId id="327" r:id="rId4"/>
    <p:sldId id="3875" r:id="rId5"/>
    <p:sldId id="3876" r:id="rId6"/>
    <p:sldId id="1716" r:id="rId7"/>
    <p:sldId id="3879" r:id="rId8"/>
    <p:sldId id="3858" r:id="rId9"/>
    <p:sldId id="3851" r:id="rId10"/>
    <p:sldId id="3859" r:id="rId11"/>
    <p:sldId id="3877" r:id="rId12"/>
    <p:sldId id="3864" r:id="rId13"/>
    <p:sldId id="3911" r:id="rId14"/>
    <p:sldId id="3881" r:id="rId15"/>
    <p:sldId id="3909" r:id="rId16"/>
    <p:sldId id="3907" r:id="rId17"/>
    <p:sldId id="1736" r:id="rId18"/>
    <p:sldId id="3862" r:id="rId19"/>
    <p:sldId id="3912" r:id="rId20"/>
    <p:sldId id="3898" r:id="rId21"/>
    <p:sldId id="3899" r:id="rId22"/>
    <p:sldId id="3901" r:id="rId23"/>
    <p:sldId id="3902" r:id="rId24"/>
    <p:sldId id="3903" r:id="rId25"/>
    <p:sldId id="3904" r:id="rId26"/>
    <p:sldId id="3913" r:id="rId27"/>
    <p:sldId id="3910" r:id="rId28"/>
    <p:sldId id="3868" r:id="rId29"/>
    <p:sldId id="1197" r:id="rId3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>
    <p:extLst>
      <p:ext uri="{19B8F6BF-5375-455C-9EA6-DF929625EA0E}">
        <p15:presenceInfo xmlns:p15="http://schemas.microsoft.com/office/powerpoint/2012/main" userId="Win7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0432FF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74"/>
  </p:normalViewPr>
  <p:slideViewPr>
    <p:cSldViewPr snapToGrid="0" snapToObjects="1">
      <p:cViewPr varScale="1">
        <p:scale>
          <a:sx n="101" d="100"/>
          <a:sy n="101" d="100"/>
        </p:scale>
        <p:origin x="224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08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DE1C474-EF2B-4D73-8BBC-A6AD8108DC49}" type="datetimeFigureOut">
              <a:rPr lang="en-US" smtClean="0"/>
              <a:t>7/8/21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997FDDC-3998-4FE6-8C89-D0008B3A44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361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7/8/21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did spending collapse – severely reduced time spent outside the home – lockdowns mandatory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357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129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 real GDP</a:t>
            </a:r>
            <a:r>
              <a:rPr lang="en-US" baseline="0" dirty="0"/>
              <a:t> fell by 2.5% between 2020Q4 and 2019Q4, but is forecast to grow between 5.9 – 7ds% in 2021 (IMF).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338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</a:t>
            </a:r>
            <a:r>
              <a:rPr lang="en-US" baseline="0" dirty="0"/>
              <a:t> </a:t>
            </a:r>
            <a:r>
              <a:rPr lang="en-US" dirty="0"/>
              <a:t>2021 5.8 % unemployment</a:t>
            </a:r>
            <a:r>
              <a:rPr lang="en-US" baseline="0" dirty="0"/>
              <a:t> rate. Missouri  4.1%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042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US:</a:t>
            </a:r>
            <a:r>
              <a:rPr lang="en-US" baseline="0" dirty="0"/>
              <a:t> total employment down by 6.5% and 23.6% for low wage workers.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129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0" dirty="0"/>
              <a:t>Primary objective: Stabilize the economy and maintain the functioning of the financial system by providing liquidity to all kinds of institutions.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744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946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CARES Act Coronavirus Aid, Relief, and Economic Security 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756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CARES Act Coronavirus Aid, Relief, and Economic Security 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294D8-753E-E842-8CF8-893A8D4FD7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438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satoday.com/story/news/factcheck/2021/03/02/fact-check-breaking-down-spending-covid-19-relief-bill/6887487002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wyorkfed.org/research/calendars/nationalecon_cal.html" TargetMode="External"/><Relationship Id="rId2" Type="http://schemas.openxmlformats.org/officeDocument/2006/relationships/hyperlink" Target="https://www.marketwatch.com/economy-politics/calenda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red.stlouisfed.org/" TargetMode="External"/><Relationship Id="rId4" Type="http://schemas.openxmlformats.org/officeDocument/2006/relationships/hyperlink" Target="https://tracktherecovery.org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1002323"/>
            <a:ext cx="10219508" cy="2154115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COVID-19: Economic Implications and Policy Response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359034" y="3323492"/>
            <a:ext cx="9144000" cy="155479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solidFill>
                  <a:schemeClr val="tx2"/>
                </a:solidFill>
              </a:rPr>
              <a:t>July 7, 2021</a:t>
            </a:r>
            <a:br>
              <a:rPr lang="en-US" sz="9600" dirty="0">
                <a:solidFill>
                  <a:schemeClr val="tx2"/>
                </a:solidFill>
              </a:rPr>
            </a:br>
            <a:r>
              <a:rPr lang="en-US" sz="9600" dirty="0">
                <a:solidFill>
                  <a:schemeClr val="tx2"/>
                </a:solidFill>
              </a:rPr>
              <a:t>Rotary Club, Albuquerque, NM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96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solidFill>
                  <a:srgbClr val="7030A0"/>
                </a:solidFill>
              </a:rPr>
              <a:t>Doris Geide-Stevenson, Ph.D.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solidFill>
                  <a:srgbClr val="7030A0"/>
                </a:solidFill>
              </a:rPr>
              <a:t>Professor of Economics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solidFill>
                  <a:srgbClr val="7030A0"/>
                </a:solidFill>
              </a:rPr>
              <a:t>Weber State University, Ogden, UT</a:t>
            </a:r>
          </a:p>
        </p:txBody>
      </p:sp>
    </p:spTree>
    <p:extLst>
      <p:ext uri="{BB962C8B-B14F-4D97-AF65-F5344CB8AC3E}">
        <p14:creationId xmlns:p14="http://schemas.microsoft.com/office/powerpoint/2010/main" val="2644206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Rates by Income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68315" y="1230924"/>
            <a:ext cx="9671539" cy="469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67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EDE971-10F7-4BBD-93A1-7BBFB115B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5583" y="292480"/>
            <a:ext cx="9144000" cy="985423"/>
          </a:xfrm>
        </p:spPr>
        <p:txBody>
          <a:bodyPr>
            <a:normAutofit fontScale="90000"/>
          </a:bodyPr>
          <a:lstStyle/>
          <a:p>
            <a:r>
              <a:rPr lang="en-US" dirty="0"/>
              <a:t>Where are we now? - Summary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8D85630-B3A2-4300-8CE2-309566608F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5583" y="1380392"/>
            <a:ext cx="9144000" cy="4628522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dirty="0"/>
              <a:t>Household spending on goods and many services has recovered (+), with ‘whiplash’ in some sectors that contribute to shortages.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dirty="0"/>
              <a:t>Repeated cash injections from government have increased household personal income and savings (+)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dirty="0"/>
              <a:t>Interest rates are at historic lows, but expected to trend up earlier   (+)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dirty="0"/>
              <a:t>About 1/3 of small businesses have stopped operations (-), but many new business formations (+)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dirty="0"/>
              <a:t>Unemployment rolls remain elevated and employment is below pre-pandemic levels (7 million fewer employed) (-)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dirty="0"/>
              <a:t>Many Americans – both men and women  - have left the labor force (as of May 2021: All: 3.5 million,  1.7 million men and 1.95 million women) (-)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67691-64C6-4817-983D-0D2819155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9902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A78AC-3AC4-4794-B1B9-1E438496B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460" y="284635"/>
            <a:ext cx="7794812" cy="762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a typeface="Cambria" panose="02040503050406030204" pitchFamily="18" charset="0"/>
              </a:rPr>
              <a:t>A</a:t>
            </a:r>
            <a:r>
              <a:rPr lang="en-US" dirty="0">
                <a:ea typeface="Cambria" panose="020405030504060302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ea typeface="Cambria" panose="02040503050406030204" pitchFamily="18" charset="0"/>
              </a:rPr>
              <a:t>T</a:t>
            </a:r>
            <a:r>
              <a:rPr lang="en-US" dirty="0">
                <a:ea typeface="Cambria" panose="02040503050406030204" pitchFamily="18" charset="0"/>
              </a:rPr>
              <a:t>ale of Three Policy Efforts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81EEFC-1FA0-4E94-8F95-4BAF0B75F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7291" y="1046635"/>
            <a:ext cx="5157418" cy="5237018"/>
          </a:xfrm>
        </p:spPr>
        <p:txBody>
          <a:bodyPr>
            <a:normAutofit/>
          </a:bodyPr>
          <a:lstStyle/>
          <a:p>
            <a:r>
              <a:rPr lang="en-US" dirty="0"/>
              <a:t>Health Policy – Addressing the Pandemic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Monetary Policy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Fiscal Policy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955E30-C987-4A56-AA8E-01E12274B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48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A78AC-3AC4-4794-B1B9-1E438496B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460" y="284635"/>
            <a:ext cx="7794812" cy="762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a typeface="Cambria" panose="02040503050406030204" pitchFamily="18" charset="0"/>
              </a:rPr>
              <a:t> He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Cambria" panose="02040503050406030204" pitchFamily="18" charset="0"/>
              </a:rPr>
              <a:t>alth Policy – Pandemic </a:t>
            </a:r>
            <a:endParaRPr lang="en-US" dirty="0">
              <a:ea typeface="Cambria" panose="020405030504060302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81EEFC-1FA0-4E94-8F95-4BAF0B75F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40" y="1046635"/>
            <a:ext cx="8736676" cy="5237018"/>
          </a:xfrm>
        </p:spPr>
        <p:txBody>
          <a:bodyPr>
            <a:normAutofit/>
          </a:bodyPr>
          <a:lstStyle/>
          <a:p>
            <a:r>
              <a:rPr lang="en-US" dirty="0"/>
              <a:t>Moved from various types of ‘social distancing’ and ‘lock-downs’ to living with Covid-19.</a:t>
            </a:r>
          </a:p>
          <a:p>
            <a:r>
              <a:rPr lang="en-US" dirty="0"/>
              <a:t>Unlikely to reach full herd immunity in the US – continued threat from new variants for vaccinated and unvaccinated persons.</a:t>
            </a:r>
          </a:p>
          <a:p>
            <a:r>
              <a:rPr lang="en-US" dirty="0"/>
              <a:t>Uneven global approach to vaccinations.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955E30-C987-4A56-AA8E-01E12274B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57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3B4B8-4EA4-7A45-853F-BEA07BBF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5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eral Funds Rate and Balance Sheet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34A19-F5A9-7642-8967-20E339E2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03062CC-4DAD-4E36-A7C7-D1BDA2C8BB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838201" y="1169377"/>
            <a:ext cx="10515597" cy="3138854"/>
          </a:xfrm>
        </p:spPr>
      </p:pic>
      <p:sp>
        <p:nvSpPr>
          <p:cNvPr id="3" name="TextBox 2"/>
          <p:cNvSpPr txBox="1"/>
          <p:nvPr/>
        </p:nvSpPr>
        <p:spPr>
          <a:xfrm>
            <a:off x="1327638" y="4862146"/>
            <a:ext cx="9697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>
                <a:solidFill>
                  <a:srgbClr val="0C4C88"/>
                </a:solidFill>
              </a:rPr>
              <a:t>Monetary Policy </a:t>
            </a:r>
            <a:r>
              <a:rPr lang="en-US" sz="2400" dirty="0">
                <a:solidFill>
                  <a:srgbClr val="0C4C88"/>
                </a:solidFill>
              </a:rPr>
              <a:t>acted quickly and effectively to prevent a financial market meltdown and keep credit flowing.  But the Fed lends and does not spend; so there is a limited impact on spending. </a:t>
            </a:r>
          </a:p>
        </p:txBody>
      </p:sp>
    </p:spTree>
    <p:extLst>
      <p:ext uri="{BB962C8B-B14F-4D97-AF65-F5344CB8AC3E}">
        <p14:creationId xmlns:p14="http://schemas.microsoft.com/office/powerpoint/2010/main" val="17856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</a:t>
            </a:r>
            <a:r>
              <a:rPr lang="en-US" dirty="0">
                <a:solidFill>
                  <a:schemeClr val="bg1"/>
                </a:solidFill>
              </a:rPr>
              <a:t>In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flation</a:t>
            </a:r>
            <a:r>
              <a:rPr lang="en-US" dirty="0">
                <a:solidFill>
                  <a:schemeClr val="tx2"/>
                </a:solidFill>
              </a:rPr>
              <a:t>   </a:t>
            </a:r>
            <a:r>
              <a:rPr lang="en-US" dirty="0">
                <a:solidFill>
                  <a:schemeClr val="bg1"/>
                </a:solidFill>
              </a:rPr>
              <a:t>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 dirty="0"/>
          </a:p>
        </p:txBody>
      </p:sp>
      <p:pic>
        <p:nvPicPr>
          <p:cNvPr id="1026" name="Picture 2" descr="large imag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863" y="1325563"/>
            <a:ext cx="4785775" cy="321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1838" y="5029200"/>
            <a:ext cx="113296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Higher </a:t>
            </a:r>
            <a:r>
              <a:rPr lang="en-US" b="1" dirty="0"/>
              <a:t>temporary</a:t>
            </a:r>
            <a:r>
              <a:rPr lang="en-US" dirty="0"/>
              <a:t> inflation because of: 1. Base effect, 2. Pent-up demand for services, 3. Supply-chain disruptions. </a:t>
            </a:r>
          </a:p>
          <a:p>
            <a:r>
              <a:rPr lang="en-US" dirty="0"/>
              <a:t>Current market measures of inflation expectations are 2.3 – 2.4% annually (close to Fed goal). Fed measure of inflation </a:t>
            </a:r>
          </a:p>
          <a:p>
            <a:r>
              <a:rPr lang="en-US" dirty="0"/>
              <a:t>Is below CPI measures – closer to 3% currently.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89184"/>
            <a:ext cx="6201508" cy="314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3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>
                <a:solidFill>
                  <a:schemeClr val="bg1"/>
                </a:solidFill>
              </a:rPr>
              <a:t>Lo</a:t>
            </a:r>
            <a:r>
              <a:rPr lang="en-US" dirty="0"/>
              <a:t>cal Housing Market – Asset Market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 dirty="0"/>
          </a:p>
        </p:txBody>
      </p:sp>
      <p:pic>
        <p:nvPicPr>
          <p:cNvPr id="1026" name="Picture 2" descr="https://needelegation.org/LocalGraphs/States/NM/Zhvi_AllHome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36" y="1726406"/>
            <a:ext cx="8645237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140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2D324-DDEE-487B-A4A5-1BA1749A4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      </a:t>
            </a:r>
            <a:r>
              <a:rPr lang="en-US" dirty="0">
                <a:solidFill>
                  <a:schemeClr val="tx1"/>
                </a:solidFill>
              </a:rPr>
              <a:t>Stock Market Impact – Asset Market 2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6F4A06-7A3A-470E-80D1-DD695150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13339"/>
            <a:ext cx="5251938" cy="4783016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69976" y="1213339"/>
            <a:ext cx="5383823" cy="478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56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B91F1-EA9E-B94F-9129-5BA8FD816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510" y="0"/>
            <a:ext cx="10515600" cy="1325563"/>
          </a:xfrm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Fisc</a:t>
            </a:r>
            <a:r>
              <a:rPr lang="en-US" dirty="0"/>
              <a:t>al Policy Timeline – First Round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2E0BD2-6BF6-C24F-9EF5-14AB5EF7E99D}"/>
              </a:ext>
            </a:extLst>
          </p:cNvPr>
          <p:cNvGrpSpPr/>
          <p:nvPr/>
        </p:nvGrpSpPr>
        <p:grpSpPr>
          <a:xfrm>
            <a:off x="2548550" y="3327107"/>
            <a:ext cx="278027" cy="240956"/>
            <a:chOff x="1334530" y="3880022"/>
            <a:chExt cx="593124" cy="58076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6D80F47-8306-5D41-A8F4-42D5F991C182}"/>
                </a:ext>
              </a:extLst>
            </p:cNvPr>
            <p:cNvSpPr/>
            <p:nvPr/>
          </p:nvSpPr>
          <p:spPr>
            <a:xfrm>
              <a:off x="1334530" y="3880022"/>
              <a:ext cx="593124" cy="580767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3F2529F-5C14-5A40-BC9F-BDE035C20DAA}"/>
                </a:ext>
              </a:extLst>
            </p:cNvPr>
            <p:cNvSpPr/>
            <p:nvPr/>
          </p:nvSpPr>
          <p:spPr>
            <a:xfrm>
              <a:off x="1460157" y="3970637"/>
              <a:ext cx="341870" cy="39953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AB865D-8F1B-D54D-8683-194420095CAD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2826576" y="3436783"/>
            <a:ext cx="1743410" cy="164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94C857C-311B-AA4F-80F7-9617D710C24D}"/>
              </a:ext>
            </a:extLst>
          </p:cNvPr>
          <p:cNvGrpSpPr/>
          <p:nvPr/>
        </p:nvGrpSpPr>
        <p:grpSpPr>
          <a:xfrm>
            <a:off x="4569986" y="3316304"/>
            <a:ext cx="278027" cy="240956"/>
            <a:chOff x="1334530" y="3880022"/>
            <a:chExt cx="593124" cy="58076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5BCD8CF-0FD4-3645-8C82-4D6E028BCF8D}"/>
                </a:ext>
              </a:extLst>
            </p:cNvPr>
            <p:cNvSpPr/>
            <p:nvPr/>
          </p:nvSpPr>
          <p:spPr>
            <a:xfrm>
              <a:off x="1334530" y="3880022"/>
              <a:ext cx="593124" cy="580767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5B1D535-AFCE-1F42-A936-4BE356A05ECF}"/>
                </a:ext>
              </a:extLst>
            </p:cNvPr>
            <p:cNvSpPr/>
            <p:nvPr/>
          </p:nvSpPr>
          <p:spPr>
            <a:xfrm>
              <a:off x="1460157" y="3970637"/>
              <a:ext cx="341870" cy="39953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2EEC426-F9B1-CE48-9923-CC24BB2B5113}"/>
              </a:ext>
            </a:extLst>
          </p:cNvPr>
          <p:cNvCxnSpPr>
            <a:cxnSpLocks/>
            <a:stCxn id="12" idx="6"/>
            <a:endCxn id="16" idx="2"/>
          </p:cNvCxnSpPr>
          <p:nvPr/>
        </p:nvCxnSpPr>
        <p:spPr>
          <a:xfrm>
            <a:off x="4848013" y="3436782"/>
            <a:ext cx="2330414" cy="108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2AB9682-F32B-6E45-949E-7E29BB3C15FE}"/>
              </a:ext>
            </a:extLst>
          </p:cNvPr>
          <p:cNvGrpSpPr/>
          <p:nvPr/>
        </p:nvGrpSpPr>
        <p:grpSpPr>
          <a:xfrm>
            <a:off x="7178427" y="3327107"/>
            <a:ext cx="278027" cy="240956"/>
            <a:chOff x="1334530" y="3880022"/>
            <a:chExt cx="593124" cy="58076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681F059-4431-8A41-8A92-49A64FFBCABC}"/>
                </a:ext>
              </a:extLst>
            </p:cNvPr>
            <p:cNvSpPr/>
            <p:nvPr/>
          </p:nvSpPr>
          <p:spPr>
            <a:xfrm>
              <a:off x="1334530" y="3880022"/>
              <a:ext cx="593124" cy="580767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EDA7C4D-1904-684F-84A4-D33DA489C77E}"/>
                </a:ext>
              </a:extLst>
            </p:cNvPr>
            <p:cNvSpPr/>
            <p:nvPr/>
          </p:nvSpPr>
          <p:spPr>
            <a:xfrm>
              <a:off x="1460157" y="3970637"/>
              <a:ext cx="341870" cy="39953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8095485-5C08-BB45-85C2-C26E9C4621F0}"/>
              </a:ext>
            </a:extLst>
          </p:cNvPr>
          <p:cNvGrpSpPr/>
          <p:nvPr/>
        </p:nvGrpSpPr>
        <p:grpSpPr>
          <a:xfrm>
            <a:off x="9658836" y="1914176"/>
            <a:ext cx="836740" cy="841733"/>
            <a:chOff x="5343159" y="2099786"/>
            <a:chExt cx="1115653" cy="1122310"/>
          </a:xfrm>
          <a:solidFill>
            <a:srgbClr val="C00000"/>
          </a:solidFill>
        </p:grpSpPr>
        <p:sp>
          <p:nvSpPr>
            <p:cNvPr id="30" name="Teardrop 29">
              <a:extLst>
                <a:ext uri="{FF2B5EF4-FFF2-40B4-BE49-F238E27FC236}">
                  <a16:creationId xmlns:a16="http://schemas.microsoft.com/office/drawing/2014/main" id="{7CBE2386-1F27-E242-B146-A6C6354E1C6F}"/>
                </a:ext>
              </a:extLst>
            </p:cNvPr>
            <p:cNvSpPr/>
            <p:nvPr/>
          </p:nvSpPr>
          <p:spPr>
            <a:xfrm rot="8287235">
              <a:off x="5343159" y="2099786"/>
              <a:ext cx="1115653" cy="1122310"/>
            </a:xfrm>
            <a:prstGeom prst="teardrop">
              <a:avLst>
                <a:gd name="adj" fmla="val 145842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64FCD7A-04F3-4648-8289-90BB807A923A}"/>
                </a:ext>
              </a:extLst>
            </p:cNvPr>
            <p:cNvGrpSpPr/>
            <p:nvPr/>
          </p:nvGrpSpPr>
          <p:grpSpPr>
            <a:xfrm>
              <a:off x="5474677" y="2288826"/>
              <a:ext cx="852616" cy="744229"/>
              <a:chOff x="2061728" y="2268047"/>
              <a:chExt cx="852616" cy="744229"/>
            </a:xfrm>
            <a:grpFill/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877ACFBB-4463-EC44-A949-BF105A1F3017}"/>
                  </a:ext>
                </a:extLst>
              </p:cNvPr>
              <p:cNvSpPr/>
              <p:nvPr/>
            </p:nvSpPr>
            <p:spPr>
              <a:xfrm>
                <a:off x="2061728" y="2268047"/>
                <a:ext cx="852616" cy="74422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5A31630-7776-634E-A792-D791CFBCEE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59226" y="2355873"/>
                <a:ext cx="475344" cy="583591"/>
              </a:xfrm>
              <a:prstGeom prst="rect">
                <a:avLst/>
              </a:prstGeom>
              <a:grpFill/>
            </p:spPr>
          </p:pic>
        </p:grp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094019C-38B6-8F4F-840E-82B40A21E793}"/>
              </a:ext>
            </a:extLst>
          </p:cNvPr>
          <p:cNvCxnSpPr>
            <a:cxnSpLocks/>
            <a:endCxn id="20" idx="2"/>
          </p:cNvCxnSpPr>
          <p:nvPr/>
        </p:nvCxnSpPr>
        <p:spPr>
          <a:xfrm>
            <a:off x="7456925" y="3444995"/>
            <a:ext cx="2469428" cy="289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CB12413-3967-0943-A651-8CA59A7D4E75}"/>
              </a:ext>
            </a:extLst>
          </p:cNvPr>
          <p:cNvGrpSpPr/>
          <p:nvPr/>
        </p:nvGrpSpPr>
        <p:grpSpPr>
          <a:xfrm>
            <a:off x="9926353" y="3353421"/>
            <a:ext cx="278027" cy="240956"/>
            <a:chOff x="1334530" y="3880022"/>
            <a:chExt cx="593124" cy="580767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FBE51FE-6FA5-1943-9EA0-877972836D19}"/>
                </a:ext>
              </a:extLst>
            </p:cNvPr>
            <p:cNvSpPr/>
            <p:nvPr/>
          </p:nvSpPr>
          <p:spPr>
            <a:xfrm>
              <a:off x="1334530" y="3880022"/>
              <a:ext cx="593124" cy="580767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A742CBE-6DC3-F949-9A18-C601B3CA03E4}"/>
                </a:ext>
              </a:extLst>
            </p:cNvPr>
            <p:cNvSpPr/>
            <p:nvPr/>
          </p:nvSpPr>
          <p:spPr>
            <a:xfrm>
              <a:off x="1460157" y="3970637"/>
              <a:ext cx="341870" cy="39953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54A6529-05CE-7549-87AC-25BB7F7A6495}"/>
              </a:ext>
            </a:extLst>
          </p:cNvPr>
          <p:cNvGrpSpPr/>
          <p:nvPr/>
        </p:nvGrpSpPr>
        <p:grpSpPr>
          <a:xfrm>
            <a:off x="6968170" y="1945751"/>
            <a:ext cx="836740" cy="841733"/>
            <a:chOff x="5343159" y="2099786"/>
            <a:chExt cx="1115653" cy="1122310"/>
          </a:xfrm>
          <a:solidFill>
            <a:srgbClr val="C00000"/>
          </a:solidFill>
        </p:grpSpPr>
        <p:sp>
          <p:nvSpPr>
            <p:cNvPr id="34" name="Teardrop 33">
              <a:extLst>
                <a:ext uri="{FF2B5EF4-FFF2-40B4-BE49-F238E27FC236}">
                  <a16:creationId xmlns:a16="http://schemas.microsoft.com/office/drawing/2014/main" id="{AA003B0C-9FA4-254D-80C6-B96EBDE06887}"/>
                </a:ext>
              </a:extLst>
            </p:cNvPr>
            <p:cNvSpPr/>
            <p:nvPr/>
          </p:nvSpPr>
          <p:spPr>
            <a:xfrm rot="8287235">
              <a:off x="5343159" y="2099786"/>
              <a:ext cx="1115653" cy="1122310"/>
            </a:xfrm>
            <a:prstGeom prst="teardrop">
              <a:avLst>
                <a:gd name="adj" fmla="val 145842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7B5C6EC-F8AD-304A-9D48-A7AB97C6CF5D}"/>
                </a:ext>
              </a:extLst>
            </p:cNvPr>
            <p:cNvGrpSpPr/>
            <p:nvPr/>
          </p:nvGrpSpPr>
          <p:grpSpPr>
            <a:xfrm>
              <a:off x="5474677" y="2288826"/>
              <a:ext cx="852616" cy="744229"/>
              <a:chOff x="2061728" y="2268047"/>
              <a:chExt cx="852616" cy="744229"/>
            </a:xfrm>
            <a:grpFill/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27F7C75B-EA03-8247-A74D-32A5C847FF40}"/>
                  </a:ext>
                </a:extLst>
              </p:cNvPr>
              <p:cNvSpPr/>
              <p:nvPr/>
            </p:nvSpPr>
            <p:spPr>
              <a:xfrm>
                <a:off x="2061728" y="2268047"/>
                <a:ext cx="852616" cy="74422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D292ACF0-B722-1844-876B-9AEDC92E0E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59226" y="2355873"/>
                <a:ext cx="475344" cy="583591"/>
              </a:xfrm>
              <a:prstGeom prst="rect">
                <a:avLst/>
              </a:prstGeom>
              <a:grpFill/>
            </p:spPr>
          </p:pic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6E55221-AC74-9F40-B0E4-D0C1BCB9BAC1}"/>
              </a:ext>
            </a:extLst>
          </p:cNvPr>
          <p:cNvGrpSpPr/>
          <p:nvPr/>
        </p:nvGrpSpPr>
        <p:grpSpPr>
          <a:xfrm>
            <a:off x="4361106" y="1966169"/>
            <a:ext cx="836740" cy="841733"/>
            <a:chOff x="5343159" y="2099786"/>
            <a:chExt cx="1115653" cy="1122310"/>
          </a:xfrm>
          <a:solidFill>
            <a:srgbClr val="C00000"/>
          </a:solidFill>
        </p:grpSpPr>
        <p:sp>
          <p:nvSpPr>
            <p:cNvPr id="49" name="Teardrop 48">
              <a:extLst>
                <a:ext uri="{FF2B5EF4-FFF2-40B4-BE49-F238E27FC236}">
                  <a16:creationId xmlns:a16="http://schemas.microsoft.com/office/drawing/2014/main" id="{BA001ADD-E371-024A-AC0B-DF6620A42CD0}"/>
                </a:ext>
              </a:extLst>
            </p:cNvPr>
            <p:cNvSpPr/>
            <p:nvPr/>
          </p:nvSpPr>
          <p:spPr>
            <a:xfrm rot="8287235">
              <a:off x="5343159" y="2099786"/>
              <a:ext cx="1115653" cy="1122310"/>
            </a:xfrm>
            <a:prstGeom prst="teardrop">
              <a:avLst>
                <a:gd name="adj" fmla="val 145842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7713F96-4F1F-5246-BFF3-F0D9D6572B4D}"/>
                </a:ext>
              </a:extLst>
            </p:cNvPr>
            <p:cNvGrpSpPr/>
            <p:nvPr/>
          </p:nvGrpSpPr>
          <p:grpSpPr>
            <a:xfrm>
              <a:off x="5474677" y="2288826"/>
              <a:ext cx="852616" cy="744229"/>
              <a:chOff x="2061728" y="2268047"/>
              <a:chExt cx="852616" cy="744229"/>
            </a:xfrm>
            <a:grpFill/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2B009109-6C47-F34A-B3B3-09C25BB4FA96}"/>
                  </a:ext>
                </a:extLst>
              </p:cNvPr>
              <p:cNvSpPr/>
              <p:nvPr/>
            </p:nvSpPr>
            <p:spPr>
              <a:xfrm>
                <a:off x="2061728" y="2268047"/>
                <a:ext cx="852616" cy="74422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88E26F3C-3519-F143-87DA-FA189516B3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59226" y="2355873"/>
                <a:ext cx="475344" cy="583591"/>
              </a:xfrm>
              <a:prstGeom prst="rect">
                <a:avLst/>
              </a:prstGeom>
              <a:grpFill/>
            </p:spPr>
          </p:pic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E7683D3-D998-DE49-87A0-F7FF54DB5E39}"/>
              </a:ext>
            </a:extLst>
          </p:cNvPr>
          <p:cNvGrpSpPr/>
          <p:nvPr/>
        </p:nvGrpSpPr>
        <p:grpSpPr>
          <a:xfrm>
            <a:off x="2346496" y="1997174"/>
            <a:ext cx="836740" cy="841733"/>
            <a:chOff x="5343159" y="2099786"/>
            <a:chExt cx="1115653" cy="1122310"/>
          </a:xfrm>
          <a:solidFill>
            <a:srgbClr val="C00000"/>
          </a:solidFill>
        </p:grpSpPr>
        <p:sp>
          <p:nvSpPr>
            <p:cNvPr id="54" name="Teardrop 53">
              <a:extLst>
                <a:ext uri="{FF2B5EF4-FFF2-40B4-BE49-F238E27FC236}">
                  <a16:creationId xmlns:a16="http://schemas.microsoft.com/office/drawing/2014/main" id="{617404E6-74C4-9744-99A3-2384A84CA49E}"/>
                </a:ext>
              </a:extLst>
            </p:cNvPr>
            <p:cNvSpPr/>
            <p:nvPr/>
          </p:nvSpPr>
          <p:spPr>
            <a:xfrm rot="8287235">
              <a:off x="5343159" y="2099786"/>
              <a:ext cx="1115653" cy="1122310"/>
            </a:xfrm>
            <a:prstGeom prst="teardrop">
              <a:avLst>
                <a:gd name="adj" fmla="val 145842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37D784D-9D71-054F-865E-E874319E1040}"/>
                </a:ext>
              </a:extLst>
            </p:cNvPr>
            <p:cNvGrpSpPr/>
            <p:nvPr/>
          </p:nvGrpSpPr>
          <p:grpSpPr>
            <a:xfrm>
              <a:off x="5474677" y="2288826"/>
              <a:ext cx="852616" cy="744229"/>
              <a:chOff x="2061728" y="2268047"/>
              <a:chExt cx="852616" cy="744229"/>
            </a:xfrm>
            <a:grpFill/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87F2FE1B-145C-074E-8AB2-A84A2B33D1CA}"/>
                  </a:ext>
                </a:extLst>
              </p:cNvPr>
              <p:cNvSpPr/>
              <p:nvPr/>
            </p:nvSpPr>
            <p:spPr>
              <a:xfrm>
                <a:off x="2061728" y="2268047"/>
                <a:ext cx="852616" cy="74422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A878B08B-4D85-CA43-A300-5B2DC4CA2C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59226" y="2355873"/>
                <a:ext cx="475344" cy="583591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395ABA15-247A-CC40-B6F4-C16F37E3DC66}"/>
              </a:ext>
            </a:extLst>
          </p:cNvPr>
          <p:cNvSpPr txBox="1"/>
          <p:nvPr/>
        </p:nvSpPr>
        <p:spPr>
          <a:xfrm>
            <a:off x="9420445" y="3680207"/>
            <a:ext cx="101181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C00000"/>
                </a:solidFill>
              </a:rPr>
              <a:t>Phase III b</a:t>
            </a:r>
          </a:p>
          <a:p>
            <a:pPr algn="ctr"/>
            <a:r>
              <a:rPr lang="en-US" sz="1350" dirty="0">
                <a:solidFill>
                  <a:srgbClr val="C00000"/>
                </a:solidFill>
              </a:rPr>
              <a:t>4/24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8C0B166-798F-1B44-8A76-55C5BBAB7D02}"/>
              </a:ext>
            </a:extLst>
          </p:cNvPr>
          <p:cNvGrpSpPr/>
          <p:nvPr/>
        </p:nvGrpSpPr>
        <p:grpSpPr>
          <a:xfrm>
            <a:off x="1845617" y="3655644"/>
            <a:ext cx="1646605" cy="2078971"/>
            <a:chOff x="318838" y="4785522"/>
            <a:chExt cx="2195473" cy="2771962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372299E-485E-5148-9062-99316946B5EC}"/>
                </a:ext>
              </a:extLst>
            </p:cNvPr>
            <p:cNvSpPr txBox="1"/>
            <p:nvPr/>
          </p:nvSpPr>
          <p:spPr>
            <a:xfrm>
              <a:off x="318838" y="4785522"/>
              <a:ext cx="2195473" cy="954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rgbClr val="C00000"/>
                  </a:solidFill>
                </a:rPr>
                <a:t>Phase I: H.R. 6074</a:t>
              </a:r>
            </a:p>
            <a:p>
              <a:pPr algn="ctr"/>
              <a:r>
                <a:rPr lang="en-US" sz="1350" dirty="0">
                  <a:solidFill>
                    <a:srgbClr val="C00000"/>
                  </a:solidFill>
                </a:rPr>
                <a:t>3/6</a:t>
              </a:r>
            </a:p>
            <a:p>
              <a:endParaRPr lang="en-US" sz="1350" dirty="0">
                <a:solidFill>
                  <a:srgbClr val="C00000"/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2DF224C-D3CB-2842-A757-8A93F410C6C0}"/>
                </a:ext>
              </a:extLst>
            </p:cNvPr>
            <p:cNvSpPr txBox="1"/>
            <p:nvPr/>
          </p:nvSpPr>
          <p:spPr>
            <a:xfrm>
              <a:off x="501454" y="5495381"/>
              <a:ext cx="1830244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1350" b="1" dirty="0"/>
            </a:p>
            <a:p>
              <a:pPr algn="ctr"/>
              <a:r>
                <a:rPr lang="en-US" sz="1350" b="1" dirty="0"/>
                <a:t>$8 Billion</a:t>
              </a:r>
            </a:p>
            <a:p>
              <a:pPr algn="ctr"/>
              <a:endParaRPr lang="en-US" sz="1350" dirty="0"/>
            </a:p>
            <a:p>
              <a:pPr algn="ctr"/>
              <a:r>
                <a:rPr lang="en-US" sz="1350" dirty="0"/>
                <a:t>R&amp;D</a:t>
              </a:r>
            </a:p>
            <a:p>
              <a:pPr algn="ctr"/>
              <a:r>
                <a:rPr lang="en-US" sz="1350" dirty="0"/>
                <a:t>Public Health</a:t>
              </a:r>
            </a:p>
            <a:p>
              <a:pPr algn="ctr"/>
              <a:r>
                <a:rPr lang="en-US" sz="1350" dirty="0"/>
                <a:t>Medical Supplies</a:t>
              </a:r>
            </a:p>
            <a:p>
              <a:pPr algn="ctr"/>
              <a:r>
                <a:rPr lang="en-US" sz="1350" dirty="0"/>
                <a:t>Other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0882E26-119C-BA46-9A2A-F06CB1790603}"/>
              </a:ext>
            </a:extLst>
          </p:cNvPr>
          <p:cNvGrpSpPr/>
          <p:nvPr/>
        </p:nvGrpSpPr>
        <p:grpSpPr>
          <a:xfrm>
            <a:off x="3760286" y="3763539"/>
            <a:ext cx="2038379" cy="1993069"/>
            <a:chOff x="2867414" y="4667137"/>
            <a:chExt cx="2717839" cy="2657426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A44BCE6-E93E-9741-A6F1-B0E31874D54C}"/>
                </a:ext>
              </a:extLst>
            </p:cNvPr>
            <p:cNvSpPr txBox="1"/>
            <p:nvPr/>
          </p:nvSpPr>
          <p:spPr>
            <a:xfrm>
              <a:off x="3000397" y="4667137"/>
              <a:ext cx="2477603" cy="954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dirty="0">
                  <a:solidFill>
                    <a:srgbClr val="C00000"/>
                  </a:solidFill>
                </a:rPr>
                <a:t>Phase II: Family First </a:t>
              </a:r>
            </a:p>
            <a:p>
              <a:pPr algn="ctr"/>
              <a:r>
                <a:rPr lang="en-US" sz="1350" dirty="0">
                  <a:solidFill>
                    <a:srgbClr val="C00000"/>
                  </a:solidFill>
                </a:rPr>
                <a:t>3/14</a:t>
              </a:r>
            </a:p>
            <a:p>
              <a:endParaRPr lang="en-US" sz="1350" dirty="0">
                <a:solidFill>
                  <a:srgbClr val="C00000"/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26BF256-2CDD-D240-A97D-885E5DB88B5C}"/>
                </a:ext>
              </a:extLst>
            </p:cNvPr>
            <p:cNvSpPr txBox="1"/>
            <p:nvPr/>
          </p:nvSpPr>
          <p:spPr>
            <a:xfrm>
              <a:off x="2867414" y="5262460"/>
              <a:ext cx="2717839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1350" b="1" dirty="0"/>
            </a:p>
            <a:p>
              <a:pPr algn="ctr"/>
              <a:r>
                <a:rPr lang="en-US" sz="1350" b="1" dirty="0"/>
                <a:t>$100 Billion</a:t>
              </a:r>
            </a:p>
            <a:p>
              <a:pPr algn="ctr"/>
              <a:endParaRPr lang="en-US" sz="1350" b="1" dirty="0"/>
            </a:p>
            <a:p>
              <a:pPr algn="ctr"/>
              <a:r>
                <a:rPr lang="en-US" sz="1350" dirty="0"/>
                <a:t>Paid Sick Leave</a:t>
              </a:r>
            </a:p>
            <a:p>
              <a:pPr algn="ctr"/>
              <a:r>
                <a:rPr lang="en-US" sz="1350" dirty="0"/>
                <a:t>Family Medical Leave</a:t>
              </a:r>
            </a:p>
            <a:p>
              <a:pPr algn="ctr"/>
              <a:r>
                <a:rPr lang="en-US" sz="1350" dirty="0"/>
                <a:t>Covid-19 Testing</a:t>
              </a:r>
            </a:p>
            <a:p>
              <a:pPr algn="ctr"/>
              <a:r>
                <a:rPr lang="en-US" sz="1350" dirty="0"/>
                <a:t>Unemployment Expansion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9569CF9-132D-5C42-BA5B-D4AF646EADFF}"/>
              </a:ext>
            </a:extLst>
          </p:cNvPr>
          <p:cNvGrpSpPr/>
          <p:nvPr/>
        </p:nvGrpSpPr>
        <p:grpSpPr>
          <a:xfrm>
            <a:off x="6162263" y="3710975"/>
            <a:ext cx="2448555" cy="2200681"/>
            <a:chOff x="6070050" y="4597052"/>
            <a:chExt cx="3264739" cy="2934243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EEB5E22-77F5-A84D-B6FC-CDA9BFE0487C}"/>
                </a:ext>
              </a:extLst>
            </p:cNvPr>
            <p:cNvSpPr txBox="1"/>
            <p:nvPr/>
          </p:nvSpPr>
          <p:spPr>
            <a:xfrm>
              <a:off x="6580914" y="4597052"/>
              <a:ext cx="2272418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dirty="0">
                  <a:solidFill>
                    <a:srgbClr val="C00000"/>
                  </a:solidFill>
                </a:rPr>
                <a:t>Phase IIIa: CARES </a:t>
              </a:r>
            </a:p>
            <a:p>
              <a:pPr algn="ctr"/>
              <a:r>
                <a:rPr lang="en-US" sz="1350" dirty="0">
                  <a:solidFill>
                    <a:srgbClr val="C00000"/>
                  </a:solidFill>
                </a:rPr>
                <a:t>3/18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7CA2193-1E75-1646-AFD2-CC8DAFBBBAD2}"/>
                </a:ext>
              </a:extLst>
            </p:cNvPr>
            <p:cNvSpPr txBox="1"/>
            <p:nvPr/>
          </p:nvSpPr>
          <p:spPr>
            <a:xfrm>
              <a:off x="6070050" y="5192192"/>
              <a:ext cx="3264739" cy="2339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1350" b="1" dirty="0"/>
            </a:p>
            <a:p>
              <a:pPr algn="ctr"/>
              <a:r>
                <a:rPr lang="en-US" sz="1350" b="1" dirty="0"/>
                <a:t>$2.2 Trillion</a:t>
              </a:r>
            </a:p>
            <a:p>
              <a:pPr algn="ctr"/>
              <a:endParaRPr lang="en-US" sz="1350" dirty="0"/>
            </a:p>
            <a:p>
              <a:pPr algn="ctr"/>
              <a:r>
                <a:rPr lang="en-US" sz="1350" dirty="0"/>
                <a:t>HHLD Payments</a:t>
              </a:r>
            </a:p>
            <a:p>
              <a:pPr algn="ctr"/>
              <a:r>
                <a:rPr lang="en-US" sz="1350" dirty="0"/>
                <a:t>Support for Small Firms</a:t>
              </a:r>
            </a:p>
            <a:p>
              <a:pPr algn="ctr"/>
              <a:r>
                <a:rPr lang="en-US" sz="1350" dirty="0"/>
                <a:t>Support for Medium Sized Firms</a:t>
              </a:r>
            </a:p>
            <a:p>
              <a:pPr algn="ctr"/>
              <a:r>
                <a:rPr lang="en-US" sz="1350" dirty="0"/>
                <a:t>Unemployment Insurance </a:t>
              </a:r>
            </a:p>
            <a:p>
              <a:pPr algn="ctr"/>
              <a:r>
                <a:rPr lang="en-US" sz="1350" dirty="0"/>
                <a:t>Aid to States</a:t>
              </a: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DB391FD1-0666-464C-BF79-6AA6645F209D}"/>
              </a:ext>
            </a:extLst>
          </p:cNvPr>
          <p:cNvSpPr txBox="1"/>
          <p:nvPr/>
        </p:nvSpPr>
        <p:spPr>
          <a:xfrm>
            <a:off x="8771175" y="4157331"/>
            <a:ext cx="2361992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1350" b="1" dirty="0"/>
          </a:p>
          <a:p>
            <a:pPr algn="ctr"/>
            <a:r>
              <a:rPr lang="en-US" sz="1350" b="1" dirty="0"/>
              <a:t>$484 Billion</a:t>
            </a:r>
          </a:p>
          <a:p>
            <a:pPr algn="ctr"/>
            <a:endParaRPr lang="en-US" sz="1350" b="1" dirty="0"/>
          </a:p>
          <a:p>
            <a:pPr algn="ctr"/>
            <a:r>
              <a:rPr lang="en-US" sz="1350" dirty="0"/>
              <a:t>(More) Support for Small Firms</a:t>
            </a:r>
          </a:p>
          <a:p>
            <a:pPr algn="ctr"/>
            <a:r>
              <a:rPr lang="en-US" sz="1350" dirty="0"/>
              <a:t>COVID-19 Testing </a:t>
            </a:r>
          </a:p>
          <a:p>
            <a:pPr algn="ctr"/>
            <a:r>
              <a:rPr lang="en-US" sz="1350" dirty="0"/>
              <a:t>Hospitals</a:t>
            </a:r>
          </a:p>
        </p:txBody>
      </p:sp>
    </p:spTree>
    <p:extLst>
      <p:ext uri="{BB962C8B-B14F-4D97-AF65-F5344CB8AC3E}">
        <p14:creationId xmlns:p14="http://schemas.microsoft.com/office/powerpoint/2010/main" val="178417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75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250"/>
                            </p:stCondLst>
                            <p:childTnLst>
                              <p:par>
                                <p:cTn id="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75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75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76B61-99DB-4ED2-A1E9-DC134B431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 is spending in the US?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91A9AF-A3FB-4465-8D67-0EE348E8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93C7EC-12A1-4065-9F22-52A1F1497B07}"/>
              </a:ext>
            </a:extLst>
          </p:cNvPr>
          <p:cNvSpPr txBox="1"/>
          <p:nvPr/>
        </p:nvSpPr>
        <p:spPr>
          <a:xfrm>
            <a:off x="328756" y="3062489"/>
            <a:ext cx="34167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Low Income Households were able to increase spending in response to the stimulus programs. High income households chose not to spend as much as before the lockdown.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5522" y="1570038"/>
            <a:ext cx="7608277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9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9920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47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Goolsbee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/>
              <a:t>Akerlof, Smith, Maskin</a:t>
            </a:r>
          </a:p>
          <a:p>
            <a:r>
              <a:rPr lang="en-US" dirty="0"/>
              <a:t>Delegates: 500+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45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0005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76B61-99DB-4ED2-A1E9-DC134B431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 is spending in New Mexico?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91A9AF-A3FB-4465-8D67-0EE348E8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0386" y="1325564"/>
            <a:ext cx="9111227" cy="459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68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272F7-DE38-4466-A243-9E8E2220C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Har</a:t>
            </a:r>
            <a:r>
              <a:rPr lang="en-US" dirty="0"/>
              <a:t>d Hit Sectors – uneven recovery among </a:t>
            </a:r>
            <a:br>
              <a:rPr lang="en-US" dirty="0"/>
            </a:br>
            <a:r>
              <a:rPr lang="en-US" dirty="0"/>
              <a:t>         industries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96032-086C-42A9-A822-DA83A308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085D5-EC86-4F6A-B501-C1359CB39116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0C4C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C4C8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0386" y="1396538"/>
            <a:ext cx="9111227" cy="452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63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B91F1-EA9E-B94F-9129-5BA8FD816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510" y="0"/>
            <a:ext cx="10515600" cy="1325563"/>
          </a:xfrm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Fisc</a:t>
            </a:r>
            <a:r>
              <a:rPr lang="en-US" dirty="0"/>
              <a:t>al Policy Timeline – Second and Third Round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2E0BD2-6BF6-C24F-9EF5-14AB5EF7E99D}"/>
              </a:ext>
            </a:extLst>
          </p:cNvPr>
          <p:cNvGrpSpPr/>
          <p:nvPr/>
        </p:nvGrpSpPr>
        <p:grpSpPr>
          <a:xfrm>
            <a:off x="2548550" y="3327107"/>
            <a:ext cx="278027" cy="240956"/>
            <a:chOff x="1334530" y="3880022"/>
            <a:chExt cx="593124" cy="58076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6D80F47-8306-5D41-A8F4-42D5F991C182}"/>
                </a:ext>
              </a:extLst>
            </p:cNvPr>
            <p:cNvSpPr/>
            <p:nvPr/>
          </p:nvSpPr>
          <p:spPr>
            <a:xfrm>
              <a:off x="1334530" y="3880022"/>
              <a:ext cx="593124" cy="580767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3F2529F-5C14-5A40-BC9F-BDE035C20DAA}"/>
                </a:ext>
              </a:extLst>
            </p:cNvPr>
            <p:cNvSpPr/>
            <p:nvPr/>
          </p:nvSpPr>
          <p:spPr>
            <a:xfrm>
              <a:off x="1460157" y="3970637"/>
              <a:ext cx="341870" cy="39953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AB865D-8F1B-D54D-8683-194420095CAD}"/>
              </a:ext>
            </a:extLst>
          </p:cNvPr>
          <p:cNvCxnSpPr>
            <a:cxnSpLocks/>
          </p:cNvCxnSpPr>
          <p:nvPr/>
        </p:nvCxnSpPr>
        <p:spPr>
          <a:xfrm>
            <a:off x="2826576" y="3453209"/>
            <a:ext cx="5227178" cy="337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8095485-5C08-BB45-85C2-C26E9C4621F0}"/>
              </a:ext>
            </a:extLst>
          </p:cNvPr>
          <p:cNvGrpSpPr/>
          <p:nvPr/>
        </p:nvGrpSpPr>
        <p:grpSpPr>
          <a:xfrm>
            <a:off x="7949199" y="1926113"/>
            <a:ext cx="836740" cy="841733"/>
            <a:chOff x="5343159" y="2099786"/>
            <a:chExt cx="1115653" cy="1122310"/>
          </a:xfrm>
          <a:solidFill>
            <a:srgbClr val="C00000"/>
          </a:solidFill>
        </p:grpSpPr>
        <p:sp>
          <p:nvSpPr>
            <p:cNvPr id="30" name="Teardrop 29">
              <a:extLst>
                <a:ext uri="{FF2B5EF4-FFF2-40B4-BE49-F238E27FC236}">
                  <a16:creationId xmlns:a16="http://schemas.microsoft.com/office/drawing/2014/main" id="{7CBE2386-1F27-E242-B146-A6C6354E1C6F}"/>
                </a:ext>
              </a:extLst>
            </p:cNvPr>
            <p:cNvSpPr/>
            <p:nvPr/>
          </p:nvSpPr>
          <p:spPr>
            <a:xfrm rot="8287235">
              <a:off x="5343159" y="2099786"/>
              <a:ext cx="1115653" cy="1122310"/>
            </a:xfrm>
            <a:prstGeom prst="teardrop">
              <a:avLst>
                <a:gd name="adj" fmla="val 145842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64FCD7A-04F3-4648-8289-90BB807A923A}"/>
                </a:ext>
              </a:extLst>
            </p:cNvPr>
            <p:cNvGrpSpPr/>
            <p:nvPr/>
          </p:nvGrpSpPr>
          <p:grpSpPr>
            <a:xfrm>
              <a:off x="5474677" y="2288826"/>
              <a:ext cx="852616" cy="744229"/>
              <a:chOff x="2061728" y="2268047"/>
              <a:chExt cx="852616" cy="744229"/>
            </a:xfrm>
            <a:grpFill/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877ACFBB-4463-EC44-A949-BF105A1F3017}"/>
                  </a:ext>
                </a:extLst>
              </p:cNvPr>
              <p:cNvSpPr/>
              <p:nvPr/>
            </p:nvSpPr>
            <p:spPr>
              <a:xfrm>
                <a:off x="2061728" y="2268047"/>
                <a:ext cx="852616" cy="74422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5A31630-7776-634E-A792-D791CFBCEE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59226" y="2355873"/>
                <a:ext cx="475344" cy="583591"/>
              </a:xfrm>
              <a:prstGeom prst="rect">
                <a:avLst/>
              </a:prstGeom>
              <a:grpFill/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CB12413-3967-0943-A651-8CA59A7D4E75}"/>
              </a:ext>
            </a:extLst>
          </p:cNvPr>
          <p:cNvGrpSpPr/>
          <p:nvPr/>
        </p:nvGrpSpPr>
        <p:grpSpPr>
          <a:xfrm>
            <a:off x="8228555" y="3307522"/>
            <a:ext cx="278027" cy="240956"/>
            <a:chOff x="1334530" y="3880022"/>
            <a:chExt cx="593124" cy="580767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FBE51FE-6FA5-1943-9EA0-877972836D19}"/>
                </a:ext>
              </a:extLst>
            </p:cNvPr>
            <p:cNvSpPr/>
            <p:nvPr/>
          </p:nvSpPr>
          <p:spPr>
            <a:xfrm>
              <a:off x="1334530" y="3880022"/>
              <a:ext cx="593124" cy="580767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A742CBE-6DC3-F949-9A18-C601B3CA03E4}"/>
                </a:ext>
              </a:extLst>
            </p:cNvPr>
            <p:cNvSpPr/>
            <p:nvPr/>
          </p:nvSpPr>
          <p:spPr>
            <a:xfrm>
              <a:off x="1460157" y="3970637"/>
              <a:ext cx="341870" cy="39953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E7683D3-D998-DE49-87A0-F7FF54DB5E39}"/>
              </a:ext>
            </a:extLst>
          </p:cNvPr>
          <p:cNvGrpSpPr/>
          <p:nvPr/>
        </p:nvGrpSpPr>
        <p:grpSpPr>
          <a:xfrm>
            <a:off x="2346496" y="1997174"/>
            <a:ext cx="836740" cy="841733"/>
            <a:chOff x="5343159" y="2099786"/>
            <a:chExt cx="1115653" cy="1122310"/>
          </a:xfrm>
          <a:solidFill>
            <a:srgbClr val="C00000"/>
          </a:solidFill>
        </p:grpSpPr>
        <p:sp>
          <p:nvSpPr>
            <p:cNvPr id="54" name="Teardrop 53">
              <a:extLst>
                <a:ext uri="{FF2B5EF4-FFF2-40B4-BE49-F238E27FC236}">
                  <a16:creationId xmlns:a16="http://schemas.microsoft.com/office/drawing/2014/main" id="{617404E6-74C4-9744-99A3-2384A84CA49E}"/>
                </a:ext>
              </a:extLst>
            </p:cNvPr>
            <p:cNvSpPr/>
            <p:nvPr/>
          </p:nvSpPr>
          <p:spPr>
            <a:xfrm rot="8287235">
              <a:off x="5343159" y="2099786"/>
              <a:ext cx="1115653" cy="1122310"/>
            </a:xfrm>
            <a:prstGeom prst="teardrop">
              <a:avLst>
                <a:gd name="adj" fmla="val 145842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37D784D-9D71-054F-865E-E874319E1040}"/>
                </a:ext>
              </a:extLst>
            </p:cNvPr>
            <p:cNvGrpSpPr/>
            <p:nvPr/>
          </p:nvGrpSpPr>
          <p:grpSpPr>
            <a:xfrm>
              <a:off x="5474677" y="2288826"/>
              <a:ext cx="852616" cy="744229"/>
              <a:chOff x="2061728" y="2268047"/>
              <a:chExt cx="852616" cy="744229"/>
            </a:xfrm>
            <a:grpFill/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87F2FE1B-145C-074E-8AB2-A84A2B33D1CA}"/>
                  </a:ext>
                </a:extLst>
              </p:cNvPr>
              <p:cNvSpPr/>
              <p:nvPr/>
            </p:nvSpPr>
            <p:spPr>
              <a:xfrm>
                <a:off x="2061728" y="2268047"/>
                <a:ext cx="852616" cy="74422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A878B08B-4D85-CA43-A300-5B2DC4CA2C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59226" y="2355873"/>
                <a:ext cx="475344" cy="583591"/>
              </a:xfrm>
              <a:prstGeom prst="rect">
                <a:avLst/>
              </a:prstGeom>
              <a:grpFill/>
            </p:spPr>
          </p:pic>
        </p:grp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8C0B166-798F-1B44-8A76-55C5BBAB7D02}"/>
              </a:ext>
            </a:extLst>
          </p:cNvPr>
          <p:cNvGrpSpPr/>
          <p:nvPr/>
        </p:nvGrpSpPr>
        <p:grpSpPr>
          <a:xfrm>
            <a:off x="1739662" y="3655644"/>
            <a:ext cx="1858522" cy="2078971"/>
            <a:chOff x="177565" y="4785522"/>
            <a:chExt cx="2478028" cy="2771962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372299E-485E-5148-9062-99316946B5EC}"/>
                </a:ext>
              </a:extLst>
            </p:cNvPr>
            <p:cNvSpPr txBox="1"/>
            <p:nvPr/>
          </p:nvSpPr>
          <p:spPr>
            <a:xfrm>
              <a:off x="318838" y="4785522"/>
              <a:ext cx="1938308" cy="954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Phase IV: H.R. </a:t>
              </a:r>
              <a:r>
                <a:rPr lang="en-US" sz="1350" dirty="0">
                  <a:solidFill>
                    <a:srgbClr val="C00000"/>
                  </a:solidFill>
                  <a:latin typeface="Calibri" panose="020F0502020204030204"/>
                </a:rPr>
                <a:t>133</a:t>
              </a: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350" dirty="0">
                  <a:solidFill>
                    <a:srgbClr val="C00000"/>
                  </a:solidFill>
                  <a:latin typeface="Calibri" panose="020F0502020204030204"/>
                </a:rPr>
                <a:t>12</a:t>
              </a: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/27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2DF224C-D3CB-2842-A757-8A93F410C6C0}"/>
                </a:ext>
              </a:extLst>
            </p:cNvPr>
            <p:cNvSpPr txBox="1"/>
            <p:nvPr/>
          </p:nvSpPr>
          <p:spPr>
            <a:xfrm>
              <a:off x="177565" y="5495381"/>
              <a:ext cx="2478028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$900 Billion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  <a:t>Direct Payments ($600)</a:t>
              </a: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  <a:t>Small Business Support</a:t>
              </a:r>
              <a:b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</a:br>
              <a: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  <a:t>Extension of UI Benefits</a:t>
              </a: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Other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0882E26-119C-BA46-9A2A-F06CB1790603}"/>
              </a:ext>
            </a:extLst>
          </p:cNvPr>
          <p:cNvGrpSpPr/>
          <p:nvPr/>
        </p:nvGrpSpPr>
        <p:grpSpPr>
          <a:xfrm>
            <a:off x="3908499" y="3763539"/>
            <a:ext cx="963343" cy="954324"/>
            <a:chOff x="3065030" y="4667134"/>
            <a:chExt cx="1284457" cy="1272432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A44BCE6-E93E-9741-A6F1-B0E31874D54C}"/>
                </a:ext>
              </a:extLst>
            </p:cNvPr>
            <p:cNvSpPr txBox="1"/>
            <p:nvPr/>
          </p:nvSpPr>
          <p:spPr>
            <a:xfrm>
              <a:off x="3065030" y="4667134"/>
              <a:ext cx="246308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26BF256-2CDD-D240-A97D-885E5DB88B5C}"/>
                </a:ext>
              </a:extLst>
            </p:cNvPr>
            <p:cNvSpPr txBox="1"/>
            <p:nvPr/>
          </p:nvSpPr>
          <p:spPr>
            <a:xfrm>
              <a:off x="4103179" y="5262458"/>
              <a:ext cx="246308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9569CF9-132D-5C42-BA5B-D4AF646EADFF}"/>
              </a:ext>
            </a:extLst>
          </p:cNvPr>
          <p:cNvGrpSpPr/>
          <p:nvPr/>
        </p:nvGrpSpPr>
        <p:grpSpPr>
          <a:xfrm>
            <a:off x="7294166" y="3710977"/>
            <a:ext cx="195758" cy="954186"/>
            <a:chOff x="7579266" y="4597052"/>
            <a:chExt cx="261011" cy="1272248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EEB5E22-77F5-A84D-B6FC-CDA9BFE0487C}"/>
                </a:ext>
              </a:extLst>
            </p:cNvPr>
            <p:cNvSpPr txBox="1"/>
            <p:nvPr/>
          </p:nvSpPr>
          <p:spPr>
            <a:xfrm>
              <a:off x="7593970" y="4597052"/>
              <a:ext cx="2463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7CA2193-1E75-1646-AFD2-CC8DAFBBBAD2}"/>
                </a:ext>
              </a:extLst>
            </p:cNvPr>
            <p:cNvSpPr txBox="1"/>
            <p:nvPr/>
          </p:nvSpPr>
          <p:spPr>
            <a:xfrm>
              <a:off x="7579266" y="5192192"/>
              <a:ext cx="24630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DB391FD1-0666-464C-BF79-6AA6645F209D}"/>
              </a:ext>
            </a:extLst>
          </p:cNvPr>
          <p:cNvSpPr txBox="1"/>
          <p:nvPr/>
        </p:nvSpPr>
        <p:spPr>
          <a:xfrm>
            <a:off x="7294167" y="4157331"/>
            <a:ext cx="26070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</a:t>
            </a:r>
            <a:r>
              <a:rPr lang="en-US" sz="1350" b="1" dirty="0">
                <a:solidFill>
                  <a:prstClr val="black"/>
                </a:solidFill>
                <a:latin typeface="Calibri" panose="020F0502020204030204"/>
              </a:rPr>
              <a:t>1.9 Trillion </a:t>
            </a: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Direct Payments ($1400)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Aid to State and Local Government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Pandemic Unemployment </a:t>
            </a:r>
            <a:br>
              <a:rPr lang="en-US" sz="135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School Reopening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Vaccines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1A876C7-EF3F-2B49-9A79-9853BB8BC746}"/>
              </a:ext>
            </a:extLst>
          </p:cNvPr>
          <p:cNvSpPr/>
          <p:nvPr/>
        </p:nvSpPr>
        <p:spPr>
          <a:xfrm>
            <a:off x="7593002" y="3729475"/>
            <a:ext cx="1662191" cy="563169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92563" y="3763539"/>
            <a:ext cx="1183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Phase V</a:t>
            </a:r>
          </a:p>
          <a:p>
            <a:r>
              <a:rPr lang="en-US" sz="1400" dirty="0">
                <a:solidFill>
                  <a:srgbClr val="C00000"/>
                </a:solidFill>
              </a:rPr>
              <a:t>03/11/21 </a:t>
            </a:r>
          </a:p>
        </p:txBody>
      </p:sp>
    </p:spTree>
    <p:extLst>
      <p:ext uri="{BB962C8B-B14F-4D97-AF65-F5344CB8AC3E}">
        <p14:creationId xmlns:p14="http://schemas.microsoft.com/office/powerpoint/2010/main" val="207871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 dirty="0"/>
          </a:p>
        </p:txBody>
      </p:sp>
      <p:pic>
        <p:nvPicPr>
          <p:cNvPr id="1026" name="Picture 2" descr="American Rescue Plan Act of 2021 $1.9 Trillion Covid Relief Bill, Expanded Child Tax Credit, Unemployment Insurance, state and local aid, economic impact payments, education funding, pensions, Biden stimulus Covid Relief pack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229" y="448407"/>
            <a:ext cx="6820161" cy="55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7780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Expected impact of the stimulus bill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7300"/>
            <a:ext cx="10515600" cy="4664768"/>
          </a:xfrm>
        </p:spPr>
        <p:txBody>
          <a:bodyPr>
            <a:noAutofit/>
          </a:bodyPr>
          <a:lstStyle/>
          <a:p>
            <a:r>
              <a:rPr lang="en-US" b="0" dirty="0"/>
              <a:t>Updated expectations for U.S. economic growth: 5.95% - 7% Q42020 through Q42021 (WSJ survey/Oxford Economics/Fed) </a:t>
            </a:r>
          </a:p>
          <a:p>
            <a:r>
              <a:rPr lang="en-US" b="0" dirty="0"/>
              <a:t>Updated expectations for global economic growth: +1% because of vaccination roll-out and US fiscal stimulus (OECD forecast)</a:t>
            </a:r>
          </a:p>
          <a:p>
            <a:r>
              <a:rPr lang="en-US" b="0" dirty="0"/>
              <a:t>Increase in national debt/GDP ratio to WWII levels (additional debt financed at negative real interest rates).  </a:t>
            </a:r>
          </a:p>
          <a:p>
            <a:r>
              <a:rPr lang="en-US" b="0" dirty="0"/>
              <a:t>Substantial (temporary) reduction of child poverty as most benefits from the current bill go to households with incomes below $90,000.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59876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Questions about the stimulus bill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6962"/>
            <a:ext cx="10515600" cy="47351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Is the bill too big and will it cause inflation? </a:t>
            </a:r>
          </a:p>
          <a:p>
            <a:pPr lvl="1"/>
            <a:r>
              <a:rPr lang="en-US" dirty="0"/>
              <a:t>Maybe, but unlikely since income subsidies (about $1tn) are temporary, consumers are likely to spend only about 50% and save 50%. This will not be enough to close the existing negative output gap. Uptick in the CPI (5% in May 2021 likely transitory). </a:t>
            </a:r>
          </a:p>
          <a:p>
            <a:r>
              <a:rPr lang="en-US" dirty="0"/>
              <a:t>Does the bill contain ‘pork’ that is not directly targeting Covid relief?</a:t>
            </a:r>
          </a:p>
          <a:p>
            <a:pPr lvl="1"/>
            <a:r>
              <a:rPr lang="en-US" dirty="0"/>
              <a:t>Yes, but about 85% of the total spending is pandemic-related (if state and school aid is included). </a:t>
            </a:r>
          </a:p>
          <a:p>
            <a:r>
              <a:rPr lang="en-US" dirty="0"/>
              <a:t>Should the bill have prioritized other types of programs? </a:t>
            </a:r>
          </a:p>
          <a:p>
            <a:pPr lvl="1"/>
            <a:r>
              <a:rPr lang="en-US" dirty="0"/>
              <a:t>Instead of direct payments to persons unaffected by the pandemic more infrastructure spending would have created more future economic growth. </a:t>
            </a:r>
          </a:p>
          <a:p>
            <a:pPr marL="0" indent="0">
              <a:buNone/>
            </a:pPr>
            <a:r>
              <a:rPr lang="en-US" sz="1200" b="0" dirty="0">
                <a:hlinkClick r:id="rId2"/>
              </a:rPr>
              <a:t>https://www.usatoday.com/story/news/factcheck/2021/03/02/fact-check-breaking-down-spending-covid-19-relief-bill/6887487002</a:t>
            </a:r>
            <a:br>
              <a:rPr lang="en-US" sz="1200" b="0" dirty="0"/>
            </a:br>
            <a:r>
              <a:rPr lang="en-US" sz="1200" b="0" dirty="0"/>
              <a:t>Zhao, Chen, Inflation risk from Biden’s stimulus plan is exaggerated, Financial Times, March 9, 2021</a:t>
            </a:r>
            <a:br>
              <a:rPr lang="en-US" sz="1200" b="0" dirty="0"/>
            </a:br>
            <a:r>
              <a:rPr lang="en-US" sz="1200" b="0" dirty="0"/>
              <a:t>Wolf, Martin, Joe Biden’s $1.9tn package is a risky experiment, Financial Times, Feb. 23, 2021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00394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  <a:r>
              <a:rPr lang="en-US" dirty="0">
                <a:solidFill>
                  <a:schemeClr val="bg1"/>
                </a:solidFill>
              </a:rPr>
              <a:t>Is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there a worker shortage?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Unemployment benefits and economic impact payments have created a financial cushion for many households.</a:t>
            </a:r>
          </a:p>
          <a:p>
            <a:r>
              <a:rPr lang="en-US" dirty="0"/>
              <a:t>Ongoing concerns with pandemic affect child care and other caregiving.</a:t>
            </a:r>
          </a:p>
          <a:p>
            <a:r>
              <a:rPr lang="en-US" dirty="0"/>
              <a:t>Some early retirements (about 1 million).</a:t>
            </a:r>
          </a:p>
          <a:p>
            <a:r>
              <a:rPr lang="en-US" dirty="0"/>
              <a:t>Early recovery reconnected workers with their old jobs – in this phase new matches have to be made. </a:t>
            </a:r>
          </a:p>
          <a:p>
            <a:r>
              <a:rPr lang="en-US" dirty="0"/>
              <a:t>Real average hourly earnings are still lower in May 2021 than they were a year ago. </a:t>
            </a:r>
          </a:p>
          <a:p>
            <a:r>
              <a:rPr lang="en-US" dirty="0"/>
              <a:t>There is room for more workers to enter the labor force – and for wages to increase.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65918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  <a:r>
              <a:rPr lang="en-US" dirty="0">
                <a:solidFill>
                  <a:schemeClr val="bg1"/>
                </a:solidFill>
              </a:rPr>
              <a:t>K- </a:t>
            </a:r>
            <a:r>
              <a:rPr lang="en-US" dirty="0"/>
              <a:t>Shaped Recovery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8500" y="1898589"/>
            <a:ext cx="57150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9138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0D235-8FFA-3948-A76D-1EF4F0B64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AF7F0"/>
                </a:solidFill>
              </a:rPr>
              <a:t>Con</a:t>
            </a:r>
            <a:r>
              <a:rPr lang="en-US" dirty="0"/>
              <a:t>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17137-A76E-5E4D-9BF0-148636EAD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658"/>
            <a:ext cx="10515600" cy="501656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COVID-19 is public health crisis that has macroeconomic implications.</a:t>
            </a:r>
          </a:p>
          <a:p>
            <a:pPr lvl="1"/>
            <a:r>
              <a:rPr lang="en-US" dirty="0"/>
              <a:t>With enormous built-in inequities.</a:t>
            </a:r>
          </a:p>
          <a:p>
            <a:r>
              <a:rPr lang="en-US" dirty="0"/>
              <a:t>Strong policy responses in the US have led to a strong recovery of the US economy. </a:t>
            </a:r>
          </a:p>
          <a:p>
            <a:pPr lvl="1"/>
            <a:r>
              <a:rPr lang="en-US" dirty="0"/>
              <a:t>Positive growth will return in 2021. Forecast: 6 – 7% for 2021.  </a:t>
            </a:r>
          </a:p>
          <a:p>
            <a:r>
              <a:rPr lang="en-US" dirty="0"/>
              <a:t>Significant structural changes.</a:t>
            </a:r>
          </a:p>
          <a:p>
            <a:pPr lvl="1"/>
            <a:r>
              <a:rPr lang="en-US" dirty="0"/>
              <a:t>Telecommuting, telehealth, retail decline, other business failures. Increased concentration of market power – but also many new business formations. </a:t>
            </a:r>
          </a:p>
          <a:p>
            <a:r>
              <a:rPr lang="en-US" dirty="0"/>
              <a:t>Ongoing economic reallocations will create uncertainty. </a:t>
            </a:r>
          </a:p>
          <a:p>
            <a:pPr lvl="0"/>
            <a:r>
              <a:rPr lang="en-US" dirty="0"/>
              <a:t>Long-term effects: </a:t>
            </a:r>
            <a:r>
              <a:rPr lang="en-US" sz="2600" b="0" dirty="0">
                <a:solidFill>
                  <a:schemeClr val="tx1"/>
                </a:solidFill>
              </a:rPr>
              <a:t>Educational opportunities, labor force participation changes, reallocations that require retraining, possibly increasing inequality, long-term health challenges.</a:t>
            </a:r>
            <a:br>
              <a:rPr lang="en-US" sz="2600" b="0" dirty="0">
                <a:solidFill>
                  <a:schemeClr val="tx1"/>
                </a:solidFill>
              </a:rPr>
            </a:br>
            <a:endParaRPr lang="en-US" sz="2600" b="0" dirty="0">
              <a:solidFill>
                <a:schemeClr val="tx1"/>
              </a:solidFill>
            </a:endParaRPr>
          </a:p>
          <a:p>
            <a:pPr lvl="0"/>
            <a:r>
              <a:rPr lang="en-US" dirty="0"/>
              <a:t>Wide agreement that the ‘American Rescue Plan’ was needed, but debate over the size of additional fiscal stimulus to ‘building back better’.</a:t>
            </a:r>
          </a:p>
          <a:p>
            <a:pPr lvl="0"/>
            <a:r>
              <a:rPr lang="en-US" dirty="0"/>
              <a:t>Households are in a stronger financial position, but government debt has increased substantially. </a:t>
            </a:r>
          </a:p>
          <a:p>
            <a:pPr marL="0" lv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C5582-A486-324A-9A4E-8FF816BCD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64266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Doris Geide-Stevenson </a:t>
            </a:r>
            <a:br>
              <a:rPr lang="en-US" dirty="0"/>
            </a:br>
            <a:r>
              <a:rPr lang="en-US" dirty="0"/>
              <a:t>dgsteven@weber.edu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4"/>
              </a:rPr>
              <a:t>www.NEEDelegation.org/testimonials.php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9177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Scott L. Baier, Clemson University</a:t>
            </a:r>
          </a:p>
          <a:p>
            <a:pPr lvl="1"/>
            <a:r>
              <a:rPr lang="en-US" dirty="0"/>
              <a:t>Jon D. Haveman, NEED</a:t>
            </a:r>
          </a:p>
          <a:p>
            <a:pPr lvl="1"/>
            <a:r>
              <a:rPr lang="en-US" dirty="0"/>
              <a:t>Geoffrey Woglom, Amherst College</a:t>
            </a:r>
          </a:p>
          <a:p>
            <a:pPr lvl="1"/>
            <a:r>
              <a:rPr lang="en-US" dirty="0"/>
              <a:t>Doris Geide-Stevenson, Weber State University 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sz="1800" dirty="0"/>
              <a:t>NEED presentations are designed to be nonpartisan.</a:t>
            </a:r>
          </a:p>
          <a:p>
            <a:pPr lvl="1"/>
            <a:r>
              <a:rPr lang="en-US" sz="1800" dirty="0"/>
              <a:t>It is, however, inevitable that the presenter will be asked for and will provide their own views.</a:t>
            </a:r>
          </a:p>
          <a:p>
            <a:pPr lvl="1"/>
            <a:r>
              <a:rPr lang="en-US" sz="1800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3976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C311D-9A52-4928-B794-AD6249C60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6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ources 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74AF0-2069-4FB6-9856-6AF96EC53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385" y="1570730"/>
            <a:ext cx="11130742" cy="4351338"/>
          </a:xfrm>
        </p:spPr>
        <p:txBody>
          <a:bodyPr>
            <a:normAutofit/>
          </a:bodyPr>
          <a:lstStyle/>
          <a:p>
            <a:r>
              <a:rPr lang="en-US" dirty="0"/>
              <a:t>Schedules of Major Economic Releases</a:t>
            </a:r>
          </a:p>
          <a:p>
            <a:pPr lvl="1"/>
            <a:r>
              <a:rPr lang="en-US" dirty="0"/>
              <a:t>Economic Calendars at </a:t>
            </a:r>
          </a:p>
          <a:p>
            <a:pPr lvl="2"/>
            <a:r>
              <a:rPr lang="en-US" dirty="0">
                <a:hlinkClick r:id="rId2"/>
              </a:rPr>
              <a:t>Marketwatch</a:t>
            </a:r>
            <a:r>
              <a:rPr lang="en-US" dirty="0"/>
              <a:t> (marketwatch.com/economy-politics/calendar)</a:t>
            </a:r>
          </a:p>
          <a:p>
            <a:pPr lvl="2"/>
            <a:r>
              <a:rPr lang="en-US" dirty="0">
                <a:hlinkClick r:id="rId3"/>
              </a:rPr>
              <a:t>FRBNY</a:t>
            </a:r>
            <a:r>
              <a:rPr lang="en-US" dirty="0"/>
              <a:t> (newyorkfed.org/research/calendars/nationalecon_cal)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DIY Real Time Data:  </a:t>
            </a:r>
          </a:p>
          <a:p>
            <a:pPr lvl="1"/>
            <a:r>
              <a:rPr lang="en-US" dirty="0">
                <a:hlinkClick r:id="rId4"/>
              </a:rPr>
              <a:t>Track the Recovery</a:t>
            </a:r>
            <a:r>
              <a:rPr lang="en-US" dirty="0"/>
              <a:t>: (tracktherecovery.org)</a:t>
            </a:r>
          </a:p>
          <a:p>
            <a:pPr lvl="1"/>
            <a:r>
              <a:rPr lang="en-US" dirty="0">
                <a:hlinkClick r:id="rId5"/>
              </a:rPr>
              <a:t>Federal Reserve Economic Database (FRED)</a:t>
            </a:r>
            <a:r>
              <a:rPr lang="en-US" dirty="0"/>
              <a:t>: (fred.stlouisfed.org)</a:t>
            </a:r>
          </a:p>
          <a:p>
            <a:pPr marL="457200" lvl="1" indent="0">
              <a:buNone/>
            </a:pP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0A161-FCD2-45D0-BE87-DCBF5DA17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536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E6F9-A980-2348-88F6-87696A437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Gui</a:t>
            </a:r>
            <a:r>
              <a:rPr lang="en-US" dirty="0">
                <a:solidFill>
                  <a:schemeClr val="tx2"/>
                </a:solidFill>
              </a:rPr>
              <a:t>ding Questions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8607-FDD7-E740-A0B8-3B94245F7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0181" y="1445673"/>
            <a:ext cx="7440328" cy="4351338"/>
          </a:xfrm>
        </p:spPr>
        <p:txBody>
          <a:bodyPr>
            <a:normAutofit/>
          </a:bodyPr>
          <a:lstStyle/>
          <a:p>
            <a:r>
              <a:rPr lang="en-US" dirty="0"/>
              <a:t>What is the current state of “the economy”?</a:t>
            </a:r>
          </a:p>
          <a:p>
            <a:r>
              <a:rPr lang="en-US" dirty="0"/>
              <a:t>What have been the effects of policy?</a:t>
            </a:r>
          </a:p>
          <a:p>
            <a:r>
              <a:rPr lang="en-US" dirty="0"/>
              <a:t>What kind of a recovery are we looking at? </a:t>
            </a:r>
          </a:p>
          <a:p>
            <a:r>
              <a:rPr lang="en-US" dirty="0"/>
              <a:t>What about inflation?</a:t>
            </a:r>
          </a:p>
          <a:p>
            <a:r>
              <a:rPr lang="en-US" dirty="0"/>
              <a:t>What about the labor market?</a:t>
            </a:r>
          </a:p>
          <a:p>
            <a:r>
              <a:rPr lang="en-US" dirty="0"/>
              <a:t>Is progress equitable?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924DA-FE6F-254B-8EBF-5C58B48D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874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F7065-1DCD-453F-A542-779FB1C81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nding Collapsed in March 2020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CAF41-135F-49EC-886C-9E33C6D52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8F7BDA-7B9C-41CE-ABD0-349BB6513959}"/>
              </a:ext>
            </a:extLst>
          </p:cNvPr>
          <p:cNvSpPr txBox="1"/>
          <p:nvPr/>
        </p:nvSpPr>
        <p:spPr>
          <a:xfrm>
            <a:off x="7826337" y="6413712"/>
            <a:ext cx="4189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https://tracktherecovery.org/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14108" y="1134208"/>
            <a:ext cx="8838884" cy="478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0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4D471-A418-4F7D-9ECF-A1737D0A1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8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Imp</a:t>
            </a:r>
            <a:r>
              <a:rPr lang="en-US" dirty="0"/>
              <a:t>lications of Reduced Spending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ED43C-CF72-4EF1-95FA-9C0F57CE2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34452" y="1195754"/>
            <a:ext cx="9208686" cy="472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580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Where are We 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345223" y="5143500"/>
            <a:ext cx="100733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Real GDP = Total value of production = Consumption + Investment + Government Purchases + Net Exports</a:t>
            </a:r>
          </a:p>
          <a:p>
            <a:endParaRPr lang="en-US" dirty="0"/>
          </a:p>
          <a:p>
            <a:r>
              <a:rPr lang="en-US" dirty="0"/>
              <a:t>Still a negative Output Gap compared to the start of the pandemic, but a quick recovery.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178169"/>
            <a:ext cx="10515600" cy="356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173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4D471-A418-4F7D-9ECF-A1737D0A1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going on with the labor market?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ED43C-CF72-4EF1-95FA-9C0F57CE2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85875"/>
            <a:ext cx="5462954" cy="428625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163408" y="1285875"/>
            <a:ext cx="5190391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874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33731</TotalTime>
  <Words>1647</Words>
  <Application>Microsoft Macintosh PowerPoint</Application>
  <PresentationFormat>Widescreen</PresentationFormat>
  <Paragraphs>231</Paragraphs>
  <Slides>29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Courier New</vt:lpstr>
      <vt:lpstr>Custom Design</vt:lpstr>
      <vt:lpstr>PowerPoint Presentation</vt:lpstr>
      <vt:lpstr>Who Are We?</vt:lpstr>
      <vt:lpstr>Credits and Disclaimer</vt:lpstr>
      <vt:lpstr>Resources  </vt:lpstr>
      <vt:lpstr>Guiding Questions </vt:lpstr>
      <vt:lpstr>Spending Collapsed in March 2020</vt:lpstr>
      <vt:lpstr>Implications of Reduced Spending</vt:lpstr>
      <vt:lpstr>        Where are We ? </vt:lpstr>
      <vt:lpstr>What is going on with the labor market?</vt:lpstr>
      <vt:lpstr> Employment Rates by Income</vt:lpstr>
      <vt:lpstr>Where are we now? - Summary</vt:lpstr>
      <vt:lpstr>A Tale of Three Policy Efforts</vt:lpstr>
      <vt:lpstr> Health Policy – Pandemic </vt:lpstr>
      <vt:lpstr>Federal Funds Rate and Balance Sheet</vt:lpstr>
      <vt:lpstr>   Inflation   I</vt:lpstr>
      <vt:lpstr>TLocal Housing Market – Asset Market 1</vt:lpstr>
      <vt:lpstr>       Stock Market Impact – Asset Market 2 </vt:lpstr>
      <vt:lpstr>Fiscal Policy Timeline – First Round </vt:lpstr>
      <vt:lpstr>Who is spending in the US?</vt:lpstr>
      <vt:lpstr>Who is spending in New Mexico?</vt:lpstr>
      <vt:lpstr>Hard Hit Sectors – uneven recovery among           industries </vt:lpstr>
      <vt:lpstr>Fiscal Policy Timeline – Second and Third Round </vt:lpstr>
      <vt:lpstr>PowerPoint Presentation</vt:lpstr>
      <vt:lpstr>       Expected impact of the stimulus bill </vt:lpstr>
      <vt:lpstr>       Questions about the stimulus bill</vt:lpstr>
      <vt:lpstr>  Is  there a worker shortage? </vt:lpstr>
      <vt:lpstr>  K- Shaped Recovery</vt:lpstr>
      <vt:lpstr>Conclusion</vt:lpstr>
      <vt:lpstr>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Geoffrey Woglom</dc:creator>
  <cp:lastModifiedBy>haveman</cp:lastModifiedBy>
  <cp:revision>447</cp:revision>
  <cp:lastPrinted>2021-07-08T18:39:31Z</cp:lastPrinted>
  <dcterms:created xsi:type="dcterms:W3CDTF">2020-04-20T15:54:17Z</dcterms:created>
  <dcterms:modified xsi:type="dcterms:W3CDTF">2021-07-08T18:39:50Z</dcterms:modified>
</cp:coreProperties>
</file>