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9"/>
  </p:notesMasterIdLst>
  <p:handoutMasterIdLst>
    <p:handoutMasterId r:id="rId50"/>
  </p:handoutMasterIdLst>
  <p:sldIdLst>
    <p:sldId id="256" r:id="rId2"/>
    <p:sldId id="434" r:id="rId3"/>
    <p:sldId id="327" r:id="rId4"/>
    <p:sldId id="3875" r:id="rId5"/>
    <p:sldId id="3876" r:id="rId6"/>
    <p:sldId id="1716" r:id="rId7"/>
    <p:sldId id="3879" r:id="rId8"/>
    <p:sldId id="3858" r:id="rId9"/>
    <p:sldId id="3851" r:id="rId10"/>
    <p:sldId id="3859" r:id="rId11"/>
    <p:sldId id="3877" r:id="rId12"/>
    <p:sldId id="3864" r:id="rId13"/>
    <p:sldId id="3878" r:id="rId14"/>
    <p:sldId id="3881" r:id="rId15"/>
    <p:sldId id="3909" r:id="rId16"/>
    <p:sldId id="3897" r:id="rId17"/>
    <p:sldId id="3907" r:id="rId18"/>
    <p:sldId id="1736" r:id="rId19"/>
    <p:sldId id="3862" r:id="rId20"/>
    <p:sldId id="3883" r:id="rId21"/>
    <p:sldId id="3898" r:id="rId22"/>
    <p:sldId id="3899" r:id="rId23"/>
    <p:sldId id="3901" r:id="rId24"/>
    <p:sldId id="3902" r:id="rId25"/>
    <p:sldId id="3903" r:id="rId26"/>
    <p:sldId id="3904" r:id="rId27"/>
    <p:sldId id="3888" r:id="rId28"/>
    <p:sldId id="3910" r:id="rId29"/>
    <p:sldId id="3868" r:id="rId30"/>
    <p:sldId id="1197" r:id="rId31"/>
    <p:sldId id="3905" r:id="rId32"/>
    <p:sldId id="3895" r:id="rId33"/>
    <p:sldId id="3894" r:id="rId34"/>
    <p:sldId id="3880" r:id="rId35"/>
    <p:sldId id="3906" r:id="rId36"/>
    <p:sldId id="3861" r:id="rId37"/>
    <p:sldId id="3886" r:id="rId38"/>
    <p:sldId id="3890" r:id="rId39"/>
    <p:sldId id="3889" r:id="rId40"/>
    <p:sldId id="3865" r:id="rId41"/>
    <p:sldId id="1744" r:id="rId42"/>
    <p:sldId id="3873" r:id="rId43"/>
    <p:sldId id="3882" r:id="rId44"/>
    <p:sldId id="3844" r:id="rId45"/>
    <p:sldId id="3832" r:id="rId46"/>
    <p:sldId id="3827" r:id="rId47"/>
    <p:sldId id="3870"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extLst>
      <p:ext uri="{19B8F6BF-5375-455C-9EA6-DF929625EA0E}">
        <p15:presenceInfo xmlns:p15="http://schemas.microsoft.com/office/powerpoint/2012/main" userId="Win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0432FF"/>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94"/>
  </p:normalViewPr>
  <p:slideViewPr>
    <p:cSldViewPr snapToGrid="0" snapToObjects="1">
      <p:cViewPr varScale="1">
        <p:scale>
          <a:sx n="95" d="100"/>
          <a:sy n="95" d="100"/>
        </p:scale>
        <p:origin x="200" y="744"/>
      </p:cViewPr>
      <p:guideLst/>
    </p:cSldViewPr>
  </p:slideViewPr>
  <p:notesTextViewPr>
    <p:cViewPr>
      <p:scale>
        <a:sx n="1" d="1"/>
        <a:sy n="1" d="1"/>
      </p:scale>
      <p:origin x="0" y="0"/>
    </p:cViewPr>
  </p:notesTextViewPr>
  <p:sorterViewPr>
    <p:cViewPr varScale="1">
      <p:scale>
        <a:sx n="100" d="100"/>
        <a:sy n="100" d="100"/>
      </p:scale>
      <p:origin x="0" y="-261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sbaier\Library\Mobile%20Documents\com~apple~CloudDocs\Presentations\COVID-19\Paid_Leav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Sheet1!$D$1</c:f>
              <c:strCache>
                <c:ptCount val="1"/>
                <c:pt idx="0">
                  <c:v>Paid Sick Lleave</c:v>
                </c:pt>
              </c:strCache>
            </c:strRef>
          </c:tx>
          <c:spPr>
            <a:solidFill>
              <a:srgbClr val="0432FF"/>
            </a:solidFill>
            <a:ln>
              <a:noFill/>
            </a:ln>
            <a:effectLst/>
          </c:spPr>
          <c:invertIfNegative val="0"/>
          <c:cat>
            <c:strRef>
              <c:f>Sheet1!$C$2:$C$8</c:f>
              <c:strCache>
                <c:ptCount val="7"/>
                <c:pt idx="0">
                  <c:v>All Workers</c:v>
                </c:pt>
                <c:pt idx="1">
                  <c:v>Lowest 10%</c:v>
                </c:pt>
                <c:pt idx="2">
                  <c:v>Lowest 25%</c:v>
                </c:pt>
                <c:pt idx="3">
                  <c:v>Second 25%</c:v>
                </c:pt>
                <c:pt idx="4">
                  <c:v>Third 25%</c:v>
                </c:pt>
                <c:pt idx="5">
                  <c:v>Highest 25%</c:v>
                </c:pt>
                <c:pt idx="6">
                  <c:v>Highest 10%</c:v>
                </c:pt>
              </c:strCache>
            </c:strRef>
          </c:cat>
          <c:val>
            <c:numRef>
              <c:f>Sheet1!$D$2:$D$8</c:f>
              <c:numCache>
                <c:formatCode>General</c:formatCode>
                <c:ptCount val="7"/>
                <c:pt idx="0">
                  <c:v>71</c:v>
                </c:pt>
                <c:pt idx="1">
                  <c:v>31</c:v>
                </c:pt>
                <c:pt idx="2">
                  <c:v>45</c:v>
                </c:pt>
                <c:pt idx="3">
                  <c:v>73</c:v>
                </c:pt>
                <c:pt idx="4">
                  <c:v>83</c:v>
                </c:pt>
                <c:pt idx="5">
                  <c:v>90</c:v>
                </c:pt>
                <c:pt idx="6">
                  <c:v>92</c:v>
                </c:pt>
              </c:numCache>
            </c:numRef>
          </c:val>
          <c:extLst>
            <c:ext xmlns:c16="http://schemas.microsoft.com/office/drawing/2014/chart" uri="{C3380CC4-5D6E-409C-BE32-E72D297353CC}">
              <c16:uniqueId val="{00000000-E60C-9840-92B2-D2C5E6988D59}"/>
            </c:ext>
          </c:extLst>
        </c:ser>
        <c:ser>
          <c:idx val="1"/>
          <c:order val="1"/>
          <c:tx>
            <c:strRef>
              <c:f>Sheet1!$E$1</c:f>
              <c:strCache>
                <c:ptCount val="1"/>
                <c:pt idx="0">
                  <c:v>Paid Vacation</c:v>
                </c:pt>
              </c:strCache>
            </c:strRef>
          </c:tx>
          <c:spPr>
            <a:solidFill>
              <a:srgbClr val="92D050"/>
            </a:solidFill>
            <a:ln>
              <a:noFill/>
            </a:ln>
            <a:effectLst/>
          </c:spPr>
          <c:invertIfNegative val="0"/>
          <c:cat>
            <c:strRef>
              <c:f>Sheet1!$C$2:$C$8</c:f>
              <c:strCache>
                <c:ptCount val="7"/>
                <c:pt idx="0">
                  <c:v>All Workers</c:v>
                </c:pt>
                <c:pt idx="1">
                  <c:v>Lowest 10%</c:v>
                </c:pt>
                <c:pt idx="2">
                  <c:v>Lowest 25%</c:v>
                </c:pt>
                <c:pt idx="3">
                  <c:v>Second 25%</c:v>
                </c:pt>
                <c:pt idx="4">
                  <c:v>Third 25%</c:v>
                </c:pt>
                <c:pt idx="5">
                  <c:v>Highest 25%</c:v>
                </c:pt>
                <c:pt idx="6">
                  <c:v>Highest 10%</c:v>
                </c:pt>
              </c:strCache>
            </c:strRef>
          </c:cat>
          <c:val>
            <c:numRef>
              <c:f>Sheet1!$E$2:$E$8</c:f>
              <c:numCache>
                <c:formatCode>General</c:formatCode>
                <c:ptCount val="7"/>
                <c:pt idx="0">
                  <c:v>77</c:v>
                </c:pt>
                <c:pt idx="1">
                  <c:v>41</c:v>
                </c:pt>
                <c:pt idx="2">
                  <c:v>52</c:v>
                </c:pt>
                <c:pt idx="3">
                  <c:v>83</c:v>
                </c:pt>
                <c:pt idx="4">
                  <c:v>90</c:v>
                </c:pt>
                <c:pt idx="5">
                  <c:v>91</c:v>
                </c:pt>
                <c:pt idx="6">
                  <c:v>93</c:v>
                </c:pt>
              </c:numCache>
            </c:numRef>
          </c:val>
          <c:extLst>
            <c:ext xmlns:c16="http://schemas.microsoft.com/office/drawing/2014/chart" uri="{C3380CC4-5D6E-409C-BE32-E72D297353CC}">
              <c16:uniqueId val="{00000001-E60C-9840-92B2-D2C5E6988D59}"/>
            </c:ext>
          </c:extLst>
        </c:ser>
        <c:ser>
          <c:idx val="2"/>
          <c:order val="2"/>
          <c:tx>
            <c:strRef>
              <c:f>Sheet1!$F$1</c:f>
              <c:strCache>
                <c:ptCount val="1"/>
                <c:pt idx="0">
                  <c:v>Paid Holidays</c:v>
                </c:pt>
              </c:strCache>
            </c:strRef>
          </c:tx>
          <c:spPr>
            <a:solidFill>
              <a:srgbClr val="FF7E79"/>
            </a:solidFill>
            <a:ln>
              <a:noFill/>
            </a:ln>
            <a:effectLst/>
          </c:spPr>
          <c:invertIfNegative val="0"/>
          <c:cat>
            <c:strRef>
              <c:f>Sheet1!$C$2:$C$8</c:f>
              <c:strCache>
                <c:ptCount val="7"/>
                <c:pt idx="0">
                  <c:v>All Workers</c:v>
                </c:pt>
                <c:pt idx="1">
                  <c:v>Lowest 10%</c:v>
                </c:pt>
                <c:pt idx="2">
                  <c:v>Lowest 25%</c:v>
                </c:pt>
                <c:pt idx="3">
                  <c:v>Second 25%</c:v>
                </c:pt>
                <c:pt idx="4">
                  <c:v>Third 25%</c:v>
                </c:pt>
                <c:pt idx="5">
                  <c:v>Highest 25%</c:v>
                </c:pt>
                <c:pt idx="6">
                  <c:v>Highest 10%</c:v>
                </c:pt>
              </c:strCache>
            </c:strRef>
          </c:cat>
          <c:val>
            <c:numRef>
              <c:f>Sheet1!$F$2:$F$8</c:f>
              <c:numCache>
                <c:formatCode>General</c:formatCode>
                <c:ptCount val="7"/>
                <c:pt idx="0">
                  <c:v>78</c:v>
                </c:pt>
                <c:pt idx="1">
                  <c:v>40</c:v>
                </c:pt>
                <c:pt idx="2">
                  <c:v>54</c:v>
                </c:pt>
                <c:pt idx="3">
                  <c:v>82</c:v>
                </c:pt>
                <c:pt idx="4">
                  <c:v>91</c:v>
                </c:pt>
                <c:pt idx="5">
                  <c:v>93</c:v>
                </c:pt>
                <c:pt idx="6">
                  <c:v>93</c:v>
                </c:pt>
              </c:numCache>
            </c:numRef>
          </c:val>
          <c:extLst>
            <c:ext xmlns:c16="http://schemas.microsoft.com/office/drawing/2014/chart" uri="{C3380CC4-5D6E-409C-BE32-E72D297353CC}">
              <c16:uniqueId val="{00000002-E60C-9840-92B2-D2C5E6988D59}"/>
            </c:ext>
          </c:extLst>
        </c:ser>
        <c:dLbls>
          <c:showLegendKey val="0"/>
          <c:showVal val="0"/>
          <c:showCatName val="0"/>
          <c:showSerName val="0"/>
          <c:showPercent val="0"/>
          <c:showBubbleSize val="0"/>
        </c:dLbls>
        <c:gapWidth val="219"/>
        <c:overlap val="-27"/>
        <c:axId val="667983984"/>
        <c:axId val="808153504"/>
      </c:barChart>
      <c:catAx>
        <c:axId val="66798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8153504"/>
        <c:crosses val="autoZero"/>
        <c:auto val="1"/>
        <c:lblAlgn val="ctr"/>
        <c:lblOffset val="100"/>
        <c:noMultiLvlLbl val="0"/>
      </c:catAx>
      <c:valAx>
        <c:axId val="808153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98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DE1C474-EF2B-4D73-8BBC-A6AD8108DC49}" type="datetimeFigureOut">
              <a:rPr lang="en-US" smtClean="0"/>
              <a:t>6/18/21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997FDDC-3998-4FE6-8C89-D0008B3A4488}" type="slidenum">
              <a:rPr lang="en-US" smtClean="0"/>
              <a:t>‹#›</a:t>
            </a:fld>
            <a:endParaRPr lang="en-US" dirty="0"/>
          </a:p>
        </p:txBody>
      </p:sp>
    </p:spTree>
    <p:extLst>
      <p:ext uri="{BB962C8B-B14F-4D97-AF65-F5344CB8AC3E}">
        <p14:creationId xmlns:p14="http://schemas.microsoft.com/office/powerpoint/2010/main" val="3087361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EC6A77-897B-A94D-8179-085D1B4EE98D}" type="datetimeFigureOut">
              <a:rPr lang="en-US" smtClean="0"/>
              <a:t>6/18/21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F294D8-753E-E842-8CF8-893A8D4FD7E5}" type="slidenum">
              <a:rPr lang="en-US" smtClean="0"/>
              <a:t>‹#›</a:t>
            </a:fld>
            <a:endParaRPr lang="en-US" dirty="0"/>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 spending collapse – severely reduced time spent outside the home – lockdowns mandatory</a:t>
            </a:r>
            <a:r>
              <a:rPr lang="en-US" baseline="0" dirty="0"/>
              <a:t>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a:t>
            </a:fld>
            <a:endParaRPr lang="en-US" dirty="0"/>
          </a:p>
        </p:txBody>
      </p:sp>
    </p:spTree>
    <p:extLst>
      <p:ext uri="{BB962C8B-B14F-4D97-AF65-F5344CB8AC3E}">
        <p14:creationId xmlns:p14="http://schemas.microsoft.com/office/powerpoint/2010/main" val="2837357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CARES Act Coronavirus Aid, Relief, and Economic Security Act</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dirty="0"/>
          </a:p>
        </p:txBody>
      </p:sp>
    </p:spTree>
    <p:extLst>
      <p:ext uri="{BB962C8B-B14F-4D97-AF65-F5344CB8AC3E}">
        <p14:creationId xmlns:p14="http://schemas.microsoft.com/office/powerpoint/2010/main" val="3268756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CARES Act Coronavirus Aid, Relief, and Economic Security Act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294D8-753E-E842-8CF8-893A8D4FD7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43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UI: careful studies look at variation in UI</a:t>
            </a:r>
            <a:r>
              <a:rPr lang="en-US" baseline="0" dirty="0"/>
              <a:t> benefits across states – no evidence that more generous states lack in employment gains. Major reallocations with the labor market are likely (workers not going back to previous jobs). Still health concerns (long Covid, ineffective vaccine for immunocompromised people). Stimulative impact – increased aggregate demand outweigh the disincentive effect.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27</a:t>
            </a:fld>
            <a:endParaRPr lang="en-US" dirty="0"/>
          </a:p>
        </p:txBody>
      </p:sp>
    </p:spTree>
    <p:extLst>
      <p:ext uri="{BB962C8B-B14F-4D97-AF65-F5344CB8AC3E}">
        <p14:creationId xmlns:p14="http://schemas.microsoft.com/office/powerpoint/2010/main" val="2074760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33</a:t>
            </a:fld>
            <a:endParaRPr lang="en-US" dirty="0"/>
          </a:p>
        </p:txBody>
      </p:sp>
    </p:spTree>
    <p:extLst>
      <p:ext uri="{BB962C8B-B14F-4D97-AF65-F5344CB8AC3E}">
        <p14:creationId xmlns:p14="http://schemas.microsoft.com/office/powerpoint/2010/main" val="184013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1</a:t>
            </a:r>
            <a:r>
              <a:rPr lang="en-US" baseline="0" dirty="0"/>
              <a:t> in 6 small businesses will declare bankruptcy.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44</a:t>
            </a:fld>
            <a:endParaRPr lang="en-US" dirty="0"/>
          </a:p>
        </p:txBody>
      </p:sp>
    </p:spTree>
    <p:extLst>
      <p:ext uri="{BB962C8B-B14F-4D97-AF65-F5344CB8AC3E}">
        <p14:creationId xmlns:p14="http://schemas.microsoft.com/office/powerpoint/2010/main" val="260012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7</a:t>
            </a:fld>
            <a:endParaRPr lang="en-US" dirty="0"/>
          </a:p>
        </p:txBody>
      </p:sp>
    </p:spTree>
    <p:extLst>
      <p:ext uri="{BB962C8B-B14F-4D97-AF65-F5344CB8AC3E}">
        <p14:creationId xmlns:p14="http://schemas.microsoft.com/office/powerpoint/2010/main" val="534129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real GDP</a:t>
            </a:r>
            <a:r>
              <a:rPr lang="en-US" baseline="0" dirty="0"/>
              <a:t> fell by 2.5% between 2020Q4 and 2019Q4, but is forecast to grow between 5.9 – 7ds% in 2021 (IMF).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8</a:t>
            </a:fld>
            <a:endParaRPr lang="en-US" dirty="0"/>
          </a:p>
        </p:txBody>
      </p:sp>
    </p:spTree>
    <p:extLst>
      <p:ext uri="{BB962C8B-B14F-4D97-AF65-F5344CB8AC3E}">
        <p14:creationId xmlns:p14="http://schemas.microsoft.com/office/powerpoint/2010/main" val="127433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a:t>
            </a:r>
            <a:r>
              <a:rPr lang="en-US" baseline="0" dirty="0"/>
              <a:t> </a:t>
            </a:r>
            <a:r>
              <a:rPr lang="en-US" dirty="0"/>
              <a:t>2021 5.8 % unemployment</a:t>
            </a:r>
            <a:r>
              <a:rPr lang="en-US" baseline="0" dirty="0"/>
              <a:t> rate. Missouri  4.1%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9</a:t>
            </a:fld>
            <a:endParaRPr lang="en-US" dirty="0"/>
          </a:p>
        </p:txBody>
      </p:sp>
    </p:spTree>
    <p:extLst>
      <p:ext uri="{BB962C8B-B14F-4D97-AF65-F5344CB8AC3E}">
        <p14:creationId xmlns:p14="http://schemas.microsoft.com/office/powerpoint/2010/main" val="3903042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t>
            </a:r>
            <a:r>
              <a:rPr lang="en-US" baseline="0" dirty="0"/>
              <a:t> total employment down by 6.5% and 23.6% for low wage workers.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10</a:t>
            </a:fld>
            <a:endParaRPr lang="en-US" dirty="0"/>
          </a:p>
        </p:txBody>
      </p:sp>
    </p:spTree>
    <p:extLst>
      <p:ext uri="{BB962C8B-B14F-4D97-AF65-F5344CB8AC3E}">
        <p14:creationId xmlns:p14="http://schemas.microsoft.com/office/powerpoint/2010/main" val="392712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TX versus</a:t>
            </a:r>
            <a:r>
              <a:rPr lang="en-US" baseline="0" dirty="0"/>
              <a:t> CA also.</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dirty="0"/>
          </a:p>
        </p:txBody>
      </p:sp>
    </p:spTree>
    <p:extLst>
      <p:ext uri="{BB962C8B-B14F-4D97-AF65-F5344CB8AC3E}">
        <p14:creationId xmlns:p14="http://schemas.microsoft.com/office/powerpoint/2010/main" val="809340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Primary objective: Stabilize the economy and maintain the functioning of the financial system by providing liquidity to all kinds of institutions. </a:t>
            </a:r>
          </a:p>
        </p:txBody>
      </p:sp>
      <p:sp>
        <p:nvSpPr>
          <p:cNvPr id="4" name="Slide Number Placeholder 3"/>
          <p:cNvSpPr>
            <a:spLocks noGrp="1"/>
          </p:cNvSpPr>
          <p:nvPr>
            <p:ph type="sldNum" sz="quarter" idx="10"/>
          </p:nvPr>
        </p:nvSpPr>
        <p:spPr/>
        <p:txBody>
          <a:bodyPr/>
          <a:lstStyle/>
          <a:p>
            <a:fld id="{39F294D8-753E-E842-8CF8-893A8D4FD7E5}" type="slidenum">
              <a:rPr lang="en-US" smtClean="0"/>
              <a:t>14</a:t>
            </a:fld>
            <a:endParaRPr lang="en-US" dirty="0"/>
          </a:p>
        </p:txBody>
      </p:sp>
    </p:spTree>
    <p:extLst>
      <p:ext uri="{BB962C8B-B14F-4D97-AF65-F5344CB8AC3E}">
        <p14:creationId xmlns:p14="http://schemas.microsoft.com/office/powerpoint/2010/main" val="365974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dirty="0"/>
          </a:p>
        </p:txBody>
      </p:sp>
    </p:spTree>
    <p:extLst>
      <p:ext uri="{BB962C8B-B14F-4D97-AF65-F5344CB8AC3E}">
        <p14:creationId xmlns:p14="http://schemas.microsoft.com/office/powerpoint/2010/main" val="3997946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updated projections,</a:t>
            </a:r>
            <a:r>
              <a:rPr lang="en-US" baseline="0" dirty="0"/>
              <a:t> Fed officials 13/18 indicate they expect to lift short-term rates by the end of 2023, up from 7 in March.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16</a:t>
            </a:fld>
            <a:endParaRPr lang="en-US" dirty="0"/>
          </a:p>
        </p:txBody>
      </p:sp>
    </p:spTree>
    <p:extLst>
      <p:ext uri="{BB962C8B-B14F-4D97-AF65-F5344CB8AC3E}">
        <p14:creationId xmlns:p14="http://schemas.microsoft.com/office/powerpoint/2010/main" val="239909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dirty="0"/>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dirty="0"/>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dirty="0"/>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usatoday.com/story/news/factcheck/2021/03/02/fact-check-breaking-down-spending-covid-19-relief-bill/688748700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brookings.edu/events/the-covid-19-pandemic-and-state-local-budgets-past-present-and-futur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ewyorkfed.org/research/calendars/nationalecon_cal.html" TargetMode="External"/><Relationship Id="rId2" Type="http://schemas.openxmlformats.org/officeDocument/2006/relationships/hyperlink" Target="https://www.marketwatch.com/economy-politics/calendar" TargetMode="External"/><Relationship Id="rId1" Type="http://schemas.openxmlformats.org/officeDocument/2006/relationships/slideLayout" Target="../slideLayouts/slideLayout2.xml"/><Relationship Id="rId5" Type="http://schemas.openxmlformats.org/officeDocument/2006/relationships/hyperlink" Target="https://fred.stlouisfed.org/" TargetMode="External"/><Relationship Id="rId4" Type="http://schemas.openxmlformats.org/officeDocument/2006/relationships/hyperlink" Target="https://tracktherecovery.org/"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file:////Users/Jon/NEED%20Dropbox/Presentations/Coronavirus/Images/debt2.p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002323"/>
            <a:ext cx="10219508" cy="2154115"/>
          </a:xfrm>
        </p:spPr>
        <p:txBody>
          <a:bodyPr anchor="ctr" anchorCtr="0">
            <a:noAutofit/>
          </a:bodyPr>
          <a:lstStyle/>
          <a:p>
            <a:pPr>
              <a:lnSpc>
                <a:spcPct val="100000"/>
              </a:lnSpc>
              <a:spcBef>
                <a:spcPts val="0"/>
              </a:spcBef>
            </a:pPr>
            <a:r>
              <a:rPr lang="en-US" sz="4800" dirty="0"/>
              <a:t>COVID-19: Economic Implications and Policy Response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359034" y="3323492"/>
            <a:ext cx="9144000" cy="1554793"/>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9600" dirty="0">
                <a:solidFill>
                  <a:schemeClr val="tx2"/>
                </a:solidFill>
              </a:rPr>
              <a:t>June 17, 2021</a:t>
            </a:r>
            <a:br>
              <a:rPr lang="en-US" sz="9600" dirty="0">
                <a:solidFill>
                  <a:schemeClr val="tx2"/>
                </a:solidFill>
              </a:rPr>
            </a:br>
            <a:r>
              <a:rPr lang="en-US" sz="9600" dirty="0">
                <a:solidFill>
                  <a:schemeClr val="tx2"/>
                </a:solidFill>
              </a:rPr>
              <a:t>Rotary Club 13, Kansas City, MO</a:t>
            </a:r>
          </a:p>
          <a:p>
            <a:pPr>
              <a:lnSpc>
                <a:spcPct val="100000"/>
              </a:lnSpc>
              <a:spcBef>
                <a:spcPts val="0"/>
              </a:spcBef>
            </a:pPr>
            <a:r>
              <a:rPr lang="en-US" sz="9600" dirty="0">
                <a:solidFill>
                  <a:schemeClr val="tx2"/>
                </a:solidFill>
              </a:rPr>
              <a:t> </a:t>
            </a:r>
          </a:p>
          <a:p>
            <a:pPr>
              <a:lnSpc>
                <a:spcPct val="100000"/>
              </a:lnSpc>
              <a:spcBef>
                <a:spcPts val="0"/>
              </a:spcBef>
            </a:pPr>
            <a:endParaRPr lang="en-US" sz="9600" dirty="0">
              <a:solidFill>
                <a:schemeClr val="tx2"/>
              </a:solidFill>
            </a:endParaRPr>
          </a:p>
          <a:p>
            <a:pPr>
              <a:lnSpc>
                <a:spcPct val="100000"/>
              </a:lnSpc>
              <a:spcBef>
                <a:spcPts val="0"/>
              </a:spcBef>
            </a:pPr>
            <a:endParaRPr lang="en-US" sz="1800" dirty="0">
              <a:solidFill>
                <a:schemeClr val="tx2"/>
              </a:solidFill>
            </a:endParaRPr>
          </a:p>
          <a:p>
            <a:pPr>
              <a:lnSpc>
                <a:spcPct val="100000"/>
              </a:lnSpc>
              <a:spcBef>
                <a:spcPts val="0"/>
              </a:spcBef>
            </a:pPr>
            <a:r>
              <a:rPr lang="en-US" sz="9600" dirty="0">
                <a:solidFill>
                  <a:srgbClr val="7030A0"/>
                </a:solidFill>
              </a:rPr>
              <a:t>Doris Geide-Stevenson, Ph.D. </a:t>
            </a:r>
          </a:p>
          <a:p>
            <a:pPr>
              <a:lnSpc>
                <a:spcPct val="100000"/>
              </a:lnSpc>
              <a:spcBef>
                <a:spcPts val="0"/>
              </a:spcBef>
            </a:pPr>
            <a:r>
              <a:rPr lang="en-US" sz="9600" dirty="0">
                <a:solidFill>
                  <a:srgbClr val="7030A0"/>
                </a:solidFill>
              </a:rPr>
              <a:t>Professor of Economics</a:t>
            </a:r>
          </a:p>
          <a:p>
            <a:pPr>
              <a:lnSpc>
                <a:spcPct val="100000"/>
              </a:lnSpc>
              <a:spcBef>
                <a:spcPts val="0"/>
              </a:spcBef>
            </a:pPr>
            <a:r>
              <a:rPr lang="en-US" sz="9600" dirty="0">
                <a:solidFill>
                  <a:srgbClr val="7030A0"/>
                </a:solidFill>
              </a:rPr>
              <a:t>Weber State University, Ogden, UT</a:t>
            </a:r>
          </a:p>
        </p:txBody>
      </p:sp>
    </p:spTree>
    <p:extLst>
      <p:ext uri="{BB962C8B-B14F-4D97-AF65-F5344CB8AC3E}">
        <p14:creationId xmlns:p14="http://schemas.microsoft.com/office/powerpoint/2010/main" val="264420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bg1"/>
                </a:solidFill>
              </a:rPr>
              <a:t>Em</a:t>
            </a:r>
            <a:r>
              <a:rPr lang="en-US" dirty="0"/>
              <a:t>ployment Rates by Income</a:t>
            </a:r>
          </a:p>
        </p:txBody>
      </p:sp>
      <p:sp>
        <p:nvSpPr>
          <p:cNvPr id="4" name="Slide Number Placeholder 3"/>
          <p:cNvSpPr>
            <a:spLocks noGrp="1"/>
          </p:cNvSpPr>
          <p:nvPr>
            <p:ph type="sldNum" sz="quarter" idx="12"/>
          </p:nvPr>
        </p:nvSpPr>
        <p:spPr/>
        <p:txBody>
          <a:bodyPr/>
          <a:lstStyle/>
          <a:p>
            <a:fld id="{D9F085D5-EC86-4F6A-B501-C1359CB39116}" type="slidenum">
              <a:rPr lang="en-GB" smtClean="0"/>
              <a:t>10</a:t>
            </a:fld>
            <a:endParaRPr lang="en-GB" dirty="0"/>
          </a:p>
        </p:txBody>
      </p:sp>
      <p:pic>
        <p:nvPicPr>
          <p:cNvPr id="6" name="Content Placeholder 5"/>
          <p:cNvPicPr>
            <a:picLocks noGrp="1" noChangeAspect="1"/>
          </p:cNvPicPr>
          <p:nvPr>
            <p:ph idx="1"/>
          </p:nvPr>
        </p:nvPicPr>
        <p:blipFill>
          <a:blip r:embed="rId3"/>
          <a:stretch>
            <a:fillRect/>
          </a:stretch>
        </p:blipFill>
        <p:spPr>
          <a:xfrm>
            <a:off x="1914108" y="1230924"/>
            <a:ext cx="8363784" cy="4690452"/>
          </a:xfrm>
          <a:prstGeom prst="rect">
            <a:avLst/>
          </a:prstGeom>
        </p:spPr>
      </p:pic>
    </p:spTree>
    <p:extLst>
      <p:ext uri="{BB962C8B-B14F-4D97-AF65-F5344CB8AC3E}">
        <p14:creationId xmlns:p14="http://schemas.microsoft.com/office/powerpoint/2010/main" val="154386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EDE971-10F7-4BBD-93A1-7BBFB115B6EF}"/>
              </a:ext>
            </a:extLst>
          </p:cNvPr>
          <p:cNvSpPr>
            <a:spLocks noGrp="1"/>
          </p:cNvSpPr>
          <p:nvPr>
            <p:ph type="ctrTitle"/>
          </p:nvPr>
        </p:nvSpPr>
        <p:spPr>
          <a:xfrm>
            <a:off x="1265583" y="292480"/>
            <a:ext cx="9144000" cy="985423"/>
          </a:xfrm>
        </p:spPr>
        <p:txBody>
          <a:bodyPr>
            <a:normAutofit fontScale="90000"/>
          </a:bodyPr>
          <a:lstStyle/>
          <a:p>
            <a:r>
              <a:rPr lang="en-US" dirty="0"/>
              <a:t>Where are we now? - Summary</a:t>
            </a:r>
          </a:p>
        </p:txBody>
      </p:sp>
      <p:sp>
        <p:nvSpPr>
          <p:cNvPr id="6" name="Subtitle 5">
            <a:extLst>
              <a:ext uri="{FF2B5EF4-FFF2-40B4-BE49-F238E27FC236}">
                <a16:creationId xmlns:a16="http://schemas.microsoft.com/office/drawing/2014/main" id="{18D85630-B3A2-4300-8CE2-309566608F7A}"/>
              </a:ext>
            </a:extLst>
          </p:cNvPr>
          <p:cNvSpPr>
            <a:spLocks noGrp="1"/>
          </p:cNvSpPr>
          <p:nvPr>
            <p:ph type="subTitle" idx="1"/>
          </p:nvPr>
        </p:nvSpPr>
        <p:spPr>
          <a:xfrm>
            <a:off x="1265583" y="1380392"/>
            <a:ext cx="9144000" cy="4628522"/>
          </a:xfrm>
        </p:spPr>
        <p:txBody>
          <a:bodyPr>
            <a:normAutofit lnSpcReduction="10000"/>
          </a:bodyPr>
          <a:lstStyle/>
          <a:p>
            <a:pPr marL="342900" indent="-342900" algn="l">
              <a:buFont typeface="Arial" panose="020B0604020202020204" pitchFamily="34" charset="0"/>
              <a:buChar char="•"/>
            </a:pPr>
            <a:r>
              <a:rPr lang="en-US" b="0" dirty="0"/>
              <a:t>Household spending on goods and many services has recovered (+), but Entertainment and Recreation still slightly below pre-pandemic levels. </a:t>
            </a:r>
          </a:p>
          <a:p>
            <a:pPr marL="342900" indent="-342900" algn="l">
              <a:buFont typeface="Arial" panose="020B0604020202020204" pitchFamily="34" charset="0"/>
              <a:buChar char="•"/>
            </a:pPr>
            <a:r>
              <a:rPr lang="en-US" b="0" dirty="0"/>
              <a:t>Repeated cash injections from government have increased household personal income and savings (+)</a:t>
            </a:r>
          </a:p>
          <a:p>
            <a:pPr marL="342900" indent="-342900" algn="l">
              <a:buFont typeface="Arial" panose="020B0604020202020204" pitchFamily="34" charset="0"/>
              <a:buChar char="•"/>
            </a:pPr>
            <a:r>
              <a:rPr lang="en-US" b="0" dirty="0"/>
              <a:t>Interest rates are at historic lows, but trending up since Feb.  (+/-)</a:t>
            </a:r>
          </a:p>
          <a:p>
            <a:pPr marL="342900" indent="-342900" algn="l">
              <a:buFont typeface="Arial" panose="020B0604020202020204" pitchFamily="34" charset="0"/>
              <a:buChar char="•"/>
            </a:pPr>
            <a:r>
              <a:rPr lang="en-US" b="0" dirty="0"/>
              <a:t>About 1/3 of small businesses have stopped operations (-)</a:t>
            </a:r>
          </a:p>
          <a:p>
            <a:pPr marL="342900" indent="-342900" algn="l">
              <a:buFont typeface="Arial" panose="020B0604020202020204" pitchFamily="34" charset="0"/>
              <a:buChar char="•"/>
            </a:pPr>
            <a:r>
              <a:rPr lang="en-US" b="0" dirty="0"/>
              <a:t>Unemployment rolls remain elevated and employment is below pre-pandemic levels (7 million fewer employed) (-)</a:t>
            </a:r>
          </a:p>
          <a:p>
            <a:pPr marL="342900" indent="-342900" algn="l">
              <a:buFont typeface="Arial" panose="020B0604020202020204" pitchFamily="34" charset="0"/>
              <a:buChar char="•"/>
            </a:pPr>
            <a:r>
              <a:rPr lang="en-US" b="0" dirty="0"/>
              <a:t>Many Americans – both men and women  - have left the labor force (as of May 2021: All: 3.5 million,  1.7 million men and 1.95 million women)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EB67691-64C6-4817-983D-0D2819155951}"/>
              </a:ext>
            </a:extLst>
          </p:cNvPr>
          <p:cNvSpPr>
            <a:spLocks noGrp="1"/>
          </p:cNvSpPr>
          <p:nvPr>
            <p:ph type="sldNum" sz="quarter" idx="12"/>
          </p:nvPr>
        </p:nvSpPr>
        <p:spPr/>
        <p:txBody>
          <a:bodyPr/>
          <a:lstStyle/>
          <a:p>
            <a:fld id="{D9F085D5-EC86-4F6A-B501-C1359CB39116}" type="slidenum">
              <a:rPr lang="en-GB" smtClean="0"/>
              <a:t>11</a:t>
            </a:fld>
            <a:endParaRPr lang="en-GB" dirty="0"/>
          </a:p>
        </p:txBody>
      </p:sp>
    </p:spTree>
    <p:extLst>
      <p:ext uri="{BB962C8B-B14F-4D97-AF65-F5344CB8AC3E}">
        <p14:creationId xmlns:p14="http://schemas.microsoft.com/office/powerpoint/2010/main" val="292990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78AC-3AC4-4794-B1B9-1E438496B187}"/>
              </a:ext>
            </a:extLst>
          </p:cNvPr>
          <p:cNvSpPr>
            <a:spLocks noGrp="1"/>
          </p:cNvSpPr>
          <p:nvPr>
            <p:ph type="title"/>
          </p:nvPr>
        </p:nvSpPr>
        <p:spPr>
          <a:xfrm>
            <a:off x="849460" y="284635"/>
            <a:ext cx="7794812" cy="762000"/>
          </a:xfrm>
        </p:spPr>
        <p:txBody>
          <a:bodyPr>
            <a:normAutofit/>
          </a:bodyPr>
          <a:lstStyle/>
          <a:p>
            <a:r>
              <a:rPr lang="en-US" dirty="0">
                <a:solidFill>
                  <a:schemeClr val="bg1"/>
                </a:solidFill>
                <a:ea typeface="Cambria" panose="02040503050406030204" pitchFamily="18" charset="0"/>
              </a:rPr>
              <a:t>A</a:t>
            </a:r>
            <a:r>
              <a:rPr lang="en-US" dirty="0">
                <a:ea typeface="Cambria" panose="02040503050406030204" pitchFamily="18" charset="0"/>
              </a:rPr>
              <a:t> </a:t>
            </a:r>
            <a:r>
              <a:rPr lang="en-US" dirty="0">
                <a:solidFill>
                  <a:schemeClr val="bg1"/>
                </a:solidFill>
                <a:ea typeface="Cambria" panose="02040503050406030204" pitchFamily="18" charset="0"/>
              </a:rPr>
              <a:t>T</a:t>
            </a:r>
            <a:r>
              <a:rPr lang="en-US" dirty="0">
                <a:ea typeface="Cambria" panose="02040503050406030204" pitchFamily="18" charset="0"/>
              </a:rPr>
              <a:t>ale of Three Policy Efforts</a:t>
            </a:r>
          </a:p>
        </p:txBody>
      </p:sp>
      <p:sp>
        <p:nvSpPr>
          <p:cNvPr id="4" name="Content Placeholder 3">
            <a:extLst>
              <a:ext uri="{FF2B5EF4-FFF2-40B4-BE49-F238E27FC236}">
                <a16:creationId xmlns:a16="http://schemas.microsoft.com/office/drawing/2014/main" id="{7781EEFC-1FA0-4E94-8F95-4BAF0B75FCF7}"/>
              </a:ext>
            </a:extLst>
          </p:cNvPr>
          <p:cNvSpPr>
            <a:spLocks noGrp="1"/>
          </p:cNvSpPr>
          <p:nvPr>
            <p:ph idx="1"/>
          </p:nvPr>
        </p:nvSpPr>
        <p:spPr>
          <a:xfrm>
            <a:off x="3517291" y="1046635"/>
            <a:ext cx="5157418" cy="5237018"/>
          </a:xfrm>
        </p:spPr>
        <p:txBody>
          <a:bodyPr>
            <a:normAutofit/>
          </a:bodyPr>
          <a:lstStyle/>
          <a:p>
            <a:r>
              <a:rPr lang="en-US" dirty="0"/>
              <a:t>Social policy: Social Distancing</a:t>
            </a:r>
          </a:p>
          <a:p>
            <a:pPr marL="0" indent="0">
              <a:buNone/>
            </a:pPr>
            <a:endParaRPr lang="en-US" dirty="0"/>
          </a:p>
          <a:p>
            <a:r>
              <a:rPr lang="en-US" dirty="0"/>
              <a:t>Monetary Policy</a:t>
            </a:r>
          </a:p>
          <a:p>
            <a:pPr marL="0" indent="0">
              <a:buNone/>
            </a:pPr>
            <a:endParaRPr lang="en-US" dirty="0"/>
          </a:p>
          <a:p>
            <a:r>
              <a:rPr lang="en-US" dirty="0"/>
              <a:t>Fiscal Policy </a:t>
            </a:r>
          </a:p>
        </p:txBody>
      </p:sp>
      <p:sp>
        <p:nvSpPr>
          <p:cNvPr id="3" name="Slide Number Placeholder 2">
            <a:extLst>
              <a:ext uri="{FF2B5EF4-FFF2-40B4-BE49-F238E27FC236}">
                <a16:creationId xmlns:a16="http://schemas.microsoft.com/office/drawing/2014/main" id="{DC955E30-C987-4A56-AA8E-01E12274BAC3}"/>
              </a:ext>
            </a:extLst>
          </p:cNvPr>
          <p:cNvSpPr>
            <a:spLocks noGrp="1"/>
          </p:cNvSpPr>
          <p:nvPr>
            <p:ph type="sldNum" sz="quarter" idx="12"/>
          </p:nvPr>
        </p:nvSpPr>
        <p:spPr/>
        <p:txBody>
          <a:bodyPr/>
          <a:lstStyle/>
          <a:p>
            <a:fld id="{0CFEC368-1D7A-4F81-ABF6-AE0E36BAF64C}" type="slidenum">
              <a:rPr lang="en-US" smtClean="0"/>
              <a:pPr/>
              <a:t>12</a:t>
            </a:fld>
            <a:endParaRPr lang="en-US" dirty="0"/>
          </a:p>
        </p:txBody>
      </p:sp>
    </p:spTree>
    <p:extLst>
      <p:ext uri="{BB962C8B-B14F-4D97-AF65-F5344CB8AC3E}">
        <p14:creationId xmlns:p14="http://schemas.microsoft.com/office/powerpoint/2010/main" val="418648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3042-F34C-482C-8BF4-87D450148051}"/>
              </a:ext>
            </a:extLst>
          </p:cNvPr>
          <p:cNvSpPr>
            <a:spLocks noGrp="1"/>
          </p:cNvSpPr>
          <p:nvPr>
            <p:ph type="title"/>
          </p:nvPr>
        </p:nvSpPr>
        <p:spPr>
          <a:xfrm>
            <a:off x="914400" y="-31299"/>
            <a:ext cx="10515600" cy="1325563"/>
          </a:xfrm>
        </p:spPr>
        <p:txBody>
          <a:bodyPr/>
          <a:lstStyle/>
          <a:p>
            <a:r>
              <a:rPr lang="en-US" dirty="0">
                <a:solidFill>
                  <a:schemeClr val="bg1"/>
                </a:solidFill>
              </a:rPr>
              <a:t>Ho</a:t>
            </a:r>
            <a:r>
              <a:rPr lang="en-US" dirty="0">
                <a:solidFill>
                  <a:schemeClr val="accent5">
                    <a:lumMod val="50000"/>
                  </a:schemeClr>
                </a:solidFill>
              </a:rPr>
              <a:t>w impactful is government? – Social Policy</a:t>
            </a:r>
            <a:endParaRPr lang="en-US" dirty="0"/>
          </a:p>
        </p:txBody>
      </p:sp>
      <p:sp>
        <p:nvSpPr>
          <p:cNvPr id="4" name="Slide Number Placeholder 3">
            <a:extLst>
              <a:ext uri="{FF2B5EF4-FFF2-40B4-BE49-F238E27FC236}">
                <a16:creationId xmlns:a16="http://schemas.microsoft.com/office/drawing/2014/main" id="{28D0CCA0-C504-45CD-8410-B018294DD435}"/>
              </a:ext>
            </a:extLst>
          </p:cNvPr>
          <p:cNvSpPr>
            <a:spLocks noGrp="1"/>
          </p:cNvSpPr>
          <p:nvPr>
            <p:ph type="sldNum" sz="quarter" idx="12"/>
          </p:nvPr>
        </p:nvSpPr>
        <p:spPr/>
        <p:txBody>
          <a:bodyPr/>
          <a:lstStyle/>
          <a:p>
            <a:fld id="{D9F085D5-EC86-4F6A-B501-C1359CB39116}" type="slidenum">
              <a:rPr lang="en-GB" smtClean="0"/>
              <a:t>13</a:t>
            </a:fld>
            <a:endParaRPr lang="en-GB" dirty="0"/>
          </a:p>
        </p:txBody>
      </p:sp>
      <p:pic>
        <p:nvPicPr>
          <p:cNvPr id="8" name="Content Placeholder 7">
            <a:extLst>
              <a:ext uri="{FF2B5EF4-FFF2-40B4-BE49-F238E27FC236}">
                <a16:creationId xmlns:a16="http://schemas.microsoft.com/office/drawing/2014/main" id="{83D4886F-E41D-4E0C-89CA-400F4DCA1D59}"/>
              </a:ext>
            </a:extLst>
          </p:cNvPr>
          <p:cNvPicPr>
            <a:picLocks noGrp="1" noChangeAspect="1"/>
          </p:cNvPicPr>
          <p:nvPr>
            <p:ph idx="1"/>
          </p:nvPr>
        </p:nvPicPr>
        <p:blipFill>
          <a:blip r:embed="rId3"/>
          <a:srcRect/>
          <a:stretch/>
        </p:blipFill>
        <p:spPr>
          <a:xfrm>
            <a:off x="1733550" y="1031248"/>
            <a:ext cx="9024151" cy="5076085"/>
          </a:xfrm>
        </p:spPr>
      </p:pic>
    </p:spTree>
    <p:extLst>
      <p:ext uri="{BB962C8B-B14F-4D97-AF65-F5344CB8AC3E}">
        <p14:creationId xmlns:p14="http://schemas.microsoft.com/office/powerpoint/2010/main" val="4216923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768751" y="0"/>
            <a:ext cx="10515600" cy="1325563"/>
          </a:xfrm>
        </p:spPr>
        <p:txBody>
          <a:bodyPr/>
          <a:lstStyle/>
          <a:p>
            <a:r>
              <a:rPr lang="en-US" dirty="0">
                <a:solidFill>
                  <a:schemeClr val="bg1"/>
                </a:solidFill>
              </a:rPr>
              <a:t>Fed</a:t>
            </a:r>
            <a:r>
              <a:rPr lang="en-US" dirty="0"/>
              <a:t>eral Funds Rate and Balance Sheet</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14</a:t>
            </a:fld>
            <a:endParaRPr lang="en-GB" dirty="0"/>
          </a:p>
        </p:txBody>
      </p:sp>
      <p:pic>
        <p:nvPicPr>
          <p:cNvPr id="7" name="Content Placeholder 6">
            <a:extLst>
              <a:ext uri="{FF2B5EF4-FFF2-40B4-BE49-F238E27FC236}">
                <a16:creationId xmlns:a16="http://schemas.microsoft.com/office/drawing/2014/main" id="{A03062CC-4DAD-4E36-A7C7-D1BDA2C8BBAC}"/>
              </a:ext>
            </a:extLst>
          </p:cNvPr>
          <p:cNvPicPr>
            <a:picLocks noGrp="1" noChangeAspect="1"/>
          </p:cNvPicPr>
          <p:nvPr>
            <p:ph idx="1"/>
          </p:nvPr>
        </p:nvPicPr>
        <p:blipFill>
          <a:blip r:embed="rId3"/>
          <a:srcRect/>
          <a:stretch/>
        </p:blipFill>
        <p:spPr>
          <a:xfrm>
            <a:off x="838201" y="1169377"/>
            <a:ext cx="10515597" cy="3138854"/>
          </a:xfrm>
        </p:spPr>
      </p:pic>
      <p:sp>
        <p:nvSpPr>
          <p:cNvPr id="3" name="TextBox 2"/>
          <p:cNvSpPr txBox="1"/>
          <p:nvPr/>
        </p:nvSpPr>
        <p:spPr>
          <a:xfrm>
            <a:off x="1327638" y="4862146"/>
            <a:ext cx="9697916" cy="1200329"/>
          </a:xfrm>
          <a:prstGeom prst="rect">
            <a:avLst/>
          </a:prstGeom>
          <a:noFill/>
        </p:spPr>
        <p:txBody>
          <a:bodyPr wrap="square" rtlCol="0">
            <a:spAutoFit/>
          </a:bodyPr>
          <a:lstStyle/>
          <a:p>
            <a:pPr lvl="1"/>
            <a:r>
              <a:rPr lang="en-US" sz="2400" b="1" dirty="0">
                <a:solidFill>
                  <a:srgbClr val="0C4C88"/>
                </a:solidFill>
              </a:rPr>
              <a:t>Monetary Policy </a:t>
            </a:r>
            <a:r>
              <a:rPr lang="en-US" sz="2400" dirty="0">
                <a:solidFill>
                  <a:srgbClr val="0C4C88"/>
                </a:solidFill>
              </a:rPr>
              <a:t>acted quickly and effectively to prevent a financial market meltdown and keep credit flowing.  But the Fed lends and does not spend; so there is a limited impact on spending. </a:t>
            </a:r>
          </a:p>
        </p:txBody>
      </p:sp>
    </p:spTree>
    <p:extLst>
      <p:ext uri="{BB962C8B-B14F-4D97-AF65-F5344CB8AC3E}">
        <p14:creationId xmlns:p14="http://schemas.microsoft.com/office/powerpoint/2010/main" val="1785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bg1"/>
                </a:solidFill>
              </a:rPr>
              <a:t>In</a:t>
            </a:r>
            <a:r>
              <a:rPr lang="en-US" dirty="0">
                <a:solidFill>
                  <a:schemeClr val="accent1">
                    <a:lumMod val="75000"/>
                  </a:schemeClr>
                </a:solidFill>
              </a:rPr>
              <a:t>flation</a:t>
            </a:r>
            <a:r>
              <a:rPr lang="en-US" dirty="0">
                <a:solidFill>
                  <a:schemeClr val="tx2"/>
                </a:solidFill>
              </a:rPr>
              <a:t>   </a:t>
            </a:r>
            <a:r>
              <a:rPr lang="en-US" dirty="0">
                <a:solidFill>
                  <a:schemeClr val="bg1"/>
                </a:solidFill>
              </a:rPr>
              <a:t>I</a:t>
            </a: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15</a:t>
            </a:fld>
            <a:endParaRPr lang="en-GB" dirty="0"/>
          </a:p>
        </p:txBody>
      </p:sp>
      <p:pic>
        <p:nvPicPr>
          <p:cNvPr id="1026" name="Picture 2" descr="large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79863" y="1325563"/>
            <a:ext cx="4785775" cy="32112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1838" y="5029200"/>
            <a:ext cx="11329640" cy="923330"/>
          </a:xfrm>
          <a:prstGeom prst="rect">
            <a:avLst/>
          </a:prstGeom>
          <a:noFill/>
        </p:spPr>
        <p:txBody>
          <a:bodyPr wrap="none" rtlCol="0">
            <a:spAutoFit/>
          </a:bodyPr>
          <a:lstStyle/>
          <a:p>
            <a:r>
              <a:rPr lang="en-US" dirty="0"/>
              <a:t>Higher </a:t>
            </a:r>
            <a:r>
              <a:rPr lang="en-US" b="1" dirty="0"/>
              <a:t>temporary</a:t>
            </a:r>
            <a:r>
              <a:rPr lang="en-US" dirty="0"/>
              <a:t> inflation because of: 1. Base effect, 2. Pent-up demand for services, 3. Supply-chain disruptions. </a:t>
            </a:r>
          </a:p>
          <a:p>
            <a:r>
              <a:rPr lang="en-US" dirty="0"/>
              <a:t>Current market measures of inflation expectations are 2.3 – 2.4% annually (close to Fed goal). Fed measure of inflation </a:t>
            </a:r>
          </a:p>
          <a:p>
            <a:r>
              <a:rPr lang="en-US" dirty="0"/>
              <a:t>Is below CPI measures – closer to 3% currently.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389184"/>
            <a:ext cx="6201508" cy="3147647"/>
          </a:xfrm>
          <a:prstGeom prst="rect">
            <a:avLst/>
          </a:prstGeom>
        </p:spPr>
      </p:pic>
    </p:spTree>
    <p:extLst>
      <p:ext uri="{BB962C8B-B14F-4D97-AF65-F5344CB8AC3E}">
        <p14:creationId xmlns:p14="http://schemas.microsoft.com/office/powerpoint/2010/main" val="23037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bg1"/>
                </a:solidFill>
              </a:rPr>
              <a:t>In</a:t>
            </a:r>
            <a:r>
              <a:rPr lang="en-US" dirty="0"/>
              <a:t>terest Rate Outlook </a:t>
            </a:r>
          </a:p>
        </p:txBody>
      </p:sp>
      <p:sp>
        <p:nvSpPr>
          <p:cNvPr id="4" name="Slide Number Placeholder 3"/>
          <p:cNvSpPr>
            <a:spLocks noGrp="1"/>
          </p:cNvSpPr>
          <p:nvPr>
            <p:ph type="sldNum" sz="quarter" idx="12"/>
          </p:nvPr>
        </p:nvSpPr>
        <p:spPr/>
        <p:txBody>
          <a:bodyPr/>
          <a:lstStyle/>
          <a:p>
            <a:fld id="{D9F085D5-EC86-4F6A-B501-C1359CB39116}" type="slidenum">
              <a:rPr lang="en-GB" smtClean="0"/>
              <a:t>16</a:t>
            </a:fld>
            <a:endParaRPr lang="en-GB" dirty="0"/>
          </a:p>
        </p:txBody>
      </p:sp>
      <p:sp>
        <p:nvSpPr>
          <p:cNvPr id="3" name="TextBox 2"/>
          <p:cNvSpPr txBox="1"/>
          <p:nvPr/>
        </p:nvSpPr>
        <p:spPr>
          <a:xfrm>
            <a:off x="1529862" y="5372100"/>
            <a:ext cx="9788385" cy="369332"/>
          </a:xfrm>
          <a:prstGeom prst="rect">
            <a:avLst/>
          </a:prstGeom>
          <a:noFill/>
        </p:spPr>
        <p:txBody>
          <a:bodyPr wrap="none" rtlCol="0">
            <a:spAutoFit/>
          </a:bodyPr>
          <a:lstStyle/>
          <a:p>
            <a:r>
              <a:rPr lang="en-US" dirty="0"/>
              <a:t>But longer term interest rates (10-yr Treasury bond rate) are already trending upward since Feb. 2021. </a:t>
            </a:r>
          </a:p>
        </p:txBody>
      </p:sp>
      <p:pic>
        <p:nvPicPr>
          <p:cNvPr id="6" name="Content Placeholder 5"/>
          <p:cNvPicPr>
            <a:picLocks noGrp="1" noChangeAspect="1"/>
          </p:cNvPicPr>
          <p:nvPr>
            <p:ph idx="1"/>
          </p:nvPr>
        </p:nvPicPr>
        <p:blipFill>
          <a:blip r:embed="rId3"/>
          <a:stretch>
            <a:fillRect/>
          </a:stretch>
        </p:blipFill>
        <p:spPr>
          <a:xfrm>
            <a:off x="1749670" y="1063870"/>
            <a:ext cx="8088922" cy="4185138"/>
          </a:xfrm>
          <a:prstGeom prst="rect">
            <a:avLst/>
          </a:prstGeom>
        </p:spPr>
      </p:pic>
    </p:spTree>
    <p:extLst>
      <p:ext uri="{BB962C8B-B14F-4D97-AF65-F5344CB8AC3E}">
        <p14:creationId xmlns:p14="http://schemas.microsoft.com/office/powerpoint/2010/main" val="1674427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a:solidFill>
                  <a:schemeClr val="bg1"/>
                </a:solidFill>
              </a:rPr>
              <a:t>Lo</a:t>
            </a:r>
            <a:r>
              <a:rPr lang="en-US" dirty="0"/>
              <a:t>cal Housing Market – Asset Market 1</a:t>
            </a:r>
          </a:p>
        </p:txBody>
      </p:sp>
      <p:sp>
        <p:nvSpPr>
          <p:cNvPr id="4" name="Slide Number Placeholder 3"/>
          <p:cNvSpPr>
            <a:spLocks noGrp="1"/>
          </p:cNvSpPr>
          <p:nvPr>
            <p:ph type="sldNum" sz="quarter" idx="12"/>
          </p:nvPr>
        </p:nvSpPr>
        <p:spPr/>
        <p:txBody>
          <a:bodyPr/>
          <a:lstStyle/>
          <a:p>
            <a:fld id="{D9F085D5-EC86-4F6A-B501-C1359CB39116}" type="slidenum">
              <a:rPr lang="en-GB" smtClean="0"/>
              <a:t>17</a:t>
            </a:fld>
            <a:endParaRPr lang="en-GB" dirty="0"/>
          </a:p>
        </p:txBody>
      </p:sp>
      <p:pic>
        <p:nvPicPr>
          <p:cNvPr id="5" name="Picture 2" descr="https://needelegation.org/LocalGraphs/Counties/MO/Jackson/Zhvi_AllHom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5515" y="1204547"/>
            <a:ext cx="7754815" cy="470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140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D324-DDEE-487B-A4A5-1BA1749A40AF}"/>
              </a:ext>
            </a:extLst>
          </p:cNvPr>
          <p:cNvSpPr>
            <a:spLocks noGrp="1"/>
          </p:cNvSpPr>
          <p:nvPr>
            <p:ph type="title"/>
          </p:nvPr>
        </p:nvSpPr>
        <p:spPr/>
        <p:txBody>
          <a:bodyPr/>
          <a:lstStyle/>
          <a:p>
            <a:r>
              <a:rPr lang="en-US" dirty="0">
                <a:solidFill>
                  <a:schemeClr val="bg1"/>
                </a:solidFill>
              </a:rPr>
              <a:t>       </a:t>
            </a:r>
            <a:r>
              <a:rPr lang="en-US" dirty="0">
                <a:solidFill>
                  <a:schemeClr val="tx1"/>
                </a:solidFill>
              </a:rPr>
              <a:t>Stock Market Impact – Asset Market 2 </a:t>
            </a:r>
            <a:endParaRPr lang="en-US" dirty="0">
              <a:solidFill>
                <a:schemeClr val="bg1"/>
              </a:solidFill>
            </a:endParaRPr>
          </a:p>
        </p:txBody>
      </p:sp>
      <p:sp>
        <p:nvSpPr>
          <p:cNvPr id="4" name="Slide Number Placeholder 3">
            <a:extLst>
              <a:ext uri="{FF2B5EF4-FFF2-40B4-BE49-F238E27FC236}">
                <a16:creationId xmlns:a16="http://schemas.microsoft.com/office/drawing/2014/main" id="{C26F4A06-7A3A-470E-80D1-DD69515065BF}"/>
              </a:ext>
            </a:extLst>
          </p:cNvPr>
          <p:cNvSpPr>
            <a:spLocks noGrp="1"/>
          </p:cNvSpPr>
          <p:nvPr>
            <p:ph type="sldNum" sz="quarter" idx="12"/>
          </p:nvPr>
        </p:nvSpPr>
        <p:spPr/>
        <p:txBody>
          <a:bodyPr/>
          <a:lstStyle/>
          <a:p>
            <a:fld id="{D9F085D5-EC86-4F6A-B501-C1359CB39116}" type="slidenum">
              <a:rPr lang="en-GB" smtClean="0"/>
              <a:t>18</a:t>
            </a:fld>
            <a:endParaRPr lang="en-GB" dirty="0"/>
          </a:p>
        </p:txBody>
      </p:sp>
      <p:pic>
        <p:nvPicPr>
          <p:cNvPr id="5" name="Picture 4"/>
          <p:cNvPicPr>
            <a:picLocks noChangeAspect="1"/>
          </p:cNvPicPr>
          <p:nvPr/>
        </p:nvPicPr>
        <p:blipFill>
          <a:blip r:embed="rId2"/>
          <a:stretch>
            <a:fillRect/>
          </a:stretch>
        </p:blipFill>
        <p:spPr>
          <a:xfrm>
            <a:off x="533400" y="1213339"/>
            <a:ext cx="5251938" cy="4783016"/>
          </a:xfrm>
          <a:prstGeom prst="rect">
            <a:avLst/>
          </a:prstGeom>
        </p:spPr>
      </p:pic>
      <p:pic>
        <p:nvPicPr>
          <p:cNvPr id="7" name="Content Placeholder 6"/>
          <p:cNvPicPr>
            <a:picLocks noGrp="1" noChangeAspect="1"/>
          </p:cNvPicPr>
          <p:nvPr>
            <p:ph idx="1"/>
          </p:nvPr>
        </p:nvPicPr>
        <p:blipFill>
          <a:blip r:embed="rId3"/>
          <a:stretch>
            <a:fillRect/>
          </a:stretch>
        </p:blipFill>
        <p:spPr>
          <a:xfrm>
            <a:off x="5969976" y="1213339"/>
            <a:ext cx="5383823" cy="4783016"/>
          </a:xfrm>
          <a:prstGeom prst="rect">
            <a:avLst/>
          </a:prstGeom>
        </p:spPr>
      </p:pic>
    </p:spTree>
    <p:extLst>
      <p:ext uri="{BB962C8B-B14F-4D97-AF65-F5344CB8AC3E}">
        <p14:creationId xmlns:p14="http://schemas.microsoft.com/office/powerpoint/2010/main" val="2284456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91F1-EA9E-B94F-9129-5BA8FD816856}"/>
              </a:ext>
            </a:extLst>
          </p:cNvPr>
          <p:cNvSpPr>
            <a:spLocks noGrp="1"/>
          </p:cNvSpPr>
          <p:nvPr>
            <p:ph type="title"/>
          </p:nvPr>
        </p:nvSpPr>
        <p:spPr>
          <a:xfrm>
            <a:off x="751510" y="0"/>
            <a:ext cx="10515600" cy="1325563"/>
          </a:xfrm>
          <a:ln>
            <a:noFill/>
          </a:ln>
        </p:spPr>
        <p:txBody>
          <a:bodyPr/>
          <a:lstStyle/>
          <a:p>
            <a:r>
              <a:rPr lang="en-US" dirty="0">
                <a:solidFill>
                  <a:schemeClr val="bg1"/>
                </a:solidFill>
              </a:rPr>
              <a:t>Fisc</a:t>
            </a:r>
            <a:r>
              <a:rPr lang="en-US" dirty="0"/>
              <a:t>al Policy Timeline – First Round </a:t>
            </a:r>
          </a:p>
        </p:txBody>
      </p:sp>
      <p:grpSp>
        <p:nvGrpSpPr>
          <p:cNvPr id="7" name="Group 6">
            <a:extLst>
              <a:ext uri="{FF2B5EF4-FFF2-40B4-BE49-F238E27FC236}">
                <a16:creationId xmlns:a16="http://schemas.microsoft.com/office/drawing/2014/main" id="{262E0BD2-6BF6-C24F-9EF5-14AB5EF7E99D}"/>
              </a:ext>
            </a:extLst>
          </p:cNvPr>
          <p:cNvGrpSpPr/>
          <p:nvPr/>
        </p:nvGrpSpPr>
        <p:grpSpPr>
          <a:xfrm>
            <a:off x="2548550" y="3327107"/>
            <a:ext cx="278027" cy="240956"/>
            <a:chOff x="1334530" y="3880022"/>
            <a:chExt cx="593124" cy="580767"/>
          </a:xfrm>
        </p:grpSpPr>
        <p:sp>
          <p:nvSpPr>
            <p:cNvPr id="5" name="Oval 4">
              <a:extLst>
                <a:ext uri="{FF2B5EF4-FFF2-40B4-BE49-F238E27FC236}">
                  <a16:creationId xmlns:a16="http://schemas.microsoft.com/office/drawing/2014/main" id="{86D80F47-8306-5D41-A8F4-42D5F991C182}"/>
                </a:ext>
              </a:extLst>
            </p:cNvPr>
            <p:cNvSpPr/>
            <p:nvPr/>
          </p:nvSpPr>
          <p:spPr>
            <a:xfrm>
              <a:off x="1334530" y="3880022"/>
              <a:ext cx="593124" cy="58076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Oval 5">
              <a:extLst>
                <a:ext uri="{FF2B5EF4-FFF2-40B4-BE49-F238E27FC236}">
                  <a16:creationId xmlns:a16="http://schemas.microsoft.com/office/drawing/2014/main" id="{53F2529F-5C14-5A40-BC9F-BDE035C20DAA}"/>
                </a:ext>
              </a:extLst>
            </p:cNvPr>
            <p:cNvSpPr/>
            <p:nvPr/>
          </p:nvSpPr>
          <p:spPr>
            <a:xfrm>
              <a:off x="1460157" y="3970637"/>
              <a:ext cx="341870" cy="3995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cxnSp>
        <p:nvCxnSpPr>
          <p:cNvPr id="9" name="Straight Connector 8">
            <a:extLst>
              <a:ext uri="{FF2B5EF4-FFF2-40B4-BE49-F238E27FC236}">
                <a16:creationId xmlns:a16="http://schemas.microsoft.com/office/drawing/2014/main" id="{77AB865D-8F1B-D54D-8683-194420095CAD}"/>
              </a:ext>
            </a:extLst>
          </p:cNvPr>
          <p:cNvCxnSpPr>
            <a:cxnSpLocks/>
            <a:endCxn id="12" idx="2"/>
          </p:cNvCxnSpPr>
          <p:nvPr/>
        </p:nvCxnSpPr>
        <p:spPr>
          <a:xfrm flipV="1">
            <a:off x="2826576" y="3436783"/>
            <a:ext cx="1743410" cy="164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94C857C-311B-AA4F-80F7-9617D710C24D}"/>
              </a:ext>
            </a:extLst>
          </p:cNvPr>
          <p:cNvGrpSpPr/>
          <p:nvPr/>
        </p:nvGrpSpPr>
        <p:grpSpPr>
          <a:xfrm>
            <a:off x="4569986" y="3316304"/>
            <a:ext cx="278027" cy="240956"/>
            <a:chOff x="1334530" y="3880022"/>
            <a:chExt cx="593124" cy="580767"/>
          </a:xfrm>
        </p:grpSpPr>
        <p:sp>
          <p:nvSpPr>
            <p:cNvPr id="12" name="Oval 11">
              <a:extLst>
                <a:ext uri="{FF2B5EF4-FFF2-40B4-BE49-F238E27FC236}">
                  <a16:creationId xmlns:a16="http://schemas.microsoft.com/office/drawing/2014/main" id="{B5BCD8CF-0FD4-3645-8C82-4D6E028BCF8D}"/>
                </a:ext>
              </a:extLst>
            </p:cNvPr>
            <p:cNvSpPr/>
            <p:nvPr/>
          </p:nvSpPr>
          <p:spPr>
            <a:xfrm>
              <a:off x="1334530" y="3880022"/>
              <a:ext cx="593124" cy="58076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a16="http://schemas.microsoft.com/office/drawing/2014/main" id="{65B1D535-AFCE-1F42-A936-4BE356A05ECF}"/>
                </a:ext>
              </a:extLst>
            </p:cNvPr>
            <p:cNvSpPr/>
            <p:nvPr/>
          </p:nvSpPr>
          <p:spPr>
            <a:xfrm>
              <a:off x="1460157" y="3970637"/>
              <a:ext cx="341870" cy="3995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cxnSp>
        <p:nvCxnSpPr>
          <p:cNvPr id="14" name="Straight Connector 13">
            <a:extLst>
              <a:ext uri="{FF2B5EF4-FFF2-40B4-BE49-F238E27FC236}">
                <a16:creationId xmlns:a16="http://schemas.microsoft.com/office/drawing/2014/main" id="{D2EEC426-F9B1-CE48-9923-CC24BB2B5113}"/>
              </a:ext>
            </a:extLst>
          </p:cNvPr>
          <p:cNvCxnSpPr>
            <a:cxnSpLocks/>
            <a:stCxn id="12" idx="6"/>
            <a:endCxn id="16" idx="2"/>
          </p:cNvCxnSpPr>
          <p:nvPr/>
        </p:nvCxnSpPr>
        <p:spPr>
          <a:xfrm>
            <a:off x="4848013" y="3436782"/>
            <a:ext cx="2330414" cy="108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2AB9682-F32B-6E45-949E-7E29BB3C15FE}"/>
              </a:ext>
            </a:extLst>
          </p:cNvPr>
          <p:cNvGrpSpPr/>
          <p:nvPr/>
        </p:nvGrpSpPr>
        <p:grpSpPr>
          <a:xfrm>
            <a:off x="7178427" y="3327107"/>
            <a:ext cx="278027" cy="240956"/>
            <a:chOff x="1334530" y="3880022"/>
            <a:chExt cx="593124" cy="580767"/>
          </a:xfrm>
        </p:grpSpPr>
        <p:sp>
          <p:nvSpPr>
            <p:cNvPr id="16" name="Oval 15">
              <a:extLst>
                <a:ext uri="{FF2B5EF4-FFF2-40B4-BE49-F238E27FC236}">
                  <a16:creationId xmlns:a16="http://schemas.microsoft.com/office/drawing/2014/main" id="{B681F059-4431-8A41-8A92-49A64FFBCABC}"/>
                </a:ext>
              </a:extLst>
            </p:cNvPr>
            <p:cNvSpPr/>
            <p:nvPr/>
          </p:nvSpPr>
          <p:spPr>
            <a:xfrm>
              <a:off x="1334530" y="3880022"/>
              <a:ext cx="593124" cy="58076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Oval 16">
              <a:extLst>
                <a:ext uri="{FF2B5EF4-FFF2-40B4-BE49-F238E27FC236}">
                  <a16:creationId xmlns:a16="http://schemas.microsoft.com/office/drawing/2014/main" id="{BEDA7C4D-1904-684F-84A4-D33DA489C77E}"/>
                </a:ext>
              </a:extLst>
            </p:cNvPr>
            <p:cNvSpPr/>
            <p:nvPr/>
          </p:nvSpPr>
          <p:spPr>
            <a:xfrm>
              <a:off x="1460157" y="3970637"/>
              <a:ext cx="341870" cy="3995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2" name="Group 31">
            <a:extLst>
              <a:ext uri="{FF2B5EF4-FFF2-40B4-BE49-F238E27FC236}">
                <a16:creationId xmlns:a16="http://schemas.microsoft.com/office/drawing/2014/main" id="{58095485-5C08-BB45-85C2-C26E9C4621F0}"/>
              </a:ext>
            </a:extLst>
          </p:cNvPr>
          <p:cNvGrpSpPr/>
          <p:nvPr/>
        </p:nvGrpSpPr>
        <p:grpSpPr>
          <a:xfrm>
            <a:off x="9658836" y="1914176"/>
            <a:ext cx="836740" cy="841733"/>
            <a:chOff x="5343159" y="2099786"/>
            <a:chExt cx="1115653" cy="1122310"/>
          </a:xfrm>
          <a:solidFill>
            <a:srgbClr val="C00000"/>
          </a:solidFill>
        </p:grpSpPr>
        <p:sp>
          <p:nvSpPr>
            <p:cNvPr id="30" name="Teardrop 29">
              <a:extLst>
                <a:ext uri="{FF2B5EF4-FFF2-40B4-BE49-F238E27FC236}">
                  <a16:creationId xmlns:a16="http://schemas.microsoft.com/office/drawing/2014/main" id="{7CBE2386-1F27-E242-B146-A6C6354E1C6F}"/>
                </a:ext>
              </a:extLst>
            </p:cNvPr>
            <p:cNvSpPr/>
            <p:nvPr/>
          </p:nvSpPr>
          <p:spPr>
            <a:xfrm rot="8287235">
              <a:off x="5343159" y="2099786"/>
              <a:ext cx="1115653" cy="1122310"/>
            </a:xfrm>
            <a:prstGeom prst="teardrop">
              <a:avLst>
                <a:gd name="adj" fmla="val 14584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7" name="Group 26">
              <a:extLst>
                <a:ext uri="{FF2B5EF4-FFF2-40B4-BE49-F238E27FC236}">
                  <a16:creationId xmlns:a16="http://schemas.microsoft.com/office/drawing/2014/main" id="{F64FCD7A-04F3-4648-8289-90BB807A923A}"/>
                </a:ext>
              </a:extLst>
            </p:cNvPr>
            <p:cNvGrpSpPr/>
            <p:nvPr/>
          </p:nvGrpSpPr>
          <p:grpSpPr>
            <a:xfrm>
              <a:off x="5474677" y="2288826"/>
              <a:ext cx="852616" cy="744229"/>
              <a:chOff x="2061728" y="2268047"/>
              <a:chExt cx="852616" cy="744229"/>
            </a:xfrm>
            <a:grpFill/>
          </p:grpSpPr>
          <p:sp>
            <p:nvSpPr>
              <p:cNvPr id="28" name="Oval 27">
                <a:extLst>
                  <a:ext uri="{FF2B5EF4-FFF2-40B4-BE49-F238E27FC236}">
                    <a16:creationId xmlns:a16="http://schemas.microsoft.com/office/drawing/2014/main" id="{877ACFBB-4463-EC44-A949-BF105A1F3017}"/>
                  </a:ext>
                </a:extLst>
              </p:cNvPr>
              <p:cNvSpPr/>
              <p:nvPr/>
            </p:nvSpPr>
            <p:spPr>
              <a:xfrm>
                <a:off x="2061728" y="2268047"/>
                <a:ext cx="852616" cy="7442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9" name="Picture 28">
                <a:extLst>
                  <a:ext uri="{FF2B5EF4-FFF2-40B4-BE49-F238E27FC236}">
                    <a16:creationId xmlns:a16="http://schemas.microsoft.com/office/drawing/2014/main" id="{15A31630-7776-634E-A792-D791CFBCEECF}"/>
                  </a:ext>
                </a:extLst>
              </p:cNvPr>
              <p:cNvPicPr>
                <a:picLocks noChangeAspect="1"/>
              </p:cNvPicPr>
              <p:nvPr/>
            </p:nvPicPr>
            <p:blipFill>
              <a:blip r:embed="rId3"/>
              <a:stretch>
                <a:fillRect/>
              </a:stretch>
            </p:blipFill>
            <p:spPr>
              <a:xfrm>
                <a:off x="2259226" y="2355873"/>
                <a:ext cx="475344" cy="583591"/>
              </a:xfrm>
              <a:prstGeom prst="rect">
                <a:avLst/>
              </a:prstGeom>
              <a:grpFill/>
            </p:spPr>
          </p:pic>
        </p:grpSp>
      </p:grpSp>
      <p:cxnSp>
        <p:nvCxnSpPr>
          <p:cNvPr id="18" name="Straight Connector 17">
            <a:extLst>
              <a:ext uri="{FF2B5EF4-FFF2-40B4-BE49-F238E27FC236}">
                <a16:creationId xmlns:a16="http://schemas.microsoft.com/office/drawing/2014/main" id="{1094019C-38B6-8F4F-840E-82B40A21E793}"/>
              </a:ext>
            </a:extLst>
          </p:cNvPr>
          <p:cNvCxnSpPr>
            <a:cxnSpLocks/>
            <a:endCxn id="20" idx="2"/>
          </p:cNvCxnSpPr>
          <p:nvPr/>
        </p:nvCxnSpPr>
        <p:spPr>
          <a:xfrm>
            <a:off x="7456925" y="3444995"/>
            <a:ext cx="2469428" cy="28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CB12413-3967-0943-A651-8CA59A7D4E75}"/>
              </a:ext>
            </a:extLst>
          </p:cNvPr>
          <p:cNvGrpSpPr/>
          <p:nvPr/>
        </p:nvGrpSpPr>
        <p:grpSpPr>
          <a:xfrm>
            <a:off x="9926353" y="3353421"/>
            <a:ext cx="278027" cy="240956"/>
            <a:chOff x="1334530" y="3880022"/>
            <a:chExt cx="593124" cy="580767"/>
          </a:xfrm>
        </p:grpSpPr>
        <p:sp>
          <p:nvSpPr>
            <p:cNvPr id="20" name="Oval 19">
              <a:extLst>
                <a:ext uri="{FF2B5EF4-FFF2-40B4-BE49-F238E27FC236}">
                  <a16:creationId xmlns:a16="http://schemas.microsoft.com/office/drawing/2014/main" id="{4FBE51FE-6FA5-1943-9EA0-877972836D19}"/>
                </a:ext>
              </a:extLst>
            </p:cNvPr>
            <p:cNvSpPr/>
            <p:nvPr/>
          </p:nvSpPr>
          <p:spPr>
            <a:xfrm>
              <a:off x="1334530" y="3880022"/>
              <a:ext cx="593124" cy="58076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Oval 20">
              <a:extLst>
                <a:ext uri="{FF2B5EF4-FFF2-40B4-BE49-F238E27FC236}">
                  <a16:creationId xmlns:a16="http://schemas.microsoft.com/office/drawing/2014/main" id="{5A742CBE-6DC3-F949-9A18-C601B3CA03E4}"/>
                </a:ext>
              </a:extLst>
            </p:cNvPr>
            <p:cNvSpPr/>
            <p:nvPr/>
          </p:nvSpPr>
          <p:spPr>
            <a:xfrm>
              <a:off x="1460157" y="3970637"/>
              <a:ext cx="341870" cy="3995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3" name="Group 32">
            <a:extLst>
              <a:ext uri="{FF2B5EF4-FFF2-40B4-BE49-F238E27FC236}">
                <a16:creationId xmlns:a16="http://schemas.microsoft.com/office/drawing/2014/main" id="{854A6529-05CE-7549-87AC-25BB7F7A6495}"/>
              </a:ext>
            </a:extLst>
          </p:cNvPr>
          <p:cNvGrpSpPr/>
          <p:nvPr/>
        </p:nvGrpSpPr>
        <p:grpSpPr>
          <a:xfrm>
            <a:off x="6968170" y="1945751"/>
            <a:ext cx="836740" cy="841733"/>
            <a:chOff x="5343159" y="2099786"/>
            <a:chExt cx="1115653" cy="1122310"/>
          </a:xfrm>
          <a:solidFill>
            <a:srgbClr val="C00000"/>
          </a:solidFill>
        </p:grpSpPr>
        <p:sp>
          <p:nvSpPr>
            <p:cNvPr id="34" name="Teardrop 33">
              <a:extLst>
                <a:ext uri="{FF2B5EF4-FFF2-40B4-BE49-F238E27FC236}">
                  <a16:creationId xmlns:a16="http://schemas.microsoft.com/office/drawing/2014/main" id="{AA003B0C-9FA4-254D-80C6-B96EBDE06887}"/>
                </a:ext>
              </a:extLst>
            </p:cNvPr>
            <p:cNvSpPr/>
            <p:nvPr/>
          </p:nvSpPr>
          <p:spPr>
            <a:xfrm rot="8287235">
              <a:off x="5343159" y="2099786"/>
              <a:ext cx="1115653" cy="1122310"/>
            </a:xfrm>
            <a:prstGeom prst="teardrop">
              <a:avLst>
                <a:gd name="adj" fmla="val 14584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5" name="Group 34">
              <a:extLst>
                <a:ext uri="{FF2B5EF4-FFF2-40B4-BE49-F238E27FC236}">
                  <a16:creationId xmlns:a16="http://schemas.microsoft.com/office/drawing/2014/main" id="{C7B5C6EC-F8AD-304A-9D48-A7AB97C6CF5D}"/>
                </a:ext>
              </a:extLst>
            </p:cNvPr>
            <p:cNvGrpSpPr/>
            <p:nvPr/>
          </p:nvGrpSpPr>
          <p:grpSpPr>
            <a:xfrm>
              <a:off x="5474677" y="2288826"/>
              <a:ext cx="852616" cy="744229"/>
              <a:chOff x="2061728" y="2268047"/>
              <a:chExt cx="852616" cy="744229"/>
            </a:xfrm>
            <a:grpFill/>
          </p:grpSpPr>
          <p:sp>
            <p:nvSpPr>
              <p:cNvPr id="36" name="Oval 35">
                <a:extLst>
                  <a:ext uri="{FF2B5EF4-FFF2-40B4-BE49-F238E27FC236}">
                    <a16:creationId xmlns:a16="http://schemas.microsoft.com/office/drawing/2014/main" id="{27F7C75B-EA03-8247-A74D-32A5C847FF40}"/>
                  </a:ext>
                </a:extLst>
              </p:cNvPr>
              <p:cNvSpPr/>
              <p:nvPr/>
            </p:nvSpPr>
            <p:spPr>
              <a:xfrm>
                <a:off x="2061728" y="2268047"/>
                <a:ext cx="852616" cy="7442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7" name="Picture 36">
                <a:extLst>
                  <a:ext uri="{FF2B5EF4-FFF2-40B4-BE49-F238E27FC236}">
                    <a16:creationId xmlns:a16="http://schemas.microsoft.com/office/drawing/2014/main" id="{D292ACF0-B722-1844-876B-9AEDC92E0E9E}"/>
                  </a:ext>
                </a:extLst>
              </p:cNvPr>
              <p:cNvPicPr>
                <a:picLocks noChangeAspect="1"/>
              </p:cNvPicPr>
              <p:nvPr/>
            </p:nvPicPr>
            <p:blipFill>
              <a:blip r:embed="rId3"/>
              <a:stretch>
                <a:fillRect/>
              </a:stretch>
            </p:blipFill>
            <p:spPr>
              <a:xfrm>
                <a:off x="2259226" y="2355873"/>
                <a:ext cx="475344" cy="583591"/>
              </a:xfrm>
              <a:prstGeom prst="rect">
                <a:avLst/>
              </a:prstGeom>
              <a:grpFill/>
            </p:spPr>
          </p:pic>
        </p:grpSp>
      </p:grpSp>
      <p:grpSp>
        <p:nvGrpSpPr>
          <p:cNvPr id="48" name="Group 47">
            <a:extLst>
              <a:ext uri="{FF2B5EF4-FFF2-40B4-BE49-F238E27FC236}">
                <a16:creationId xmlns:a16="http://schemas.microsoft.com/office/drawing/2014/main" id="{06E55221-AC74-9F40-B0E4-D0C1BCB9BAC1}"/>
              </a:ext>
            </a:extLst>
          </p:cNvPr>
          <p:cNvGrpSpPr/>
          <p:nvPr/>
        </p:nvGrpSpPr>
        <p:grpSpPr>
          <a:xfrm>
            <a:off x="4361106" y="1966169"/>
            <a:ext cx="836740" cy="841733"/>
            <a:chOff x="5343159" y="2099786"/>
            <a:chExt cx="1115653" cy="1122310"/>
          </a:xfrm>
          <a:solidFill>
            <a:srgbClr val="C00000"/>
          </a:solidFill>
        </p:grpSpPr>
        <p:sp>
          <p:nvSpPr>
            <p:cNvPr id="49" name="Teardrop 48">
              <a:extLst>
                <a:ext uri="{FF2B5EF4-FFF2-40B4-BE49-F238E27FC236}">
                  <a16:creationId xmlns:a16="http://schemas.microsoft.com/office/drawing/2014/main" id="{BA001ADD-E371-024A-AC0B-DF6620A42CD0}"/>
                </a:ext>
              </a:extLst>
            </p:cNvPr>
            <p:cNvSpPr/>
            <p:nvPr/>
          </p:nvSpPr>
          <p:spPr>
            <a:xfrm rot="8287235">
              <a:off x="5343159" y="2099786"/>
              <a:ext cx="1115653" cy="1122310"/>
            </a:xfrm>
            <a:prstGeom prst="teardrop">
              <a:avLst>
                <a:gd name="adj" fmla="val 14584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0" name="Group 49">
              <a:extLst>
                <a:ext uri="{FF2B5EF4-FFF2-40B4-BE49-F238E27FC236}">
                  <a16:creationId xmlns:a16="http://schemas.microsoft.com/office/drawing/2014/main" id="{27713F96-4F1F-5246-BFF3-F0D9D6572B4D}"/>
                </a:ext>
              </a:extLst>
            </p:cNvPr>
            <p:cNvGrpSpPr/>
            <p:nvPr/>
          </p:nvGrpSpPr>
          <p:grpSpPr>
            <a:xfrm>
              <a:off x="5474677" y="2288826"/>
              <a:ext cx="852616" cy="744229"/>
              <a:chOff x="2061728" y="2268047"/>
              <a:chExt cx="852616" cy="744229"/>
            </a:xfrm>
            <a:grpFill/>
          </p:grpSpPr>
          <p:sp>
            <p:nvSpPr>
              <p:cNvPr id="51" name="Oval 50">
                <a:extLst>
                  <a:ext uri="{FF2B5EF4-FFF2-40B4-BE49-F238E27FC236}">
                    <a16:creationId xmlns:a16="http://schemas.microsoft.com/office/drawing/2014/main" id="{2B009109-6C47-F34A-B3B3-09C25BB4FA96}"/>
                  </a:ext>
                </a:extLst>
              </p:cNvPr>
              <p:cNvSpPr/>
              <p:nvPr/>
            </p:nvSpPr>
            <p:spPr>
              <a:xfrm>
                <a:off x="2061728" y="2268047"/>
                <a:ext cx="852616" cy="7442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2" name="Picture 51">
                <a:extLst>
                  <a:ext uri="{FF2B5EF4-FFF2-40B4-BE49-F238E27FC236}">
                    <a16:creationId xmlns:a16="http://schemas.microsoft.com/office/drawing/2014/main" id="{88E26F3C-3519-F143-87DA-FA189516B36A}"/>
                  </a:ext>
                </a:extLst>
              </p:cNvPr>
              <p:cNvPicPr>
                <a:picLocks noChangeAspect="1"/>
              </p:cNvPicPr>
              <p:nvPr/>
            </p:nvPicPr>
            <p:blipFill>
              <a:blip r:embed="rId3"/>
              <a:stretch>
                <a:fillRect/>
              </a:stretch>
            </p:blipFill>
            <p:spPr>
              <a:xfrm>
                <a:off x="2259226" y="2355873"/>
                <a:ext cx="475344" cy="583591"/>
              </a:xfrm>
              <a:prstGeom prst="rect">
                <a:avLst/>
              </a:prstGeom>
              <a:grpFill/>
            </p:spPr>
          </p:pic>
        </p:grpSp>
      </p:grpSp>
      <p:grpSp>
        <p:nvGrpSpPr>
          <p:cNvPr id="53" name="Group 52">
            <a:extLst>
              <a:ext uri="{FF2B5EF4-FFF2-40B4-BE49-F238E27FC236}">
                <a16:creationId xmlns:a16="http://schemas.microsoft.com/office/drawing/2014/main" id="{3E7683D3-D998-DE49-87A0-F7FF54DB5E39}"/>
              </a:ext>
            </a:extLst>
          </p:cNvPr>
          <p:cNvGrpSpPr/>
          <p:nvPr/>
        </p:nvGrpSpPr>
        <p:grpSpPr>
          <a:xfrm>
            <a:off x="2346496" y="1997174"/>
            <a:ext cx="836740" cy="841733"/>
            <a:chOff x="5343159" y="2099786"/>
            <a:chExt cx="1115653" cy="1122310"/>
          </a:xfrm>
          <a:solidFill>
            <a:srgbClr val="C00000"/>
          </a:solidFill>
        </p:grpSpPr>
        <p:sp>
          <p:nvSpPr>
            <p:cNvPr id="54" name="Teardrop 53">
              <a:extLst>
                <a:ext uri="{FF2B5EF4-FFF2-40B4-BE49-F238E27FC236}">
                  <a16:creationId xmlns:a16="http://schemas.microsoft.com/office/drawing/2014/main" id="{617404E6-74C4-9744-99A3-2384A84CA49E}"/>
                </a:ext>
              </a:extLst>
            </p:cNvPr>
            <p:cNvSpPr/>
            <p:nvPr/>
          </p:nvSpPr>
          <p:spPr>
            <a:xfrm rot="8287235">
              <a:off x="5343159" y="2099786"/>
              <a:ext cx="1115653" cy="1122310"/>
            </a:xfrm>
            <a:prstGeom prst="teardrop">
              <a:avLst>
                <a:gd name="adj" fmla="val 14584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5" name="Group 54">
              <a:extLst>
                <a:ext uri="{FF2B5EF4-FFF2-40B4-BE49-F238E27FC236}">
                  <a16:creationId xmlns:a16="http://schemas.microsoft.com/office/drawing/2014/main" id="{E37D784D-9D71-054F-865E-E874319E1040}"/>
                </a:ext>
              </a:extLst>
            </p:cNvPr>
            <p:cNvGrpSpPr/>
            <p:nvPr/>
          </p:nvGrpSpPr>
          <p:grpSpPr>
            <a:xfrm>
              <a:off x="5474677" y="2288826"/>
              <a:ext cx="852616" cy="744229"/>
              <a:chOff x="2061728" y="2268047"/>
              <a:chExt cx="852616" cy="744229"/>
            </a:xfrm>
            <a:grpFill/>
          </p:grpSpPr>
          <p:sp>
            <p:nvSpPr>
              <p:cNvPr id="56" name="Oval 55">
                <a:extLst>
                  <a:ext uri="{FF2B5EF4-FFF2-40B4-BE49-F238E27FC236}">
                    <a16:creationId xmlns:a16="http://schemas.microsoft.com/office/drawing/2014/main" id="{87F2FE1B-145C-074E-8AB2-A84A2B33D1CA}"/>
                  </a:ext>
                </a:extLst>
              </p:cNvPr>
              <p:cNvSpPr/>
              <p:nvPr/>
            </p:nvSpPr>
            <p:spPr>
              <a:xfrm>
                <a:off x="2061728" y="2268047"/>
                <a:ext cx="852616" cy="7442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7" name="Picture 56">
                <a:extLst>
                  <a:ext uri="{FF2B5EF4-FFF2-40B4-BE49-F238E27FC236}">
                    <a16:creationId xmlns:a16="http://schemas.microsoft.com/office/drawing/2014/main" id="{A878B08B-4D85-CA43-A300-5B2DC4CA2CBA}"/>
                  </a:ext>
                </a:extLst>
              </p:cNvPr>
              <p:cNvPicPr>
                <a:picLocks noChangeAspect="1"/>
              </p:cNvPicPr>
              <p:nvPr/>
            </p:nvPicPr>
            <p:blipFill>
              <a:blip r:embed="rId3"/>
              <a:stretch>
                <a:fillRect/>
              </a:stretch>
            </p:blipFill>
            <p:spPr>
              <a:xfrm>
                <a:off x="2259226" y="2355873"/>
                <a:ext cx="475344" cy="583591"/>
              </a:xfrm>
              <a:prstGeom prst="rect">
                <a:avLst/>
              </a:prstGeom>
              <a:grpFill/>
            </p:spPr>
          </p:pic>
        </p:grpSp>
      </p:grpSp>
      <p:sp>
        <p:nvSpPr>
          <p:cNvPr id="61" name="TextBox 60">
            <a:extLst>
              <a:ext uri="{FF2B5EF4-FFF2-40B4-BE49-F238E27FC236}">
                <a16:creationId xmlns:a16="http://schemas.microsoft.com/office/drawing/2014/main" id="{395ABA15-247A-CC40-B6F4-C16F37E3DC66}"/>
              </a:ext>
            </a:extLst>
          </p:cNvPr>
          <p:cNvSpPr txBox="1"/>
          <p:nvPr/>
        </p:nvSpPr>
        <p:spPr>
          <a:xfrm>
            <a:off x="9420445" y="3680207"/>
            <a:ext cx="1011815" cy="507831"/>
          </a:xfrm>
          <a:prstGeom prst="rect">
            <a:avLst/>
          </a:prstGeom>
          <a:noFill/>
        </p:spPr>
        <p:txBody>
          <a:bodyPr wrap="none" rtlCol="0">
            <a:spAutoFit/>
          </a:bodyPr>
          <a:lstStyle/>
          <a:p>
            <a:r>
              <a:rPr lang="en-US" sz="1350" dirty="0">
                <a:solidFill>
                  <a:srgbClr val="C00000"/>
                </a:solidFill>
              </a:rPr>
              <a:t>Phase III b</a:t>
            </a:r>
          </a:p>
          <a:p>
            <a:pPr algn="ctr"/>
            <a:r>
              <a:rPr lang="en-US" sz="1350" dirty="0">
                <a:solidFill>
                  <a:srgbClr val="C00000"/>
                </a:solidFill>
              </a:rPr>
              <a:t>4/24</a:t>
            </a:r>
          </a:p>
        </p:txBody>
      </p:sp>
      <p:grpSp>
        <p:nvGrpSpPr>
          <p:cNvPr id="73" name="Group 72">
            <a:extLst>
              <a:ext uri="{FF2B5EF4-FFF2-40B4-BE49-F238E27FC236}">
                <a16:creationId xmlns:a16="http://schemas.microsoft.com/office/drawing/2014/main" id="{58C0B166-798F-1B44-8A76-55C5BBAB7D02}"/>
              </a:ext>
            </a:extLst>
          </p:cNvPr>
          <p:cNvGrpSpPr/>
          <p:nvPr/>
        </p:nvGrpSpPr>
        <p:grpSpPr>
          <a:xfrm>
            <a:off x="1845617" y="3655644"/>
            <a:ext cx="1646605" cy="2078971"/>
            <a:chOff x="318838" y="4785522"/>
            <a:chExt cx="2195473" cy="2771962"/>
          </a:xfrm>
        </p:grpSpPr>
        <p:sp>
          <p:nvSpPr>
            <p:cNvPr id="58" name="TextBox 57">
              <a:extLst>
                <a:ext uri="{FF2B5EF4-FFF2-40B4-BE49-F238E27FC236}">
                  <a16:creationId xmlns:a16="http://schemas.microsoft.com/office/drawing/2014/main" id="{4372299E-485E-5148-9062-99316946B5EC}"/>
                </a:ext>
              </a:extLst>
            </p:cNvPr>
            <p:cNvSpPr txBox="1"/>
            <p:nvPr/>
          </p:nvSpPr>
          <p:spPr>
            <a:xfrm>
              <a:off x="318838" y="4785522"/>
              <a:ext cx="2195473" cy="954108"/>
            </a:xfrm>
            <a:prstGeom prst="rect">
              <a:avLst/>
            </a:prstGeom>
            <a:noFill/>
          </p:spPr>
          <p:txBody>
            <a:bodyPr wrap="none" rtlCol="0">
              <a:spAutoFit/>
            </a:bodyPr>
            <a:lstStyle/>
            <a:p>
              <a:r>
                <a:rPr lang="en-US" sz="1350" dirty="0">
                  <a:solidFill>
                    <a:srgbClr val="C00000"/>
                  </a:solidFill>
                </a:rPr>
                <a:t>Phase I: H.R. 6074</a:t>
              </a:r>
            </a:p>
            <a:p>
              <a:pPr algn="ctr"/>
              <a:r>
                <a:rPr lang="en-US" sz="1350" dirty="0">
                  <a:solidFill>
                    <a:srgbClr val="C00000"/>
                  </a:solidFill>
                </a:rPr>
                <a:t>3/6</a:t>
              </a:r>
            </a:p>
            <a:p>
              <a:endParaRPr lang="en-US" sz="1350" dirty="0">
                <a:solidFill>
                  <a:srgbClr val="C00000"/>
                </a:solidFill>
              </a:endParaRPr>
            </a:p>
          </p:txBody>
        </p:sp>
        <p:sp>
          <p:nvSpPr>
            <p:cNvPr id="62" name="TextBox 61">
              <a:extLst>
                <a:ext uri="{FF2B5EF4-FFF2-40B4-BE49-F238E27FC236}">
                  <a16:creationId xmlns:a16="http://schemas.microsoft.com/office/drawing/2014/main" id="{12DF224C-D3CB-2842-A757-8A93F410C6C0}"/>
                </a:ext>
              </a:extLst>
            </p:cNvPr>
            <p:cNvSpPr txBox="1"/>
            <p:nvPr/>
          </p:nvSpPr>
          <p:spPr>
            <a:xfrm>
              <a:off x="501454" y="5495381"/>
              <a:ext cx="1830244" cy="2062103"/>
            </a:xfrm>
            <a:prstGeom prst="rect">
              <a:avLst/>
            </a:prstGeom>
            <a:noFill/>
          </p:spPr>
          <p:txBody>
            <a:bodyPr wrap="none" rtlCol="0">
              <a:spAutoFit/>
            </a:bodyPr>
            <a:lstStyle/>
            <a:p>
              <a:pPr algn="ctr"/>
              <a:endParaRPr lang="en-US" sz="1350" b="1" dirty="0"/>
            </a:p>
            <a:p>
              <a:pPr algn="ctr"/>
              <a:r>
                <a:rPr lang="en-US" sz="1350" b="1" dirty="0"/>
                <a:t>$8 Billion</a:t>
              </a:r>
            </a:p>
            <a:p>
              <a:pPr algn="ctr"/>
              <a:endParaRPr lang="en-US" sz="1350" dirty="0"/>
            </a:p>
            <a:p>
              <a:pPr algn="ctr"/>
              <a:r>
                <a:rPr lang="en-US" sz="1350" dirty="0"/>
                <a:t>R&amp;D</a:t>
              </a:r>
            </a:p>
            <a:p>
              <a:pPr algn="ctr"/>
              <a:r>
                <a:rPr lang="en-US" sz="1350" dirty="0"/>
                <a:t>Public Health</a:t>
              </a:r>
            </a:p>
            <a:p>
              <a:pPr algn="ctr"/>
              <a:r>
                <a:rPr lang="en-US" sz="1350" dirty="0"/>
                <a:t>Medical Supplies</a:t>
              </a:r>
            </a:p>
            <a:p>
              <a:pPr algn="ctr"/>
              <a:r>
                <a:rPr lang="en-US" sz="1350" dirty="0"/>
                <a:t>Other</a:t>
              </a:r>
            </a:p>
          </p:txBody>
        </p:sp>
      </p:grpSp>
      <p:grpSp>
        <p:nvGrpSpPr>
          <p:cNvPr id="74" name="Group 73">
            <a:extLst>
              <a:ext uri="{FF2B5EF4-FFF2-40B4-BE49-F238E27FC236}">
                <a16:creationId xmlns:a16="http://schemas.microsoft.com/office/drawing/2014/main" id="{20882E26-119C-BA46-9A2A-F06CB1790603}"/>
              </a:ext>
            </a:extLst>
          </p:cNvPr>
          <p:cNvGrpSpPr/>
          <p:nvPr/>
        </p:nvGrpSpPr>
        <p:grpSpPr>
          <a:xfrm>
            <a:off x="3760286" y="3763539"/>
            <a:ext cx="2038379" cy="1993069"/>
            <a:chOff x="2867414" y="4667137"/>
            <a:chExt cx="2717839" cy="2657426"/>
          </a:xfrm>
        </p:grpSpPr>
        <p:sp>
          <p:nvSpPr>
            <p:cNvPr id="59" name="TextBox 58">
              <a:extLst>
                <a:ext uri="{FF2B5EF4-FFF2-40B4-BE49-F238E27FC236}">
                  <a16:creationId xmlns:a16="http://schemas.microsoft.com/office/drawing/2014/main" id="{AA44BCE6-E93E-9741-A6F1-B0E31874D54C}"/>
                </a:ext>
              </a:extLst>
            </p:cNvPr>
            <p:cNvSpPr txBox="1"/>
            <p:nvPr/>
          </p:nvSpPr>
          <p:spPr>
            <a:xfrm>
              <a:off x="3000397" y="4667137"/>
              <a:ext cx="2477603" cy="954108"/>
            </a:xfrm>
            <a:prstGeom prst="rect">
              <a:avLst/>
            </a:prstGeom>
            <a:noFill/>
          </p:spPr>
          <p:txBody>
            <a:bodyPr wrap="none" rtlCol="0">
              <a:spAutoFit/>
            </a:bodyPr>
            <a:lstStyle/>
            <a:p>
              <a:pPr algn="ctr"/>
              <a:r>
                <a:rPr lang="en-US" sz="1350" dirty="0">
                  <a:solidFill>
                    <a:srgbClr val="C00000"/>
                  </a:solidFill>
                </a:rPr>
                <a:t>Phase II: Family First </a:t>
              </a:r>
            </a:p>
            <a:p>
              <a:pPr algn="ctr"/>
              <a:r>
                <a:rPr lang="en-US" sz="1350" dirty="0">
                  <a:solidFill>
                    <a:srgbClr val="C00000"/>
                  </a:solidFill>
                </a:rPr>
                <a:t>3/14</a:t>
              </a:r>
            </a:p>
            <a:p>
              <a:endParaRPr lang="en-US" sz="1350" dirty="0">
                <a:solidFill>
                  <a:srgbClr val="C00000"/>
                </a:solidFill>
              </a:endParaRPr>
            </a:p>
          </p:txBody>
        </p:sp>
        <p:sp>
          <p:nvSpPr>
            <p:cNvPr id="65" name="TextBox 64">
              <a:extLst>
                <a:ext uri="{FF2B5EF4-FFF2-40B4-BE49-F238E27FC236}">
                  <a16:creationId xmlns:a16="http://schemas.microsoft.com/office/drawing/2014/main" id="{226BF256-2CDD-D240-A97D-885E5DB88B5C}"/>
                </a:ext>
              </a:extLst>
            </p:cNvPr>
            <p:cNvSpPr txBox="1"/>
            <p:nvPr/>
          </p:nvSpPr>
          <p:spPr>
            <a:xfrm>
              <a:off x="2867414" y="5262460"/>
              <a:ext cx="2717839" cy="2062103"/>
            </a:xfrm>
            <a:prstGeom prst="rect">
              <a:avLst/>
            </a:prstGeom>
            <a:noFill/>
          </p:spPr>
          <p:txBody>
            <a:bodyPr wrap="none" rtlCol="0">
              <a:spAutoFit/>
            </a:bodyPr>
            <a:lstStyle/>
            <a:p>
              <a:pPr algn="ctr"/>
              <a:endParaRPr lang="en-US" sz="1350" b="1" dirty="0"/>
            </a:p>
            <a:p>
              <a:pPr algn="ctr"/>
              <a:r>
                <a:rPr lang="en-US" sz="1350" b="1" dirty="0"/>
                <a:t>$100 Billion</a:t>
              </a:r>
            </a:p>
            <a:p>
              <a:pPr algn="ctr"/>
              <a:endParaRPr lang="en-US" sz="1350" b="1" dirty="0"/>
            </a:p>
            <a:p>
              <a:pPr algn="ctr"/>
              <a:r>
                <a:rPr lang="en-US" sz="1350" dirty="0"/>
                <a:t>Paid Sick Leave</a:t>
              </a:r>
            </a:p>
            <a:p>
              <a:pPr algn="ctr"/>
              <a:r>
                <a:rPr lang="en-US" sz="1350" dirty="0"/>
                <a:t>Family Medical Leave</a:t>
              </a:r>
            </a:p>
            <a:p>
              <a:pPr algn="ctr"/>
              <a:r>
                <a:rPr lang="en-US" sz="1350" dirty="0"/>
                <a:t>Covid-19 Testing</a:t>
              </a:r>
            </a:p>
            <a:p>
              <a:pPr algn="ctr"/>
              <a:r>
                <a:rPr lang="en-US" sz="1350" dirty="0"/>
                <a:t>Unemployment Expansion</a:t>
              </a:r>
            </a:p>
          </p:txBody>
        </p:sp>
      </p:grpSp>
      <p:grpSp>
        <p:nvGrpSpPr>
          <p:cNvPr id="75" name="Group 74">
            <a:extLst>
              <a:ext uri="{FF2B5EF4-FFF2-40B4-BE49-F238E27FC236}">
                <a16:creationId xmlns:a16="http://schemas.microsoft.com/office/drawing/2014/main" id="{29569CF9-132D-5C42-BA5B-D4AF646EADFF}"/>
              </a:ext>
            </a:extLst>
          </p:cNvPr>
          <p:cNvGrpSpPr/>
          <p:nvPr/>
        </p:nvGrpSpPr>
        <p:grpSpPr>
          <a:xfrm>
            <a:off x="6162263" y="3710975"/>
            <a:ext cx="2448555" cy="2200681"/>
            <a:chOff x="6070050" y="4597052"/>
            <a:chExt cx="3264739" cy="2934243"/>
          </a:xfrm>
        </p:grpSpPr>
        <p:sp>
          <p:nvSpPr>
            <p:cNvPr id="60" name="TextBox 59">
              <a:extLst>
                <a:ext uri="{FF2B5EF4-FFF2-40B4-BE49-F238E27FC236}">
                  <a16:creationId xmlns:a16="http://schemas.microsoft.com/office/drawing/2014/main" id="{2EEB5E22-77F5-A84D-B6FC-CDA9BFE0487C}"/>
                </a:ext>
              </a:extLst>
            </p:cNvPr>
            <p:cNvSpPr txBox="1"/>
            <p:nvPr/>
          </p:nvSpPr>
          <p:spPr>
            <a:xfrm>
              <a:off x="6580914" y="4597052"/>
              <a:ext cx="2272418" cy="677108"/>
            </a:xfrm>
            <a:prstGeom prst="rect">
              <a:avLst/>
            </a:prstGeom>
            <a:noFill/>
          </p:spPr>
          <p:txBody>
            <a:bodyPr wrap="none" rtlCol="0">
              <a:spAutoFit/>
            </a:bodyPr>
            <a:lstStyle/>
            <a:p>
              <a:pPr algn="ctr"/>
              <a:r>
                <a:rPr lang="en-US" sz="1350" dirty="0">
                  <a:solidFill>
                    <a:srgbClr val="C00000"/>
                  </a:solidFill>
                </a:rPr>
                <a:t>Phase IIIa: CARES </a:t>
              </a:r>
            </a:p>
            <a:p>
              <a:pPr algn="ctr"/>
              <a:r>
                <a:rPr lang="en-US" sz="1350" dirty="0">
                  <a:solidFill>
                    <a:srgbClr val="C00000"/>
                  </a:solidFill>
                </a:rPr>
                <a:t>3/18</a:t>
              </a:r>
            </a:p>
          </p:txBody>
        </p:sp>
        <p:sp>
          <p:nvSpPr>
            <p:cNvPr id="71" name="TextBox 70">
              <a:extLst>
                <a:ext uri="{FF2B5EF4-FFF2-40B4-BE49-F238E27FC236}">
                  <a16:creationId xmlns:a16="http://schemas.microsoft.com/office/drawing/2014/main" id="{97CA2193-1E75-1646-AFD2-CC8DAFBBBAD2}"/>
                </a:ext>
              </a:extLst>
            </p:cNvPr>
            <p:cNvSpPr txBox="1"/>
            <p:nvPr/>
          </p:nvSpPr>
          <p:spPr>
            <a:xfrm>
              <a:off x="6070050" y="5192192"/>
              <a:ext cx="3264739" cy="2339103"/>
            </a:xfrm>
            <a:prstGeom prst="rect">
              <a:avLst/>
            </a:prstGeom>
            <a:noFill/>
          </p:spPr>
          <p:txBody>
            <a:bodyPr wrap="none" rtlCol="0">
              <a:spAutoFit/>
            </a:bodyPr>
            <a:lstStyle/>
            <a:p>
              <a:pPr algn="ctr"/>
              <a:endParaRPr lang="en-US" sz="1350" b="1" dirty="0"/>
            </a:p>
            <a:p>
              <a:pPr algn="ctr"/>
              <a:r>
                <a:rPr lang="en-US" sz="1350" b="1" dirty="0"/>
                <a:t>$2.2 Trillion</a:t>
              </a:r>
            </a:p>
            <a:p>
              <a:pPr algn="ctr"/>
              <a:endParaRPr lang="en-US" sz="1350" dirty="0"/>
            </a:p>
            <a:p>
              <a:pPr algn="ctr"/>
              <a:r>
                <a:rPr lang="en-US" sz="1350" dirty="0"/>
                <a:t>HHLD Payments</a:t>
              </a:r>
            </a:p>
            <a:p>
              <a:pPr algn="ctr"/>
              <a:r>
                <a:rPr lang="en-US" sz="1350" dirty="0"/>
                <a:t>Support for Small Firms</a:t>
              </a:r>
            </a:p>
            <a:p>
              <a:pPr algn="ctr"/>
              <a:r>
                <a:rPr lang="en-US" sz="1350" dirty="0"/>
                <a:t>Support for Medium Sized Firms</a:t>
              </a:r>
            </a:p>
            <a:p>
              <a:pPr algn="ctr"/>
              <a:r>
                <a:rPr lang="en-US" sz="1350" dirty="0"/>
                <a:t>Unemployment Insurance </a:t>
              </a:r>
            </a:p>
            <a:p>
              <a:pPr algn="ctr"/>
              <a:r>
                <a:rPr lang="en-US" sz="1350" dirty="0"/>
                <a:t>Aid to States</a:t>
              </a:r>
            </a:p>
          </p:txBody>
        </p:sp>
      </p:grpSp>
      <p:sp>
        <p:nvSpPr>
          <p:cNvPr id="63" name="TextBox 62">
            <a:extLst>
              <a:ext uri="{FF2B5EF4-FFF2-40B4-BE49-F238E27FC236}">
                <a16:creationId xmlns:a16="http://schemas.microsoft.com/office/drawing/2014/main" id="{DB391FD1-0666-464C-BF79-6AA6645F209D}"/>
              </a:ext>
            </a:extLst>
          </p:cNvPr>
          <p:cNvSpPr txBox="1"/>
          <p:nvPr/>
        </p:nvSpPr>
        <p:spPr>
          <a:xfrm>
            <a:off x="8771175" y="4157331"/>
            <a:ext cx="2361992" cy="1338828"/>
          </a:xfrm>
          <a:prstGeom prst="rect">
            <a:avLst/>
          </a:prstGeom>
          <a:noFill/>
        </p:spPr>
        <p:txBody>
          <a:bodyPr wrap="none" rtlCol="0">
            <a:spAutoFit/>
          </a:bodyPr>
          <a:lstStyle/>
          <a:p>
            <a:pPr algn="ctr"/>
            <a:endParaRPr lang="en-US" sz="1350" b="1" dirty="0"/>
          </a:p>
          <a:p>
            <a:pPr algn="ctr"/>
            <a:r>
              <a:rPr lang="en-US" sz="1350" b="1" dirty="0"/>
              <a:t>$484 Billion</a:t>
            </a:r>
          </a:p>
          <a:p>
            <a:pPr algn="ctr"/>
            <a:endParaRPr lang="en-US" sz="1350" b="1" dirty="0"/>
          </a:p>
          <a:p>
            <a:pPr algn="ctr"/>
            <a:r>
              <a:rPr lang="en-US" sz="1350" dirty="0"/>
              <a:t>(More) Support for Small Firms</a:t>
            </a:r>
          </a:p>
          <a:p>
            <a:pPr algn="ctr"/>
            <a:r>
              <a:rPr lang="en-US" sz="1350" dirty="0"/>
              <a:t>COVID-19 Testing </a:t>
            </a:r>
          </a:p>
          <a:p>
            <a:pPr algn="ctr"/>
            <a:r>
              <a:rPr lang="en-US" sz="1350" dirty="0"/>
              <a:t>Hospitals</a:t>
            </a:r>
          </a:p>
        </p:txBody>
      </p:sp>
    </p:spTree>
    <p:extLst>
      <p:ext uri="{BB962C8B-B14F-4D97-AF65-F5344CB8AC3E}">
        <p14:creationId xmlns:p14="http://schemas.microsoft.com/office/powerpoint/2010/main" val="178417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250" fill="hold"/>
                                        <p:tgtEl>
                                          <p:spTgt spid="53"/>
                                        </p:tgtEl>
                                        <p:attrNameLst>
                                          <p:attrName>ppt_w</p:attrName>
                                        </p:attrNameLst>
                                      </p:cBhvr>
                                      <p:tavLst>
                                        <p:tav tm="0">
                                          <p:val>
                                            <p:fltVal val="0"/>
                                          </p:val>
                                        </p:tav>
                                        <p:tav tm="100000">
                                          <p:val>
                                            <p:strVal val="#ppt_w"/>
                                          </p:val>
                                        </p:tav>
                                      </p:tavLst>
                                    </p:anim>
                                    <p:anim calcmode="lin" valueType="num">
                                      <p:cBhvr>
                                        <p:cTn id="13" dur="250" fill="hold"/>
                                        <p:tgtEl>
                                          <p:spTgt spid="53"/>
                                        </p:tgtEl>
                                        <p:attrNameLst>
                                          <p:attrName>ppt_h</p:attrName>
                                        </p:attrNameLst>
                                      </p:cBhvr>
                                      <p:tavLst>
                                        <p:tav tm="0">
                                          <p:val>
                                            <p:fltVal val="0"/>
                                          </p:val>
                                        </p:tav>
                                        <p:tav tm="100000">
                                          <p:val>
                                            <p:strVal val="#ppt_h"/>
                                          </p:val>
                                        </p:tav>
                                      </p:tavLst>
                                    </p:anim>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par>
                          <p:cTn id="17" fill="hold">
                            <p:stCondLst>
                              <p:cond delay="75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250"/>
                            </p:stCondLst>
                            <p:childTnLst>
                              <p:par>
                                <p:cTn id="22" presetID="2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50" fill="hold"/>
                                        <p:tgtEl>
                                          <p:spTgt spid="11"/>
                                        </p:tgtEl>
                                        <p:attrNameLst>
                                          <p:attrName>ppt_w</p:attrName>
                                        </p:attrNameLst>
                                      </p:cBhvr>
                                      <p:tavLst>
                                        <p:tav tm="0">
                                          <p:val>
                                            <p:fltVal val="0"/>
                                          </p:val>
                                        </p:tav>
                                        <p:tav tm="100000">
                                          <p:val>
                                            <p:strVal val="#ppt_w"/>
                                          </p:val>
                                        </p:tav>
                                      </p:tavLst>
                                    </p:anim>
                                    <p:anim calcmode="lin" valueType="num">
                                      <p:cBhvr>
                                        <p:cTn id="25" dur="250" fill="hold"/>
                                        <p:tgtEl>
                                          <p:spTgt spid="11"/>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23" presetClass="entr" presetSubtype="16"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250" fill="hold"/>
                                        <p:tgtEl>
                                          <p:spTgt spid="48"/>
                                        </p:tgtEl>
                                        <p:attrNameLst>
                                          <p:attrName>ppt_w</p:attrName>
                                        </p:attrNameLst>
                                      </p:cBhvr>
                                      <p:tavLst>
                                        <p:tav tm="0">
                                          <p:val>
                                            <p:fltVal val="0"/>
                                          </p:val>
                                        </p:tav>
                                        <p:tav tm="100000">
                                          <p:val>
                                            <p:strVal val="#ppt_w"/>
                                          </p:val>
                                        </p:tav>
                                      </p:tavLst>
                                    </p:anim>
                                    <p:anim calcmode="lin" valueType="num">
                                      <p:cBhvr>
                                        <p:cTn id="30" dur="250" fill="hold"/>
                                        <p:tgtEl>
                                          <p:spTgt spid="48"/>
                                        </p:tgtEl>
                                        <p:attrNameLst>
                                          <p:attrName>ppt_h</p:attrName>
                                        </p:attrNameLst>
                                      </p:cBhvr>
                                      <p:tavLst>
                                        <p:tav tm="0">
                                          <p:val>
                                            <p:fltVal val="0"/>
                                          </p:val>
                                        </p:tav>
                                        <p:tav tm="100000">
                                          <p:val>
                                            <p:strVal val="#ppt_h"/>
                                          </p:val>
                                        </p:tav>
                                      </p:tavLst>
                                    </p:anim>
                                  </p:childTnLst>
                                </p:cTn>
                              </p:par>
                            </p:childTnLst>
                          </p:cTn>
                        </p:par>
                        <p:par>
                          <p:cTn id="31" fill="hold">
                            <p:stCondLst>
                              <p:cond delay="1750"/>
                            </p:stCondLst>
                            <p:childTnLst>
                              <p:par>
                                <p:cTn id="32" presetID="1"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childTnLst>
                                </p:cTn>
                              </p:par>
                            </p:childTnLst>
                          </p:cTn>
                        </p:par>
                        <p:par>
                          <p:cTn id="34" fill="hold">
                            <p:stCondLst>
                              <p:cond delay="175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2250"/>
                            </p:stCondLst>
                            <p:childTnLst>
                              <p:par>
                                <p:cTn id="39" presetID="23" presetClass="entr" presetSubtype="16"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250" fill="hold"/>
                                        <p:tgtEl>
                                          <p:spTgt spid="15"/>
                                        </p:tgtEl>
                                        <p:attrNameLst>
                                          <p:attrName>ppt_w</p:attrName>
                                        </p:attrNameLst>
                                      </p:cBhvr>
                                      <p:tavLst>
                                        <p:tav tm="0">
                                          <p:val>
                                            <p:fltVal val="0"/>
                                          </p:val>
                                        </p:tav>
                                        <p:tav tm="100000">
                                          <p:val>
                                            <p:strVal val="#ppt_w"/>
                                          </p:val>
                                        </p:tav>
                                      </p:tavLst>
                                    </p:anim>
                                    <p:anim calcmode="lin" valueType="num">
                                      <p:cBhvr>
                                        <p:cTn id="42" dur="250" fill="hold"/>
                                        <p:tgtEl>
                                          <p:spTgt spid="15"/>
                                        </p:tgtEl>
                                        <p:attrNameLst>
                                          <p:attrName>ppt_h</p:attrName>
                                        </p:attrNameLst>
                                      </p:cBhvr>
                                      <p:tavLst>
                                        <p:tav tm="0">
                                          <p:val>
                                            <p:fltVal val="0"/>
                                          </p:val>
                                        </p:tav>
                                        <p:tav tm="100000">
                                          <p:val>
                                            <p:strVal val="#ppt_h"/>
                                          </p:val>
                                        </p:tav>
                                      </p:tavLst>
                                    </p:anim>
                                  </p:childTnLst>
                                </p:cTn>
                              </p:par>
                            </p:childTnLst>
                          </p:cTn>
                        </p:par>
                        <p:par>
                          <p:cTn id="43" fill="hold">
                            <p:stCondLst>
                              <p:cond delay="2500"/>
                            </p:stCondLst>
                            <p:childTnLst>
                              <p:par>
                                <p:cTn id="44" presetID="23" presetClass="entr" presetSubtype="16"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250" fill="hold"/>
                                        <p:tgtEl>
                                          <p:spTgt spid="33"/>
                                        </p:tgtEl>
                                        <p:attrNameLst>
                                          <p:attrName>ppt_w</p:attrName>
                                        </p:attrNameLst>
                                      </p:cBhvr>
                                      <p:tavLst>
                                        <p:tav tm="0">
                                          <p:val>
                                            <p:fltVal val="0"/>
                                          </p:val>
                                        </p:tav>
                                        <p:tav tm="100000">
                                          <p:val>
                                            <p:strVal val="#ppt_w"/>
                                          </p:val>
                                        </p:tav>
                                      </p:tavLst>
                                    </p:anim>
                                    <p:anim calcmode="lin" valueType="num">
                                      <p:cBhvr>
                                        <p:cTn id="47" dur="250" fill="hold"/>
                                        <p:tgtEl>
                                          <p:spTgt spid="33"/>
                                        </p:tgtEl>
                                        <p:attrNameLst>
                                          <p:attrName>ppt_h</p:attrName>
                                        </p:attrNameLst>
                                      </p:cBhvr>
                                      <p:tavLst>
                                        <p:tav tm="0">
                                          <p:val>
                                            <p:fltVal val="0"/>
                                          </p:val>
                                        </p:tav>
                                        <p:tav tm="100000">
                                          <p:val>
                                            <p:strVal val="#ppt_h"/>
                                          </p:val>
                                        </p:tav>
                                      </p:tavLst>
                                    </p:anim>
                                  </p:childTnLst>
                                </p:cTn>
                              </p:par>
                            </p:childTnLst>
                          </p:cTn>
                        </p:par>
                        <p:par>
                          <p:cTn id="48" fill="hold">
                            <p:stCondLst>
                              <p:cond delay="2750"/>
                            </p:stCondLst>
                            <p:childTnLst>
                              <p:par>
                                <p:cTn id="49" presetID="1" presetClass="entr" presetSubtype="0" fill="hold" nodeType="after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par>
                          <p:cTn id="51" fill="hold">
                            <p:stCondLst>
                              <p:cond delay="2750"/>
                            </p:stCondLst>
                            <p:childTnLst>
                              <p:par>
                                <p:cTn id="52" presetID="22" presetClass="entr" presetSubtype="8"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par>
                          <p:cTn id="55" fill="hold">
                            <p:stCondLst>
                              <p:cond delay="3250"/>
                            </p:stCondLst>
                            <p:childTnLst>
                              <p:par>
                                <p:cTn id="56" presetID="23" presetClass="entr" presetSubtype="16"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250" fill="hold"/>
                                        <p:tgtEl>
                                          <p:spTgt spid="19"/>
                                        </p:tgtEl>
                                        <p:attrNameLst>
                                          <p:attrName>ppt_w</p:attrName>
                                        </p:attrNameLst>
                                      </p:cBhvr>
                                      <p:tavLst>
                                        <p:tav tm="0">
                                          <p:val>
                                            <p:fltVal val="0"/>
                                          </p:val>
                                        </p:tav>
                                        <p:tav tm="100000">
                                          <p:val>
                                            <p:strVal val="#ppt_w"/>
                                          </p:val>
                                        </p:tav>
                                      </p:tavLst>
                                    </p:anim>
                                    <p:anim calcmode="lin" valueType="num">
                                      <p:cBhvr>
                                        <p:cTn id="59" dur="250" fill="hold"/>
                                        <p:tgtEl>
                                          <p:spTgt spid="19"/>
                                        </p:tgtEl>
                                        <p:attrNameLst>
                                          <p:attrName>ppt_h</p:attrName>
                                        </p:attrNameLst>
                                      </p:cBhvr>
                                      <p:tavLst>
                                        <p:tav tm="0">
                                          <p:val>
                                            <p:fltVal val="0"/>
                                          </p:val>
                                        </p:tav>
                                        <p:tav tm="100000">
                                          <p:val>
                                            <p:strVal val="#ppt_h"/>
                                          </p:val>
                                        </p:tav>
                                      </p:tavLst>
                                    </p:anim>
                                  </p:childTnLst>
                                </p:cTn>
                              </p:par>
                            </p:childTnLst>
                          </p:cTn>
                        </p:par>
                        <p:par>
                          <p:cTn id="60" fill="hold">
                            <p:stCondLst>
                              <p:cond delay="3500"/>
                            </p:stCondLst>
                            <p:childTnLst>
                              <p:par>
                                <p:cTn id="61" presetID="23" presetClass="entr" presetSubtype="16"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250" fill="hold"/>
                                        <p:tgtEl>
                                          <p:spTgt spid="32"/>
                                        </p:tgtEl>
                                        <p:attrNameLst>
                                          <p:attrName>ppt_w</p:attrName>
                                        </p:attrNameLst>
                                      </p:cBhvr>
                                      <p:tavLst>
                                        <p:tav tm="0">
                                          <p:val>
                                            <p:fltVal val="0"/>
                                          </p:val>
                                        </p:tav>
                                        <p:tav tm="100000">
                                          <p:val>
                                            <p:strVal val="#ppt_w"/>
                                          </p:val>
                                        </p:tav>
                                      </p:tavLst>
                                    </p:anim>
                                    <p:anim calcmode="lin" valueType="num">
                                      <p:cBhvr>
                                        <p:cTn id="64" dur="250" fill="hold"/>
                                        <p:tgtEl>
                                          <p:spTgt spid="32"/>
                                        </p:tgtEl>
                                        <p:attrNameLst>
                                          <p:attrName>ppt_h</p:attrName>
                                        </p:attrNameLst>
                                      </p:cBhvr>
                                      <p:tavLst>
                                        <p:tav tm="0">
                                          <p:val>
                                            <p:fltVal val="0"/>
                                          </p:val>
                                        </p:tav>
                                        <p:tav tm="100000">
                                          <p:val>
                                            <p:strVal val="#ppt_h"/>
                                          </p:val>
                                        </p:tav>
                                      </p:tavLst>
                                    </p:anim>
                                  </p:childTnLst>
                                </p:cTn>
                              </p:par>
                            </p:childTnLst>
                          </p:cTn>
                        </p:par>
                        <p:par>
                          <p:cTn id="65" fill="hold">
                            <p:stCondLst>
                              <p:cond delay="3750"/>
                            </p:stCondLst>
                            <p:childTnLst>
                              <p:par>
                                <p:cTn id="66" presetID="1" presetClass="entr" presetSubtype="0" fill="hold" grpId="0" nodeType="after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childTnLst>
                          </p:cTn>
                        </p:par>
                        <p:par>
                          <p:cTn id="68" fill="hold">
                            <p:stCondLst>
                              <p:cond delay="3750"/>
                            </p:stCondLst>
                            <p:childTnLst>
                              <p:par>
                                <p:cTn id="69" presetID="9"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dissolve">
                                      <p:cBhvr>
                                        <p:cTn id="71"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269920"/>
            <a:ext cx="10515600" cy="4960306"/>
          </a:xfrm>
        </p:spPr>
        <p:txBody>
          <a:bodyPr>
            <a:normAutofit lnSpcReduction="10000"/>
          </a:bodyPr>
          <a:lstStyle/>
          <a:p>
            <a:r>
              <a:rPr lang="en-US" dirty="0"/>
              <a:t>Honorary Board: 47 members</a:t>
            </a:r>
          </a:p>
          <a:p>
            <a:pPr lvl="1"/>
            <a:r>
              <a:rPr lang="en-US" dirty="0"/>
              <a:t>2 Fed Chairs: Janet Yellen, Ben Bernanke</a:t>
            </a:r>
          </a:p>
          <a:p>
            <a:pPr lvl="1"/>
            <a:r>
              <a:rPr lang="en-US" dirty="0"/>
              <a:t>6 Chairs Council of Economic Advisers</a:t>
            </a:r>
          </a:p>
          <a:p>
            <a:pPr lvl="2"/>
            <a:r>
              <a:rPr lang="en-US" dirty="0"/>
              <a:t>Furman (D), Rosen (R), Bernanke (R), Yellen (D), Tyson (D), Goolsbee (D)</a:t>
            </a:r>
          </a:p>
          <a:p>
            <a:pPr lvl="1"/>
            <a:r>
              <a:rPr lang="en-US" dirty="0"/>
              <a:t>3 Nobel Prize Winners</a:t>
            </a:r>
          </a:p>
          <a:p>
            <a:pPr lvl="2"/>
            <a:r>
              <a:rPr lang="en-US" dirty="0"/>
              <a:t>Akerlof, Smith, Maskin</a:t>
            </a:r>
          </a:p>
          <a:p>
            <a:r>
              <a:rPr lang="en-US" dirty="0"/>
              <a:t>Delegates: 500+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2</a:t>
            </a:fld>
            <a:endParaRPr lang="en-GB" dirty="0"/>
          </a:p>
        </p:txBody>
      </p:sp>
    </p:spTree>
    <p:extLst>
      <p:ext uri="{BB962C8B-B14F-4D97-AF65-F5344CB8AC3E}">
        <p14:creationId xmlns:p14="http://schemas.microsoft.com/office/powerpoint/2010/main" val="3500005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3042-F34C-482C-8BF4-87D450148051}"/>
              </a:ext>
            </a:extLst>
          </p:cNvPr>
          <p:cNvSpPr>
            <a:spLocks noGrp="1"/>
          </p:cNvSpPr>
          <p:nvPr>
            <p:ph type="title"/>
          </p:nvPr>
        </p:nvSpPr>
        <p:spPr/>
        <p:txBody>
          <a:bodyPr/>
          <a:lstStyle/>
          <a:p>
            <a:r>
              <a:rPr lang="en-US" dirty="0">
                <a:solidFill>
                  <a:schemeClr val="bg1"/>
                </a:solidFill>
              </a:rPr>
              <a:t>Did</a:t>
            </a:r>
            <a:r>
              <a:rPr lang="en-US" dirty="0">
                <a:solidFill>
                  <a:schemeClr val="accent5">
                    <a:lumMod val="50000"/>
                  </a:schemeClr>
                </a:solidFill>
              </a:rPr>
              <a:t> PPP Mitigate Job Losses?</a:t>
            </a:r>
            <a:endParaRPr lang="en-US" dirty="0"/>
          </a:p>
        </p:txBody>
      </p:sp>
      <p:sp>
        <p:nvSpPr>
          <p:cNvPr id="4" name="Slide Number Placeholder 3">
            <a:extLst>
              <a:ext uri="{FF2B5EF4-FFF2-40B4-BE49-F238E27FC236}">
                <a16:creationId xmlns:a16="http://schemas.microsoft.com/office/drawing/2014/main" id="{28D0CCA0-C504-45CD-8410-B018294DD435}"/>
              </a:ext>
            </a:extLst>
          </p:cNvPr>
          <p:cNvSpPr>
            <a:spLocks noGrp="1"/>
          </p:cNvSpPr>
          <p:nvPr>
            <p:ph type="sldNum" sz="quarter" idx="12"/>
          </p:nvPr>
        </p:nvSpPr>
        <p:spPr/>
        <p:txBody>
          <a:bodyPr/>
          <a:lstStyle/>
          <a:p>
            <a:fld id="{D9F085D5-EC86-4F6A-B501-C1359CB39116}" type="slidenum">
              <a:rPr lang="en-GB" smtClean="0"/>
              <a:t>20</a:t>
            </a:fld>
            <a:endParaRPr lang="en-GB" dirty="0"/>
          </a:p>
        </p:txBody>
      </p:sp>
      <p:sp>
        <p:nvSpPr>
          <p:cNvPr id="5" name="Content Placeholder 6">
            <a:extLst>
              <a:ext uri="{FF2B5EF4-FFF2-40B4-BE49-F238E27FC236}">
                <a16:creationId xmlns:a16="http://schemas.microsoft.com/office/drawing/2014/main" id="{2F9EE14D-192C-44C5-8F7B-12C829202764}"/>
              </a:ext>
            </a:extLst>
          </p:cNvPr>
          <p:cNvSpPr txBox="1">
            <a:spLocks/>
          </p:cNvSpPr>
          <p:nvPr/>
        </p:nvSpPr>
        <p:spPr>
          <a:xfrm>
            <a:off x="0" y="1057953"/>
            <a:ext cx="3910590" cy="4189162"/>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dirty="0"/>
              <a:t>Key Takeaway:</a:t>
            </a:r>
          </a:p>
          <a:p>
            <a:pPr marL="0" indent="0">
              <a:spcAft>
                <a:spcPts val="600"/>
              </a:spcAft>
              <a:buFont typeface="Arial" panose="020B0604020202020204" pitchFamily="34" charset="0"/>
              <a:buNone/>
            </a:pPr>
            <a:r>
              <a:rPr lang="en-US" b="0" dirty="0"/>
              <a:t>PPP had a relatively small impact on small business payroll (but it did help!)</a:t>
            </a:r>
          </a:p>
        </p:txBody>
      </p:sp>
      <p:pic>
        <p:nvPicPr>
          <p:cNvPr id="84" name="Picture 83">
            <a:extLst>
              <a:ext uri="{FF2B5EF4-FFF2-40B4-BE49-F238E27FC236}">
                <a16:creationId xmlns:a16="http://schemas.microsoft.com/office/drawing/2014/main" id="{89319EC8-A485-4245-B8B5-D9CFEF8BDBE9}"/>
              </a:ext>
            </a:extLst>
          </p:cNvPr>
          <p:cNvPicPr>
            <a:picLocks noChangeAspect="1"/>
          </p:cNvPicPr>
          <p:nvPr/>
        </p:nvPicPr>
        <p:blipFill rotWithShape="1">
          <a:blip r:embed="rId2"/>
          <a:srcRect t="14141" b="16149"/>
          <a:stretch/>
        </p:blipFill>
        <p:spPr>
          <a:xfrm>
            <a:off x="3856382" y="1094317"/>
            <a:ext cx="7847649" cy="3885187"/>
          </a:xfrm>
          <a:prstGeom prst="rect">
            <a:avLst/>
          </a:prstGeom>
        </p:spPr>
      </p:pic>
    </p:spTree>
    <p:extLst>
      <p:ext uri="{BB962C8B-B14F-4D97-AF65-F5344CB8AC3E}">
        <p14:creationId xmlns:p14="http://schemas.microsoft.com/office/powerpoint/2010/main" val="1927311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6B61-99DB-4ED2-A1E9-DC134B4315AA}"/>
              </a:ext>
            </a:extLst>
          </p:cNvPr>
          <p:cNvSpPr>
            <a:spLocks noGrp="1"/>
          </p:cNvSpPr>
          <p:nvPr>
            <p:ph type="title"/>
          </p:nvPr>
        </p:nvSpPr>
        <p:spPr/>
        <p:txBody>
          <a:bodyPr/>
          <a:lstStyle/>
          <a:p>
            <a:r>
              <a:rPr lang="en-US" dirty="0">
                <a:solidFill>
                  <a:schemeClr val="bg1"/>
                </a:solidFill>
              </a:rPr>
              <a:t>Wh</a:t>
            </a:r>
            <a:r>
              <a:rPr lang="en-US" dirty="0">
                <a:solidFill>
                  <a:schemeClr val="accent1">
                    <a:lumMod val="75000"/>
                  </a:schemeClr>
                </a:solidFill>
              </a:rPr>
              <a:t>o is spending in Missouri?</a:t>
            </a:r>
            <a:endParaRPr lang="en-US" dirty="0">
              <a:solidFill>
                <a:schemeClr val="bg1"/>
              </a:solidFill>
            </a:endParaRPr>
          </a:p>
        </p:txBody>
      </p:sp>
      <p:sp>
        <p:nvSpPr>
          <p:cNvPr id="4" name="Slide Number Placeholder 3">
            <a:extLst>
              <a:ext uri="{FF2B5EF4-FFF2-40B4-BE49-F238E27FC236}">
                <a16:creationId xmlns:a16="http://schemas.microsoft.com/office/drawing/2014/main" id="{FB91A9AF-A3FB-4465-8D67-0EE348E8FE17}"/>
              </a:ext>
            </a:extLst>
          </p:cNvPr>
          <p:cNvSpPr>
            <a:spLocks noGrp="1"/>
          </p:cNvSpPr>
          <p:nvPr>
            <p:ph type="sldNum" sz="quarter" idx="12"/>
          </p:nvPr>
        </p:nvSpPr>
        <p:spPr/>
        <p:txBody>
          <a:bodyPr/>
          <a:lstStyle/>
          <a:p>
            <a:fld id="{D9F085D5-EC86-4F6A-B501-C1359CB39116}" type="slidenum">
              <a:rPr lang="en-GB" smtClean="0"/>
              <a:t>21</a:t>
            </a:fld>
            <a:endParaRPr lang="en-GB" dirty="0"/>
          </a:p>
        </p:txBody>
      </p:sp>
      <p:sp>
        <p:nvSpPr>
          <p:cNvPr id="11" name="TextBox 10">
            <a:extLst>
              <a:ext uri="{FF2B5EF4-FFF2-40B4-BE49-F238E27FC236}">
                <a16:creationId xmlns:a16="http://schemas.microsoft.com/office/drawing/2014/main" id="{9F93C7EC-12A1-4065-9F22-52A1F1497B07}"/>
              </a:ext>
            </a:extLst>
          </p:cNvPr>
          <p:cNvSpPr txBox="1"/>
          <p:nvPr/>
        </p:nvSpPr>
        <p:spPr>
          <a:xfrm>
            <a:off x="328756" y="3062489"/>
            <a:ext cx="3416767" cy="3046988"/>
          </a:xfrm>
          <a:prstGeom prst="rect">
            <a:avLst/>
          </a:prstGeom>
          <a:noFill/>
        </p:spPr>
        <p:txBody>
          <a:bodyPr wrap="square" rtlCol="0">
            <a:spAutoFit/>
          </a:bodyPr>
          <a:lstStyle/>
          <a:p>
            <a:r>
              <a:rPr lang="en-US" sz="2400" dirty="0"/>
              <a:t>Low Income Households were able to increase spending in response to the stimulus programs. High income households chose not to spend as much as before the lockdown.</a:t>
            </a:r>
          </a:p>
        </p:txBody>
      </p:sp>
      <p:pic>
        <p:nvPicPr>
          <p:cNvPr id="5" name="Content Placeholder 4"/>
          <p:cNvPicPr>
            <a:picLocks noGrp="1" noChangeAspect="1"/>
          </p:cNvPicPr>
          <p:nvPr>
            <p:ph idx="1"/>
          </p:nvPr>
        </p:nvPicPr>
        <p:blipFill>
          <a:blip r:embed="rId2"/>
          <a:stretch>
            <a:fillRect/>
          </a:stretch>
        </p:blipFill>
        <p:spPr>
          <a:xfrm>
            <a:off x="3490546" y="1222131"/>
            <a:ext cx="8088923" cy="4887345"/>
          </a:xfrm>
          <a:prstGeom prst="rect">
            <a:avLst/>
          </a:prstGeom>
        </p:spPr>
      </p:pic>
    </p:spTree>
    <p:extLst>
      <p:ext uri="{BB962C8B-B14F-4D97-AF65-F5344CB8AC3E}">
        <p14:creationId xmlns:p14="http://schemas.microsoft.com/office/powerpoint/2010/main" val="411166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72F7-DE38-4466-A243-9E8E2220CCF2}"/>
              </a:ext>
            </a:extLst>
          </p:cNvPr>
          <p:cNvSpPr>
            <a:spLocks noGrp="1"/>
          </p:cNvSpPr>
          <p:nvPr>
            <p:ph type="title"/>
          </p:nvPr>
        </p:nvSpPr>
        <p:spPr/>
        <p:txBody>
          <a:bodyPr/>
          <a:lstStyle/>
          <a:p>
            <a:r>
              <a:rPr lang="en-US" dirty="0">
                <a:solidFill>
                  <a:schemeClr val="bg1"/>
                </a:solidFill>
              </a:rPr>
              <a:t>Har</a:t>
            </a:r>
            <a:r>
              <a:rPr lang="en-US" dirty="0"/>
              <a:t>d Hit Sectors – uneven recovery among </a:t>
            </a:r>
            <a:br>
              <a:rPr lang="en-US" dirty="0"/>
            </a:br>
            <a:r>
              <a:rPr lang="en-US" dirty="0"/>
              <a:t>         industries </a:t>
            </a:r>
          </a:p>
        </p:txBody>
      </p:sp>
      <p:sp>
        <p:nvSpPr>
          <p:cNvPr id="4" name="Slide Number Placeholder 3">
            <a:extLst>
              <a:ext uri="{FF2B5EF4-FFF2-40B4-BE49-F238E27FC236}">
                <a16:creationId xmlns:a16="http://schemas.microsoft.com/office/drawing/2014/main" id="{03296032-086C-42A9-A822-DA83A30809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100" b="0" i="0" u="none" strike="noStrike" kern="1200" cap="none" spc="0" normalizeH="0" baseline="0" noProof="0" dirty="0">
              <a:ln>
                <a:noFill/>
              </a:ln>
              <a:solidFill>
                <a:srgbClr val="0C4C88"/>
              </a:solidFill>
              <a:effectLst/>
              <a:uLnTx/>
              <a:uFillTx/>
              <a:latin typeface="Calibri" panose="020F0502020204030204"/>
              <a:ea typeface="+mn-ea"/>
              <a:cs typeface="+mn-cs"/>
            </a:endParaRPr>
          </a:p>
        </p:txBody>
      </p:sp>
      <p:pic>
        <p:nvPicPr>
          <p:cNvPr id="6" name="Content Placeholder 5"/>
          <p:cNvPicPr>
            <a:picLocks noGrp="1" noChangeAspect="1"/>
          </p:cNvPicPr>
          <p:nvPr>
            <p:ph idx="1"/>
          </p:nvPr>
        </p:nvPicPr>
        <p:blipFill>
          <a:blip r:embed="rId2"/>
          <a:stretch>
            <a:fillRect/>
          </a:stretch>
        </p:blipFill>
        <p:spPr>
          <a:xfrm>
            <a:off x="1318846" y="1325564"/>
            <a:ext cx="9812216" cy="4595812"/>
          </a:xfrm>
          <a:prstGeom prst="rect">
            <a:avLst/>
          </a:prstGeom>
        </p:spPr>
      </p:pic>
    </p:spTree>
    <p:extLst>
      <p:ext uri="{BB962C8B-B14F-4D97-AF65-F5344CB8AC3E}">
        <p14:creationId xmlns:p14="http://schemas.microsoft.com/office/powerpoint/2010/main" val="3385663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91F1-EA9E-B94F-9129-5BA8FD816856}"/>
              </a:ext>
            </a:extLst>
          </p:cNvPr>
          <p:cNvSpPr>
            <a:spLocks noGrp="1"/>
          </p:cNvSpPr>
          <p:nvPr>
            <p:ph type="title"/>
          </p:nvPr>
        </p:nvSpPr>
        <p:spPr>
          <a:xfrm>
            <a:off x="751510" y="0"/>
            <a:ext cx="10515600" cy="1325563"/>
          </a:xfrm>
          <a:ln>
            <a:noFill/>
          </a:ln>
        </p:spPr>
        <p:txBody>
          <a:bodyPr/>
          <a:lstStyle/>
          <a:p>
            <a:r>
              <a:rPr lang="en-US" dirty="0">
                <a:solidFill>
                  <a:schemeClr val="bg1"/>
                </a:solidFill>
              </a:rPr>
              <a:t>Fisc</a:t>
            </a:r>
            <a:r>
              <a:rPr lang="en-US" dirty="0"/>
              <a:t>al Policy Timeline – Second and Third Round </a:t>
            </a:r>
          </a:p>
        </p:txBody>
      </p:sp>
      <p:grpSp>
        <p:nvGrpSpPr>
          <p:cNvPr id="7" name="Group 6">
            <a:extLst>
              <a:ext uri="{FF2B5EF4-FFF2-40B4-BE49-F238E27FC236}">
                <a16:creationId xmlns:a16="http://schemas.microsoft.com/office/drawing/2014/main" id="{262E0BD2-6BF6-C24F-9EF5-14AB5EF7E99D}"/>
              </a:ext>
            </a:extLst>
          </p:cNvPr>
          <p:cNvGrpSpPr/>
          <p:nvPr/>
        </p:nvGrpSpPr>
        <p:grpSpPr>
          <a:xfrm>
            <a:off x="2548550" y="3327107"/>
            <a:ext cx="278027" cy="240956"/>
            <a:chOff x="1334530" y="3880022"/>
            <a:chExt cx="593124" cy="580767"/>
          </a:xfrm>
        </p:grpSpPr>
        <p:sp>
          <p:nvSpPr>
            <p:cNvPr id="5" name="Oval 4">
              <a:extLst>
                <a:ext uri="{FF2B5EF4-FFF2-40B4-BE49-F238E27FC236}">
                  <a16:creationId xmlns:a16="http://schemas.microsoft.com/office/drawing/2014/main" id="{86D80F47-8306-5D41-A8F4-42D5F991C182}"/>
                </a:ext>
              </a:extLst>
            </p:cNvPr>
            <p:cNvSpPr/>
            <p:nvPr/>
          </p:nvSpPr>
          <p:spPr>
            <a:xfrm>
              <a:off x="1334530" y="3880022"/>
              <a:ext cx="593124" cy="58076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53F2529F-5C14-5A40-BC9F-BDE035C20DAA}"/>
                </a:ext>
              </a:extLst>
            </p:cNvPr>
            <p:cNvSpPr/>
            <p:nvPr/>
          </p:nvSpPr>
          <p:spPr>
            <a:xfrm>
              <a:off x="1460157" y="3970637"/>
              <a:ext cx="341870" cy="3995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9" name="Straight Connector 8">
            <a:extLst>
              <a:ext uri="{FF2B5EF4-FFF2-40B4-BE49-F238E27FC236}">
                <a16:creationId xmlns:a16="http://schemas.microsoft.com/office/drawing/2014/main" id="{77AB865D-8F1B-D54D-8683-194420095CAD}"/>
              </a:ext>
            </a:extLst>
          </p:cNvPr>
          <p:cNvCxnSpPr>
            <a:cxnSpLocks/>
          </p:cNvCxnSpPr>
          <p:nvPr/>
        </p:nvCxnSpPr>
        <p:spPr>
          <a:xfrm>
            <a:off x="2826576" y="3453209"/>
            <a:ext cx="5227178" cy="337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58095485-5C08-BB45-85C2-C26E9C4621F0}"/>
              </a:ext>
            </a:extLst>
          </p:cNvPr>
          <p:cNvGrpSpPr/>
          <p:nvPr/>
        </p:nvGrpSpPr>
        <p:grpSpPr>
          <a:xfrm>
            <a:off x="7949199" y="1926113"/>
            <a:ext cx="836740" cy="841733"/>
            <a:chOff x="5343159" y="2099786"/>
            <a:chExt cx="1115653" cy="1122310"/>
          </a:xfrm>
          <a:solidFill>
            <a:srgbClr val="C00000"/>
          </a:solidFill>
        </p:grpSpPr>
        <p:sp>
          <p:nvSpPr>
            <p:cNvPr id="30" name="Teardrop 29">
              <a:extLst>
                <a:ext uri="{FF2B5EF4-FFF2-40B4-BE49-F238E27FC236}">
                  <a16:creationId xmlns:a16="http://schemas.microsoft.com/office/drawing/2014/main" id="{7CBE2386-1F27-E242-B146-A6C6354E1C6F}"/>
                </a:ext>
              </a:extLst>
            </p:cNvPr>
            <p:cNvSpPr/>
            <p:nvPr/>
          </p:nvSpPr>
          <p:spPr>
            <a:xfrm rot="8287235">
              <a:off x="5343159" y="2099786"/>
              <a:ext cx="1115653" cy="1122310"/>
            </a:xfrm>
            <a:prstGeom prst="teardrop">
              <a:avLst>
                <a:gd name="adj" fmla="val 14584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F64FCD7A-04F3-4648-8289-90BB807A923A}"/>
                </a:ext>
              </a:extLst>
            </p:cNvPr>
            <p:cNvGrpSpPr/>
            <p:nvPr/>
          </p:nvGrpSpPr>
          <p:grpSpPr>
            <a:xfrm>
              <a:off x="5474677" y="2288826"/>
              <a:ext cx="852616" cy="744229"/>
              <a:chOff x="2061728" y="2268047"/>
              <a:chExt cx="852616" cy="744229"/>
            </a:xfrm>
            <a:grpFill/>
          </p:grpSpPr>
          <p:sp>
            <p:nvSpPr>
              <p:cNvPr id="28" name="Oval 27">
                <a:extLst>
                  <a:ext uri="{FF2B5EF4-FFF2-40B4-BE49-F238E27FC236}">
                    <a16:creationId xmlns:a16="http://schemas.microsoft.com/office/drawing/2014/main" id="{877ACFBB-4463-EC44-A949-BF105A1F3017}"/>
                  </a:ext>
                </a:extLst>
              </p:cNvPr>
              <p:cNvSpPr/>
              <p:nvPr/>
            </p:nvSpPr>
            <p:spPr>
              <a:xfrm>
                <a:off x="2061728" y="2268047"/>
                <a:ext cx="852616" cy="7442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15A31630-7776-634E-A792-D791CFBCEECF}"/>
                  </a:ext>
                </a:extLst>
              </p:cNvPr>
              <p:cNvPicPr>
                <a:picLocks noChangeAspect="1"/>
              </p:cNvPicPr>
              <p:nvPr/>
            </p:nvPicPr>
            <p:blipFill>
              <a:blip r:embed="rId3"/>
              <a:stretch>
                <a:fillRect/>
              </a:stretch>
            </p:blipFill>
            <p:spPr>
              <a:xfrm>
                <a:off x="2259226" y="2355873"/>
                <a:ext cx="475344" cy="583591"/>
              </a:xfrm>
              <a:prstGeom prst="rect">
                <a:avLst/>
              </a:prstGeom>
              <a:grpFill/>
            </p:spPr>
          </p:pic>
        </p:grpSp>
      </p:grpSp>
      <p:grpSp>
        <p:nvGrpSpPr>
          <p:cNvPr id="19" name="Group 18">
            <a:extLst>
              <a:ext uri="{FF2B5EF4-FFF2-40B4-BE49-F238E27FC236}">
                <a16:creationId xmlns:a16="http://schemas.microsoft.com/office/drawing/2014/main" id="{FCB12413-3967-0943-A651-8CA59A7D4E75}"/>
              </a:ext>
            </a:extLst>
          </p:cNvPr>
          <p:cNvGrpSpPr/>
          <p:nvPr/>
        </p:nvGrpSpPr>
        <p:grpSpPr>
          <a:xfrm>
            <a:off x="8228555" y="3307522"/>
            <a:ext cx="278027" cy="240956"/>
            <a:chOff x="1334530" y="3880022"/>
            <a:chExt cx="593124" cy="580767"/>
          </a:xfrm>
        </p:grpSpPr>
        <p:sp>
          <p:nvSpPr>
            <p:cNvPr id="20" name="Oval 19">
              <a:extLst>
                <a:ext uri="{FF2B5EF4-FFF2-40B4-BE49-F238E27FC236}">
                  <a16:creationId xmlns:a16="http://schemas.microsoft.com/office/drawing/2014/main" id="{4FBE51FE-6FA5-1943-9EA0-877972836D19}"/>
                </a:ext>
              </a:extLst>
            </p:cNvPr>
            <p:cNvSpPr/>
            <p:nvPr/>
          </p:nvSpPr>
          <p:spPr>
            <a:xfrm>
              <a:off x="1334530" y="3880022"/>
              <a:ext cx="593124" cy="58076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5A742CBE-6DC3-F949-9A18-C601B3CA03E4}"/>
                </a:ext>
              </a:extLst>
            </p:cNvPr>
            <p:cNvSpPr/>
            <p:nvPr/>
          </p:nvSpPr>
          <p:spPr>
            <a:xfrm>
              <a:off x="1460157" y="3970637"/>
              <a:ext cx="341870" cy="3995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3E7683D3-D998-DE49-87A0-F7FF54DB5E39}"/>
              </a:ext>
            </a:extLst>
          </p:cNvPr>
          <p:cNvGrpSpPr/>
          <p:nvPr/>
        </p:nvGrpSpPr>
        <p:grpSpPr>
          <a:xfrm>
            <a:off x="2346496" y="1997174"/>
            <a:ext cx="836740" cy="841733"/>
            <a:chOff x="5343159" y="2099786"/>
            <a:chExt cx="1115653" cy="1122310"/>
          </a:xfrm>
          <a:solidFill>
            <a:srgbClr val="C00000"/>
          </a:solidFill>
        </p:grpSpPr>
        <p:sp>
          <p:nvSpPr>
            <p:cNvPr id="54" name="Teardrop 53">
              <a:extLst>
                <a:ext uri="{FF2B5EF4-FFF2-40B4-BE49-F238E27FC236}">
                  <a16:creationId xmlns:a16="http://schemas.microsoft.com/office/drawing/2014/main" id="{617404E6-74C4-9744-99A3-2384A84CA49E}"/>
                </a:ext>
              </a:extLst>
            </p:cNvPr>
            <p:cNvSpPr/>
            <p:nvPr/>
          </p:nvSpPr>
          <p:spPr>
            <a:xfrm rot="8287235">
              <a:off x="5343159" y="2099786"/>
              <a:ext cx="1115653" cy="1122310"/>
            </a:xfrm>
            <a:prstGeom prst="teardrop">
              <a:avLst>
                <a:gd name="adj" fmla="val 14584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E37D784D-9D71-054F-865E-E874319E1040}"/>
                </a:ext>
              </a:extLst>
            </p:cNvPr>
            <p:cNvGrpSpPr/>
            <p:nvPr/>
          </p:nvGrpSpPr>
          <p:grpSpPr>
            <a:xfrm>
              <a:off x="5474677" y="2288826"/>
              <a:ext cx="852616" cy="744229"/>
              <a:chOff x="2061728" y="2268047"/>
              <a:chExt cx="852616" cy="744229"/>
            </a:xfrm>
            <a:grpFill/>
          </p:grpSpPr>
          <p:sp>
            <p:nvSpPr>
              <p:cNvPr id="56" name="Oval 55">
                <a:extLst>
                  <a:ext uri="{FF2B5EF4-FFF2-40B4-BE49-F238E27FC236}">
                    <a16:creationId xmlns:a16="http://schemas.microsoft.com/office/drawing/2014/main" id="{87F2FE1B-145C-074E-8AB2-A84A2B33D1CA}"/>
                  </a:ext>
                </a:extLst>
              </p:cNvPr>
              <p:cNvSpPr/>
              <p:nvPr/>
            </p:nvSpPr>
            <p:spPr>
              <a:xfrm>
                <a:off x="2061728" y="2268047"/>
                <a:ext cx="852616" cy="7442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A878B08B-4D85-CA43-A300-5B2DC4CA2CBA}"/>
                  </a:ext>
                </a:extLst>
              </p:cNvPr>
              <p:cNvPicPr>
                <a:picLocks noChangeAspect="1"/>
              </p:cNvPicPr>
              <p:nvPr/>
            </p:nvPicPr>
            <p:blipFill>
              <a:blip r:embed="rId3"/>
              <a:stretch>
                <a:fillRect/>
              </a:stretch>
            </p:blipFill>
            <p:spPr>
              <a:xfrm>
                <a:off x="2259226" y="2355873"/>
                <a:ext cx="475344" cy="583591"/>
              </a:xfrm>
              <a:prstGeom prst="rect">
                <a:avLst/>
              </a:prstGeom>
              <a:grpFill/>
            </p:spPr>
          </p:pic>
        </p:grpSp>
      </p:grpSp>
      <p:grpSp>
        <p:nvGrpSpPr>
          <p:cNvPr id="73" name="Group 72">
            <a:extLst>
              <a:ext uri="{FF2B5EF4-FFF2-40B4-BE49-F238E27FC236}">
                <a16:creationId xmlns:a16="http://schemas.microsoft.com/office/drawing/2014/main" id="{58C0B166-798F-1B44-8A76-55C5BBAB7D02}"/>
              </a:ext>
            </a:extLst>
          </p:cNvPr>
          <p:cNvGrpSpPr/>
          <p:nvPr/>
        </p:nvGrpSpPr>
        <p:grpSpPr>
          <a:xfrm>
            <a:off x="1739662" y="3655644"/>
            <a:ext cx="1858522" cy="2078971"/>
            <a:chOff x="177565" y="4785522"/>
            <a:chExt cx="2478028" cy="2771962"/>
          </a:xfrm>
        </p:grpSpPr>
        <p:sp>
          <p:nvSpPr>
            <p:cNvPr id="58" name="TextBox 57">
              <a:extLst>
                <a:ext uri="{FF2B5EF4-FFF2-40B4-BE49-F238E27FC236}">
                  <a16:creationId xmlns:a16="http://schemas.microsoft.com/office/drawing/2014/main" id="{4372299E-485E-5148-9062-99316946B5EC}"/>
                </a:ext>
              </a:extLst>
            </p:cNvPr>
            <p:cNvSpPr txBox="1"/>
            <p:nvPr/>
          </p:nvSpPr>
          <p:spPr>
            <a:xfrm>
              <a:off x="318838" y="4785522"/>
              <a:ext cx="1938308" cy="9541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C00000"/>
                  </a:solidFill>
                  <a:effectLst/>
                  <a:uLnTx/>
                  <a:uFillTx/>
                  <a:latin typeface="Calibri" panose="020F0502020204030204"/>
                  <a:ea typeface="+mn-ea"/>
                  <a:cs typeface="+mn-cs"/>
                </a:rPr>
                <a:t>Phase IV: H.R. </a:t>
              </a:r>
              <a:r>
                <a:rPr lang="en-US" sz="1350" dirty="0">
                  <a:solidFill>
                    <a:srgbClr val="C00000"/>
                  </a:solidFill>
                  <a:latin typeface="Calibri" panose="020F0502020204030204"/>
                </a:rPr>
                <a:t>133</a:t>
              </a:r>
              <a:endParaRPr kumimoji="0" lang="en-US" sz="135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a:solidFill>
                    <a:srgbClr val="C00000"/>
                  </a:solidFill>
                  <a:latin typeface="Calibri" panose="020F0502020204030204"/>
                </a:rPr>
                <a:t>12</a:t>
              </a:r>
              <a:r>
                <a:rPr kumimoji="0" lang="en-US" sz="1350" b="0" i="0" u="none" strike="noStrike" kern="1200" cap="none" spc="0" normalizeH="0" baseline="0" noProof="0" dirty="0">
                  <a:ln>
                    <a:noFill/>
                  </a:ln>
                  <a:solidFill>
                    <a:srgbClr val="C00000"/>
                  </a:solidFill>
                  <a:effectLst/>
                  <a:uLnTx/>
                  <a:uFillTx/>
                  <a:latin typeface="Calibri" panose="020F0502020204030204"/>
                  <a:ea typeface="+mn-ea"/>
                  <a:cs typeface="+mn-cs"/>
                </a:rPr>
                <a:t>/27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12DF224C-D3CB-2842-A757-8A93F410C6C0}"/>
                </a:ext>
              </a:extLst>
            </p:cNvPr>
            <p:cNvSpPr txBox="1"/>
            <p:nvPr/>
          </p:nvSpPr>
          <p:spPr>
            <a:xfrm>
              <a:off x="177565" y="5495381"/>
              <a:ext cx="2478028" cy="206210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$900 Billion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Direct Payments ($600)</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Small Business Support</a:t>
              </a:r>
              <a:br>
                <a:rPr lang="en-US" sz="1350" dirty="0">
                  <a:solidFill>
                    <a:prstClr val="black"/>
                  </a:solidFill>
                  <a:latin typeface="Calibri" panose="020F0502020204030204"/>
                </a:rPr>
              </a:br>
              <a:r>
                <a:rPr lang="en-US" sz="1350" dirty="0">
                  <a:solidFill>
                    <a:prstClr val="black"/>
                  </a:solidFill>
                  <a:latin typeface="Calibri" panose="020F0502020204030204"/>
                </a:rPr>
                <a:t>Extension of UI Benefits</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Other</a:t>
              </a:r>
            </a:p>
          </p:txBody>
        </p:sp>
      </p:grpSp>
      <p:grpSp>
        <p:nvGrpSpPr>
          <p:cNvPr id="74" name="Group 73">
            <a:extLst>
              <a:ext uri="{FF2B5EF4-FFF2-40B4-BE49-F238E27FC236}">
                <a16:creationId xmlns:a16="http://schemas.microsoft.com/office/drawing/2014/main" id="{20882E26-119C-BA46-9A2A-F06CB1790603}"/>
              </a:ext>
            </a:extLst>
          </p:cNvPr>
          <p:cNvGrpSpPr/>
          <p:nvPr/>
        </p:nvGrpSpPr>
        <p:grpSpPr>
          <a:xfrm>
            <a:off x="3908499" y="3763539"/>
            <a:ext cx="963343" cy="954324"/>
            <a:chOff x="3065030" y="4667134"/>
            <a:chExt cx="1284457" cy="1272432"/>
          </a:xfrm>
        </p:grpSpPr>
        <p:sp>
          <p:nvSpPr>
            <p:cNvPr id="59" name="TextBox 58">
              <a:extLst>
                <a:ext uri="{FF2B5EF4-FFF2-40B4-BE49-F238E27FC236}">
                  <a16:creationId xmlns:a16="http://schemas.microsoft.com/office/drawing/2014/main" id="{AA44BCE6-E93E-9741-A6F1-B0E31874D54C}"/>
                </a:ext>
              </a:extLst>
            </p:cNvPr>
            <p:cNvSpPr txBox="1"/>
            <p:nvPr/>
          </p:nvSpPr>
          <p:spPr>
            <a:xfrm>
              <a:off x="3065030" y="4667134"/>
              <a:ext cx="246308"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226BF256-2CDD-D240-A97D-885E5DB88B5C}"/>
                </a:ext>
              </a:extLst>
            </p:cNvPr>
            <p:cNvSpPr txBox="1"/>
            <p:nvPr/>
          </p:nvSpPr>
          <p:spPr>
            <a:xfrm>
              <a:off x="4103179" y="5262458"/>
              <a:ext cx="246308" cy="67710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5" name="Group 74">
            <a:extLst>
              <a:ext uri="{FF2B5EF4-FFF2-40B4-BE49-F238E27FC236}">
                <a16:creationId xmlns:a16="http://schemas.microsoft.com/office/drawing/2014/main" id="{29569CF9-132D-5C42-BA5B-D4AF646EADFF}"/>
              </a:ext>
            </a:extLst>
          </p:cNvPr>
          <p:cNvGrpSpPr/>
          <p:nvPr/>
        </p:nvGrpSpPr>
        <p:grpSpPr>
          <a:xfrm>
            <a:off x="7294166" y="3710977"/>
            <a:ext cx="195758" cy="954186"/>
            <a:chOff x="7579266" y="4597052"/>
            <a:chExt cx="261011" cy="1272248"/>
          </a:xfrm>
        </p:grpSpPr>
        <p:sp>
          <p:nvSpPr>
            <p:cNvPr id="60" name="TextBox 59">
              <a:extLst>
                <a:ext uri="{FF2B5EF4-FFF2-40B4-BE49-F238E27FC236}">
                  <a16:creationId xmlns:a16="http://schemas.microsoft.com/office/drawing/2014/main" id="{2EEB5E22-77F5-A84D-B6FC-CDA9BFE0487C}"/>
                </a:ext>
              </a:extLst>
            </p:cNvPr>
            <p:cNvSpPr txBox="1"/>
            <p:nvPr/>
          </p:nvSpPr>
          <p:spPr>
            <a:xfrm>
              <a:off x="7593970" y="4597052"/>
              <a:ext cx="24630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97CA2193-1E75-1646-AFD2-CC8DAFBBBAD2}"/>
                </a:ext>
              </a:extLst>
            </p:cNvPr>
            <p:cNvSpPr txBox="1"/>
            <p:nvPr/>
          </p:nvSpPr>
          <p:spPr>
            <a:xfrm>
              <a:off x="7579266" y="5192192"/>
              <a:ext cx="246307" cy="67710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3" name="TextBox 62">
            <a:extLst>
              <a:ext uri="{FF2B5EF4-FFF2-40B4-BE49-F238E27FC236}">
                <a16:creationId xmlns:a16="http://schemas.microsoft.com/office/drawing/2014/main" id="{DB391FD1-0666-464C-BF79-6AA6645F209D}"/>
              </a:ext>
            </a:extLst>
          </p:cNvPr>
          <p:cNvSpPr txBox="1"/>
          <p:nvPr/>
        </p:nvSpPr>
        <p:spPr>
          <a:xfrm>
            <a:off x="7294167" y="4157331"/>
            <a:ext cx="260705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1350" b="1" dirty="0">
                <a:solidFill>
                  <a:prstClr val="black"/>
                </a:solidFill>
                <a:latin typeface="Calibri" panose="020F0502020204030204"/>
              </a:rPr>
              <a:t>1.9 Trillion </a:t>
            </a: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Direct Payments ($1400)</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Aid to State and Local Government</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Pandemic Unemployment </a:t>
            </a:r>
            <a:br>
              <a:rPr lang="en-US" sz="1350" dirty="0">
                <a:solidFill>
                  <a:prstClr val="black"/>
                </a:solidFill>
                <a:latin typeface="Calibri" panose="020F0502020204030204"/>
              </a:rPr>
            </a:br>
            <a:r>
              <a:rPr lang="en-US" sz="1350" dirty="0">
                <a:solidFill>
                  <a:prstClr val="black"/>
                </a:solidFill>
                <a:latin typeface="Calibri" panose="020F0502020204030204"/>
              </a:rPr>
              <a:t>School Reopening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Vaccines</a:t>
            </a:r>
          </a:p>
        </p:txBody>
      </p:sp>
      <p:sp>
        <p:nvSpPr>
          <p:cNvPr id="64" name="Oval 63">
            <a:extLst>
              <a:ext uri="{FF2B5EF4-FFF2-40B4-BE49-F238E27FC236}">
                <a16:creationId xmlns:a16="http://schemas.microsoft.com/office/drawing/2014/main" id="{81A876C7-EF3F-2B49-9A79-9853BB8BC746}"/>
              </a:ext>
            </a:extLst>
          </p:cNvPr>
          <p:cNvSpPr/>
          <p:nvPr/>
        </p:nvSpPr>
        <p:spPr>
          <a:xfrm>
            <a:off x="7593002" y="3729475"/>
            <a:ext cx="1662191" cy="563169"/>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7992563" y="3763539"/>
            <a:ext cx="1183960" cy="523220"/>
          </a:xfrm>
          <a:prstGeom prst="rect">
            <a:avLst/>
          </a:prstGeom>
          <a:noFill/>
        </p:spPr>
        <p:txBody>
          <a:bodyPr wrap="square" rtlCol="0">
            <a:spAutoFit/>
          </a:bodyPr>
          <a:lstStyle/>
          <a:p>
            <a:r>
              <a:rPr lang="en-US" sz="1400" dirty="0">
                <a:solidFill>
                  <a:srgbClr val="C00000"/>
                </a:solidFill>
              </a:rPr>
              <a:t>Phase V</a:t>
            </a:r>
          </a:p>
          <a:p>
            <a:r>
              <a:rPr lang="en-US" sz="1400" dirty="0">
                <a:solidFill>
                  <a:srgbClr val="C00000"/>
                </a:solidFill>
              </a:rPr>
              <a:t>03/11/21 </a:t>
            </a:r>
          </a:p>
        </p:txBody>
      </p:sp>
    </p:spTree>
    <p:extLst>
      <p:ext uri="{BB962C8B-B14F-4D97-AF65-F5344CB8AC3E}">
        <p14:creationId xmlns:p14="http://schemas.microsoft.com/office/powerpoint/2010/main" val="207871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250" fill="hold"/>
                                        <p:tgtEl>
                                          <p:spTgt spid="53"/>
                                        </p:tgtEl>
                                        <p:attrNameLst>
                                          <p:attrName>ppt_w</p:attrName>
                                        </p:attrNameLst>
                                      </p:cBhvr>
                                      <p:tavLst>
                                        <p:tav tm="0">
                                          <p:val>
                                            <p:fltVal val="0"/>
                                          </p:val>
                                        </p:tav>
                                        <p:tav tm="100000">
                                          <p:val>
                                            <p:strVal val="#ppt_w"/>
                                          </p:val>
                                        </p:tav>
                                      </p:tavLst>
                                    </p:anim>
                                    <p:anim calcmode="lin" valueType="num">
                                      <p:cBhvr>
                                        <p:cTn id="13" dur="250" fill="hold"/>
                                        <p:tgtEl>
                                          <p:spTgt spid="53"/>
                                        </p:tgtEl>
                                        <p:attrNameLst>
                                          <p:attrName>ppt_h</p:attrName>
                                        </p:attrNameLst>
                                      </p:cBhvr>
                                      <p:tavLst>
                                        <p:tav tm="0">
                                          <p:val>
                                            <p:fltVal val="0"/>
                                          </p:val>
                                        </p:tav>
                                        <p:tav tm="100000">
                                          <p:val>
                                            <p:strVal val="#ppt_h"/>
                                          </p:val>
                                        </p:tav>
                                      </p:tavLst>
                                    </p:anim>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par>
                          <p:cTn id="17" fill="hold">
                            <p:stCondLst>
                              <p:cond delay="75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250"/>
                            </p:stCondLst>
                            <p:childTnLst>
                              <p:par>
                                <p:cTn id="22" presetID="1" presetClass="entr" presetSubtype="0"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childTnLst>
                                </p:cTn>
                              </p:par>
                            </p:childTnLst>
                          </p:cTn>
                        </p:par>
                        <p:par>
                          <p:cTn id="24" fill="hold">
                            <p:stCondLst>
                              <p:cond delay="1250"/>
                            </p:stCondLst>
                            <p:childTnLst>
                              <p:par>
                                <p:cTn id="25" presetID="1" presetClass="entr" presetSubtype="0"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par>
                          <p:cTn id="27" fill="hold">
                            <p:stCondLst>
                              <p:cond delay="1250"/>
                            </p:stCondLst>
                            <p:childTnLst>
                              <p:par>
                                <p:cTn id="28" presetID="2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250" fill="hold"/>
                                        <p:tgtEl>
                                          <p:spTgt spid="19"/>
                                        </p:tgtEl>
                                        <p:attrNameLst>
                                          <p:attrName>ppt_w</p:attrName>
                                        </p:attrNameLst>
                                      </p:cBhvr>
                                      <p:tavLst>
                                        <p:tav tm="0">
                                          <p:val>
                                            <p:fltVal val="0"/>
                                          </p:val>
                                        </p:tav>
                                        <p:tav tm="100000">
                                          <p:val>
                                            <p:strVal val="#ppt_w"/>
                                          </p:val>
                                        </p:tav>
                                      </p:tavLst>
                                    </p:anim>
                                    <p:anim calcmode="lin" valueType="num">
                                      <p:cBhvr>
                                        <p:cTn id="31" dur="250" fill="hold"/>
                                        <p:tgtEl>
                                          <p:spTgt spid="19"/>
                                        </p:tgtEl>
                                        <p:attrNameLst>
                                          <p:attrName>ppt_h</p:attrName>
                                        </p:attrNameLst>
                                      </p:cBhvr>
                                      <p:tavLst>
                                        <p:tav tm="0">
                                          <p:val>
                                            <p:fltVal val="0"/>
                                          </p:val>
                                        </p:tav>
                                        <p:tav tm="100000">
                                          <p:val>
                                            <p:strVal val="#ppt_h"/>
                                          </p:val>
                                        </p:tav>
                                      </p:tavLst>
                                    </p:anim>
                                  </p:childTnLst>
                                </p:cTn>
                              </p:par>
                            </p:childTnLst>
                          </p:cTn>
                        </p:par>
                        <p:par>
                          <p:cTn id="32" fill="hold">
                            <p:stCondLst>
                              <p:cond delay="1500"/>
                            </p:stCondLst>
                            <p:childTnLst>
                              <p:par>
                                <p:cTn id="33" presetID="23" presetClass="entr" presetSubtype="16"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250" fill="hold"/>
                                        <p:tgtEl>
                                          <p:spTgt spid="32"/>
                                        </p:tgtEl>
                                        <p:attrNameLst>
                                          <p:attrName>ppt_w</p:attrName>
                                        </p:attrNameLst>
                                      </p:cBhvr>
                                      <p:tavLst>
                                        <p:tav tm="0">
                                          <p:val>
                                            <p:fltVal val="0"/>
                                          </p:val>
                                        </p:tav>
                                        <p:tav tm="100000">
                                          <p:val>
                                            <p:strVal val="#ppt_w"/>
                                          </p:val>
                                        </p:tav>
                                      </p:tavLst>
                                    </p:anim>
                                    <p:anim calcmode="lin" valueType="num">
                                      <p:cBhvr>
                                        <p:cTn id="36" dur="250" fill="hold"/>
                                        <p:tgtEl>
                                          <p:spTgt spid="32"/>
                                        </p:tgtEl>
                                        <p:attrNameLst>
                                          <p:attrName>ppt_h</p:attrName>
                                        </p:attrNameLst>
                                      </p:cBhvr>
                                      <p:tavLst>
                                        <p:tav tm="0">
                                          <p:val>
                                            <p:fltVal val="0"/>
                                          </p:val>
                                        </p:tav>
                                        <p:tav tm="100000">
                                          <p:val>
                                            <p:strVal val="#ppt_h"/>
                                          </p:val>
                                        </p:tav>
                                      </p:tavLst>
                                    </p:anim>
                                  </p:childTnLst>
                                </p:cTn>
                              </p:par>
                            </p:childTnLst>
                          </p:cTn>
                        </p:par>
                        <p:par>
                          <p:cTn id="37" fill="hold">
                            <p:stCondLst>
                              <p:cond delay="1750"/>
                            </p:stCondLst>
                            <p:childTnLst>
                              <p:par>
                                <p:cTn id="38" presetID="9" presetClass="entr" presetSubtype="0" fill="hold" grpId="0"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dissolve">
                                      <p:cBhvr>
                                        <p:cTn id="40" dur="250"/>
                                        <p:tgtEl>
                                          <p:spTgt spid="6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24</a:t>
            </a:fld>
            <a:endParaRPr lang="en-GB" dirty="0"/>
          </a:p>
        </p:txBody>
      </p:sp>
      <p:pic>
        <p:nvPicPr>
          <p:cNvPr id="1026" name="Picture 2" descr="American Rescue Plan Act of 2021 $1.9 Trillion Covid Relief Bill, Expanded Child Tax Credit, Unemployment Insurance, state and local aid, economic impact payments, education funding, pensions, Biden stimulus Covid Relief pack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1229" y="448407"/>
            <a:ext cx="6820161" cy="556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778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Expected impact of the stimulus bill </a:t>
            </a:r>
          </a:p>
        </p:txBody>
      </p:sp>
      <p:sp>
        <p:nvSpPr>
          <p:cNvPr id="3" name="Content Placeholder 2"/>
          <p:cNvSpPr>
            <a:spLocks noGrp="1"/>
          </p:cNvSpPr>
          <p:nvPr>
            <p:ph idx="1"/>
          </p:nvPr>
        </p:nvSpPr>
        <p:spPr>
          <a:xfrm>
            <a:off x="838200" y="1257300"/>
            <a:ext cx="10515600" cy="4664768"/>
          </a:xfrm>
        </p:spPr>
        <p:txBody>
          <a:bodyPr>
            <a:noAutofit/>
          </a:bodyPr>
          <a:lstStyle/>
          <a:p>
            <a:r>
              <a:rPr lang="en-US" b="0" dirty="0"/>
              <a:t>Updated expectations for U.S. economic growth: 5.95% - 7% Q42020 through Q42021 (WSJ survey/Oxford Economics/Fed) </a:t>
            </a:r>
          </a:p>
          <a:p>
            <a:r>
              <a:rPr lang="en-US" b="0" dirty="0"/>
              <a:t>Updated expectations for global economic growth: +1% because of vaccination roll-out and US fiscal stimulus (OECD forecast)</a:t>
            </a:r>
          </a:p>
          <a:p>
            <a:r>
              <a:rPr lang="en-US" b="0" dirty="0"/>
              <a:t>Increase in national debt/GDP ratio to WWII levels (additional debt financed at negative real interest rates).  </a:t>
            </a:r>
          </a:p>
          <a:p>
            <a:r>
              <a:rPr lang="en-US" b="0" dirty="0"/>
              <a:t>Substantial (temporary) reduction of child poverty as most benefits from the current bill go to households with incomes below $90,000. </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dirty="0"/>
          </a:p>
        </p:txBody>
      </p:sp>
    </p:spTree>
    <p:extLst>
      <p:ext uri="{BB962C8B-B14F-4D97-AF65-F5344CB8AC3E}">
        <p14:creationId xmlns:p14="http://schemas.microsoft.com/office/powerpoint/2010/main" val="1905987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Questions about the stimulus bill</a:t>
            </a:r>
          </a:p>
        </p:txBody>
      </p:sp>
      <p:sp>
        <p:nvSpPr>
          <p:cNvPr id="3" name="Content Placeholder 2"/>
          <p:cNvSpPr>
            <a:spLocks noGrp="1"/>
          </p:cNvSpPr>
          <p:nvPr>
            <p:ph idx="1"/>
          </p:nvPr>
        </p:nvSpPr>
        <p:spPr>
          <a:xfrm>
            <a:off x="838200" y="1186962"/>
            <a:ext cx="10515600" cy="4735106"/>
          </a:xfrm>
        </p:spPr>
        <p:txBody>
          <a:bodyPr>
            <a:normAutofit lnSpcReduction="10000"/>
          </a:bodyPr>
          <a:lstStyle/>
          <a:p>
            <a:r>
              <a:rPr lang="en-US" dirty="0"/>
              <a:t>Is the bill too big and will it cause inflation? </a:t>
            </a:r>
          </a:p>
          <a:p>
            <a:pPr lvl="1"/>
            <a:r>
              <a:rPr lang="en-US" dirty="0"/>
              <a:t>Maybe, but unlikely since income subsidies (about $1tn) are temporary, consumers are likely to spend only about 50% and save 50%. This will not be enough to close the existing negative output gap. Uptick in the CPI (5% in May 2021 likely transitory). </a:t>
            </a:r>
          </a:p>
          <a:p>
            <a:r>
              <a:rPr lang="en-US" dirty="0"/>
              <a:t>Does the bill contain ‘pork’ that is not directly targeting Covid relief?</a:t>
            </a:r>
          </a:p>
          <a:p>
            <a:pPr lvl="1"/>
            <a:r>
              <a:rPr lang="en-US" dirty="0"/>
              <a:t>Yes, but about 85% of the total spending is pandemic-related (if state and school aid is included). </a:t>
            </a:r>
          </a:p>
          <a:p>
            <a:r>
              <a:rPr lang="en-US" dirty="0"/>
              <a:t>Should the bill have prioritized other types of programs? </a:t>
            </a:r>
          </a:p>
          <a:p>
            <a:pPr lvl="1"/>
            <a:r>
              <a:rPr lang="en-US" dirty="0"/>
              <a:t>Instead of direct payments to persons unaffected by the pandemic more infrastructure spending would have created more future economic growth. </a:t>
            </a:r>
          </a:p>
          <a:p>
            <a:pPr marL="0" indent="0">
              <a:buNone/>
            </a:pPr>
            <a:r>
              <a:rPr lang="en-US" sz="1200" b="0" dirty="0">
                <a:hlinkClick r:id="rId2"/>
              </a:rPr>
              <a:t>https://www.usatoday.com/story/news/factcheck/2021/03/02/fact-check-breaking-down-spending-covid-19-relief-bill/6887487002</a:t>
            </a:r>
            <a:br>
              <a:rPr lang="en-US" sz="1200" b="0" dirty="0"/>
            </a:br>
            <a:r>
              <a:rPr lang="en-US" sz="1200" b="0" dirty="0"/>
              <a:t>Zhao, Chen, Inflation risk from Biden’s stimulus plan is exaggerated, Financial Times, March 9, 2021</a:t>
            </a:r>
            <a:br>
              <a:rPr lang="en-US" sz="1200" b="0" dirty="0"/>
            </a:br>
            <a:r>
              <a:rPr lang="en-US" sz="1200" b="0" dirty="0"/>
              <a:t>Wolf, Martin, Joe Biden’s $1.9tn package is a risky experiment, Financial Times, Feb. 23, 2021</a:t>
            </a:r>
            <a:endParaRPr lang="en-US" b="0" dirty="0"/>
          </a:p>
        </p:txBody>
      </p:sp>
      <p:sp>
        <p:nvSpPr>
          <p:cNvPr id="4" name="Slide Number Placeholder 3"/>
          <p:cNvSpPr>
            <a:spLocks noGrp="1"/>
          </p:cNvSpPr>
          <p:nvPr>
            <p:ph type="sldNum" sz="quarter" idx="12"/>
          </p:nvPr>
        </p:nvSpPr>
        <p:spPr/>
        <p:txBody>
          <a:bodyPr/>
          <a:lstStyle/>
          <a:p>
            <a:fld id="{D9F085D5-EC86-4F6A-B501-C1359CB39116}" type="slidenum">
              <a:rPr lang="en-GB" smtClean="0"/>
              <a:t>26</a:t>
            </a:fld>
            <a:endParaRPr lang="en-GB" dirty="0"/>
          </a:p>
        </p:txBody>
      </p:sp>
    </p:spTree>
    <p:extLst>
      <p:ext uri="{BB962C8B-B14F-4D97-AF65-F5344CB8AC3E}">
        <p14:creationId xmlns:p14="http://schemas.microsoft.com/office/powerpoint/2010/main" val="1140039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3208-60F1-469C-A300-0E7F69D01BBB}"/>
              </a:ext>
            </a:extLst>
          </p:cNvPr>
          <p:cNvSpPr>
            <a:spLocks noGrp="1"/>
          </p:cNvSpPr>
          <p:nvPr>
            <p:ph type="title"/>
          </p:nvPr>
        </p:nvSpPr>
        <p:spPr/>
        <p:txBody>
          <a:bodyPr/>
          <a:lstStyle/>
          <a:p>
            <a:r>
              <a:rPr lang="en-US" dirty="0"/>
              <a:t>       A “K-shaped” recovery?</a:t>
            </a:r>
          </a:p>
        </p:txBody>
      </p:sp>
      <p:sp>
        <p:nvSpPr>
          <p:cNvPr id="3" name="Content Placeholder 2">
            <a:extLst>
              <a:ext uri="{FF2B5EF4-FFF2-40B4-BE49-F238E27FC236}">
                <a16:creationId xmlns:a16="http://schemas.microsoft.com/office/drawing/2014/main" id="{37ED8EEB-24DE-45BC-9662-5A6ACC6B3D74}"/>
              </a:ext>
            </a:extLst>
          </p:cNvPr>
          <p:cNvSpPr>
            <a:spLocks noGrp="1"/>
          </p:cNvSpPr>
          <p:nvPr>
            <p:ph idx="1"/>
          </p:nvPr>
        </p:nvSpPr>
        <p:spPr>
          <a:xfrm>
            <a:off x="315759" y="1222131"/>
            <a:ext cx="10677939" cy="6057900"/>
          </a:xfrm>
        </p:spPr>
        <p:txBody>
          <a:bodyPr>
            <a:normAutofit/>
          </a:bodyPr>
          <a:lstStyle/>
          <a:p>
            <a:pPr marL="0" indent="0">
              <a:buNone/>
            </a:pPr>
            <a:endParaRPr lang="en-US" b="0" dirty="0"/>
          </a:p>
          <a:p>
            <a:endParaRPr lang="en-US" b="0" dirty="0"/>
          </a:p>
          <a:p>
            <a:endParaRPr lang="en-US" b="0" dirty="0"/>
          </a:p>
          <a:p>
            <a:endParaRPr lang="en-US" b="0" dirty="0"/>
          </a:p>
          <a:p>
            <a:endParaRPr lang="en-US" b="0" dirty="0"/>
          </a:p>
          <a:p>
            <a:endParaRPr lang="en-US" dirty="0"/>
          </a:p>
        </p:txBody>
      </p:sp>
      <p:sp>
        <p:nvSpPr>
          <p:cNvPr id="4" name="Slide Number Placeholder 3">
            <a:extLst>
              <a:ext uri="{FF2B5EF4-FFF2-40B4-BE49-F238E27FC236}">
                <a16:creationId xmlns:a16="http://schemas.microsoft.com/office/drawing/2014/main" id="{E496ECB3-D69C-46BC-BA3A-376FD27A13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dirty="0">
              <a:ln>
                <a:noFill/>
              </a:ln>
              <a:solidFill>
                <a:srgbClr val="0C4C88"/>
              </a:solidFill>
              <a:effectLst/>
              <a:uLnTx/>
              <a:uFillTx/>
              <a:latin typeface="Calibri" panose="020F0502020204030204"/>
              <a:ea typeface="+mn-ea"/>
              <a:cs typeface="+mn-cs"/>
            </a:endParaRPr>
          </a:p>
        </p:txBody>
      </p:sp>
      <p:sp>
        <p:nvSpPr>
          <p:cNvPr id="5" name="TextBox 4"/>
          <p:cNvSpPr txBox="1"/>
          <p:nvPr/>
        </p:nvSpPr>
        <p:spPr>
          <a:xfrm>
            <a:off x="1116623" y="1600200"/>
            <a:ext cx="9390185" cy="4832092"/>
          </a:xfrm>
          <a:prstGeom prst="rect">
            <a:avLst/>
          </a:prstGeom>
          <a:noFill/>
        </p:spPr>
        <p:txBody>
          <a:bodyPr wrap="square" rtlCol="0">
            <a:spAutoFit/>
          </a:bodyPr>
          <a:lstStyle/>
          <a:p>
            <a:r>
              <a:rPr lang="en-US" sz="2800" b="1" u="sng" dirty="0">
                <a:solidFill>
                  <a:srgbClr val="0C4C88"/>
                </a:solidFill>
              </a:rPr>
              <a:t>Executive Summary</a:t>
            </a:r>
          </a:p>
          <a:p>
            <a:pPr marL="285750" indent="-285750">
              <a:buFont typeface="Arial" panose="020B0604020202020204" pitchFamily="34" charset="0"/>
              <a:buChar char="•"/>
            </a:pPr>
            <a:r>
              <a:rPr lang="en-US" sz="2800" dirty="0">
                <a:solidFill>
                  <a:srgbClr val="0C4C88"/>
                </a:solidFill>
              </a:rPr>
              <a:t>Those with financial wealth/residential real estate have seen its value grow in excess of inflation</a:t>
            </a:r>
          </a:p>
          <a:p>
            <a:pPr marL="285750" indent="-285750">
              <a:buFont typeface="Arial" panose="020B0604020202020204" pitchFamily="34" charset="0"/>
              <a:buChar char="•"/>
            </a:pPr>
            <a:r>
              <a:rPr lang="en-US" sz="2800" dirty="0">
                <a:solidFill>
                  <a:srgbClr val="0C4C88"/>
                </a:solidFill>
              </a:rPr>
              <a:t>High and middle income earners (&gt;60k/yr) have largely kept their jobs; low income earners have depressed employment rates</a:t>
            </a:r>
          </a:p>
          <a:p>
            <a:pPr marL="285750" indent="-285750">
              <a:buFont typeface="Arial" panose="020B0604020202020204" pitchFamily="34" charset="0"/>
              <a:buChar char="•"/>
            </a:pPr>
            <a:r>
              <a:rPr lang="en-US" sz="2800" dirty="0">
                <a:solidFill>
                  <a:srgbClr val="0C4C88"/>
                </a:solidFill>
              </a:rPr>
              <a:t>Women (with young kids) are disproportionately exiting labor force</a:t>
            </a:r>
          </a:p>
          <a:p>
            <a:pPr marL="285750" indent="-285750">
              <a:buFont typeface="Arial" panose="020B0604020202020204" pitchFamily="34" charset="0"/>
              <a:buChar char="•"/>
            </a:pPr>
            <a:r>
              <a:rPr lang="en-US" sz="2800" dirty="0">
                <a:solidFill>
                  <a:srgbClr val="0C4C88"/>
                </a:solidFill>
              </a:rPr>
              <a:t>Specific industries (vaccine reliant) are hit particularly hard</a:t>
            </a:r>
          </a:p>
          <a:p>
            <a:pPr marL="285750" indent="-285750">
              <a:buFont typeface="Arial" panose="020B0604020202020204" pitchFamily="34" charset="0"/>
              <a:buChar char="•"/>
            </a:pPr>
            <a:r>
              <a:rPr lang="en-US" sz="2800" dirty="0">
                <a:solidFill>
                  <a:srgbClr val="0C4C88"/>
                </a:solidFill>
              </a:rPr>
              <a:t>Little evidence that UI benefits are a major disincentive for employment</a:t>
            </a:r>
          </a:p>
        </p:txBody>
      </p:sp>
    </p:spTree>
    <p:extLst>
      <p:ext uri="{BB962C8B-B14F-4D97-AF65-F5344CB8AC3E}">
        <p14:creationId xmlns:p14="http://schemas.microsoft.com/office/powerpoint/2010/main" val="3853709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bg1"/>
                </a:solidFill>
              </a:rPr>
              <a:t>K- </a:t>
            </a:r>
            <a:r>
              <a:rPr lang="en-US" dirty="0"/>
              <a:t>Shaped Recovery</a:t>
            </a:r>
          </a:p>
        </p:txBody>
      </p:sp>
      <p:sp>
        <p:nvSpPr>
          <p:cNvPr id="4" name="Slide Number Placeholder 3"/>
          <p:cNvSpPr>
            <a:spLocks noGrp="1"/>
          </p:cNvSpPr>
          <p:nvPr>
            <p:ph type="sldNum" sz="quarter" idx="12"/>
          </p:nvPr>
        </p:nvSpPr>
        <p:spPr/>
        <p:txBody>
          <a:bodyPr/>
          <a:lstStyle/>
          <a:p>
            <a:fld id="{D9F085D5-EC86-4F6A-B501-C1359CB39116}" type="slidenum">
              <a:rPr lang="en-GB" smtClean="0"/>
              <a:t>28</a:t>
            </a:fld>
            <a:endParaRPr lang="en-GB" dirty="0"/>
          </a:p>
        </p:txBody>
      </p:sp>
      <p:pic>
        <p:nvPicPr>
          <p:cNvPr id="6" name="Content Placeholder 5"/>
          <p:cNvPicPr>
            <a:picLocks noGrp="1" noChangeAspect="1"/>
          </p:cNvPicPr>
          <p:nvPr>
            <p:ph idx="1"/>
          </p:nvPr>
        </p:nvPicPr>
        <p:blipFill>
          <a:blip r:embed="rId2"/>
          <a:stretch>
            <a:fillRect/>
          </a:stretch>
        </p:blipFill>
        <p:spPr>
          <a:xfrm>
            <a:off x="3238500" y="1898589"/>
            <a:ext cx="5715000" cy="3219450"/>
          </a:xfrm>
          <a:prstGeom prst="rect">
            <a:avLst/>
          </a:prstGeom>
        </p:spPr>
      </p:pic>
    </p:spTree>
    <p:extLst>
      <p:ext uri="{BB962C8B-B14F-4D97-AF65-F5344CB8AC3E}">
        <p14:creationId xmlns:p14="http://schemas.microsoft.com/office/powerpoint/2010/main" val="1393913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D235-8FFA-3948-A76D-1EF4F0B6484A}"/>
              </a:ext>
            </a:extLst>
          </p:cNvPr>
          <p:cNvSpPr>
            <a:spLocks noGrp="1"/>
          </p:cNvSpPr>
          <p:nvPr>
            <p:ph type="title"/>
          </p:nvPr>
        </p:nvSpPr>
        <p:spPr>
          <a:xfrm>
            <a:off x="730620" y="0"/>
            <a:ext cx="10515600" cy="1325563"/>
          </a:xfrm>
        </p:spPr>
        <p:txBody>
          <a:bodyPr/>
          <a:lstStyle/>
          <a:p>
            <a:r>
              <a:rPr lang="en-US" dirty="0">
                <a:solidFill>
                  <a:srgbClr val="FAF7F0"/>
                </a:solidFill>
              </a:rPr>
              <a:t>Con</a:t>
            </a:r>
            <a:r>
              <a:rPr lang="en-US" dirty="0"/>
              <a:t>clusion</a:t>
            </a:r>
          </a:p>
        </p:txBody>
      </p:sp>
      <p:sp>
        <p:nvSpPr>
          <p:cNvPr id="3" name="Content Placeholder 2">
            <a:extLst>
              <a:ext uri="{FF2B5EF4-FFF2-40B4-BE49-F238E27FC236}">
                <a16:creationId xmlns:a16="http://schemas.microsoft.com/office/drawing/2014/main" id="{BA317137-A76E-5E4D-9BF0-148636EAD02C}"/>
              </a:ext>
            </a:extLst>
          </p:cNvPr>
          <p:cNvSpPr>
            <a:spLocks noGrp="1"/>
          </p:cNvSpPr>
          <p:nvPr>
            <p:ph idx="1"/>
          </p:nvPr>
        </p:nvSpPr>
        <p:spPr>
          <a:xfrm>
            <a:off x="838200" y="1325564"/>
            <a:ext cx="10515600" cy="4904662"/>
          </a:xfrm>
        </p:spPr>
        <p:txBody>
          <a:bodyPr>
            <a:normAutofit fontScale="92500" lnSpcReduction="20000"/>
          </a:bodyPr>
          <a:lstStyle/>
          <a:p>
            <a:r>
              <a:rPr lang="en-US" dirty="0"/>
              <a:t>COVID-19 is public health crisis that has macroeconomic implications.</a:t>
            </a:r>
          </a:p>
          <a:p>
            <a:pPr lvl="1"/>
            <a:r>
              <a:rPr lang="en-US" dirty="0"/>
              <a:t>With enormous built-in inequities.</a:t>
            </a:r>
          </a:p>
          <a:p>
            <a:r>
              <a:rPr lang="en-US" dirty="0"/>
              <a:t>GDP contracted 2.5% in 2020, much less than anticipated.</a:t>
            </a:r>
          </a:p>
          <a:p>
            <a:pPr lvl="1"/>
            <a:r>
              <a:rPr lang="en-US" dirty="0"/>
              <a:t>Positive growth will return in 2021. Forecast: 6 – 7% for 2021.  </a:t>
            </a:r>
          </a:p>
          <a:p>
            <a:r>
              <a:rPr lang="en-US" dirty="0"/>
              <a:t>Significant structural changes.</a:t>
            </a:r>
          </a:p>
          <a:p>
            <a:pPr lvl="1"/>
            <a:r>
              <a:rPr lang="en-US" dirty="0"/>
              <a:t>Telecommuting, telehealth, retail decline, other business failures. Increased concentration of market power. </a:t>
            </a:r>
          </a:p>
          <a:p>
            <a:r>
              <a:rPr lang="en-US" dirty="0"/>
              <a:t>Policy gap and economic reallocations have created hardship.</a:t>
            </a:r>
          </a:p>
          <a:p>
            <a:pPr lvl="1"/>
            <a:r>
              <a:rPr lang="en-US" dirty="0"/>
              <a:t>Hunger, evictions, foreclosures, additional deaths.</a:t>
            </a:r>
          </a:p>
          <a:p>
            <a:pPr lvl="0"/>
            <a:r>
              <a:rPr lang="en-US" dirty="0"/>
              <a:t>Long-term effects: </a:t>
            </a:r>
            <a:r>
              <a:rPr lang="en-US" sz="2600" b="0" dirty="0">
                <a:solidFill>
                  <a:schemeClr val="tx1"/>
                </a:solidFill>
              </a:rPr>
              <a:t>Educational opportunities, labor force participation changes, reallocations that require retraining, increasing inequality, long-term health challenges.</a:t>
            </a:r>
            <a:br>
              <a:rPr lang="en-US" sz="2600" b="0" dirty="0">
                <a:solidFill>
                  <a:schemeClr val="tx1"/>
                </a:solidFill>
              </a:rPr>
            </a:br>
            <a:endParaRPr lang="en-US" sz="2600" b="0" dirty="0">
              <a:solidFill>
                <a:schemeClr val="tx1"/>
              </a:solidFill>
            </a:endParaRPr>
          </a:p>
          <a:p>
            <a:pPr lvl="0"/>
            <a:r>
              <a:rPr lang="en-US" dirty="0"/>
              <a:t>Wide agreement that the ‘American Rescue Plan’ was needed, but debate over the size of additional fiscal stimulus to ‘building back better’.</a:t>
            </a:r>
          </a:p>
          <a:p>
            <a:pPr lvl="0"/>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0F5C5582-A486-324A-9A4E-8FF816BCDDEF}"/>
              </a:ext>
            </a:extLst>
          </p:cNvPr>
          <p:cNvSpPr>
            <a:spLocks noGrp="1"/>
          </p:cNvSpPr>
          <p:nvPr>
            <p:ph type="sldNum" sz="quarter" idx="12"/>
          </p:nvPr>
        </p:nvSpPr>
        <p:spPr/>
        <p:txBody>
          <a:bodyPr/>
          <a:lstStyle/>
          <a:p>
            <a:fld id="{D9F085D5-EC86-4F6A-B501-C1359CB39116}" type="slidenum">
              <a:rPr lang="en-GB" smtClean="0"/>
              <a:t>29</a:t>
            </a:fld>
            <a:endParaRPr lang="en-GB" dirty="0"/>
          </a:p>
        </p:txBody>
      </p:sp>
    </p:spTree>
    <p:extLst>
      <p:ext uri="{BB962C8B-B14F-4D97-AF65-F5344CB8AC3E}">
        <p14:creationId xmlns:p14="http://schemas.microsoft.com/office/powerpoint/2010/main" val="103642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Scott L. Baier, Clemson University</a:t>
            </a:r>
          </a:p>
          <a:p>
            <a:pPr lvl="1"/>
            <a:r>
              <a:rPr lang="en-US" dirty="0"/>
              <a:t>Jon D. Haveman, NEED</a:t>
            </a:r>
          </a:p>
          <a:p>
            <a:pPr lvl="1"/>
            <a:r>
              <a:rPr lang="en-US" dirty="0"/>
              <a:t>Geoffrey Woglom, Amherst College</a:t>
            </a:r>
          </a:p>
          <a:p>
            <a:pPr lvl="1"/>
            <a:r>
              <a:rPr lang="en-US" dirty="0"/>
              <a:t>Doris Geide-Stevenson, Weber State University </a:t>
            </a:r>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3</a:t>
            </a:fld>
            <a:endParaRPr lang="en-GB" dirty="0"/>
          </a:p>
        </p:txBody>
      </p:sp>
    </p:spTree>
    <p:extLst>
      <p:ext uri="{BB962C8B-B14F-4D97-AF65-F5344CB8AC3E}">
        <p14:creationId xmlns:p14="http://schemas.microsoft.com/office/powerpoint/2010/main" val="903976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Doris Geide-Stevenson </a:t>
            </a:r>
            <a:br>
              <a:rPr lang="en-US" dirty="0"/>
            </a:br>
            <a:r>
              <a:rPr lang="en-US" dirty="0"/>
              <a:t>dgsteven@weber.edu</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30</a:t>
            </a:fld>
            <a:endParaRPr lang="en-GB" dirty="0"/>
          </a:p>
        </p:txBody>
      </p:sp>
    </p:spTree>
    <p:extLst>
      <p:ext uri="{BB962C8B-B14F-4D97-AF65-F5344CB8AC3E}">
        <p14:creationId xmlns:p14="http://schemas.microsoft.com/office/powerpoint/2010/main" val="4249177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EDE971-10F7-4BBD-93A1-7BBFB115B6EF}"/>
              </a:ext>
            </a:extLst>
          </p:cNvPr>
          <p:cNvSpPr>
            <a:spLocks noGrp="1"/>
          </p:cNvSpPr>
          <p:nvPr>
            <p:ph type="ctrTitle"/>
          </p:nvPr>
        </p:nvSpPr>
        <p:spPr>
          <a:xfrm>
            <a:off x="1041400" y="343611"/>
            <a:ext cx="10109200" cy="880351"/>
          </a:xfrm>
        </p:spPr>
        <p:txBody>
          <a:bodyPr>
            <a:normAutofit fontScale="90000"/>
          </a:bodyPr>
          <a:lstStyle/>
          <a:p>
            <a:r>
              <a:rPr lang="en-US" dirty="0"/>
              <a:t>What are the risks to recovery?</a:t>
            </a:r>
          </a:p>
        </p:txBody>
      </p:sp>
      <p:sp>
        <p:nvSpPr>
          <p:cNvPr id="4" name="Slide Number Placeholder 3">
            <a:extLst>
              <a:ext uri="{FF2B5EF4-FFF2-40B4-BE49-F238E27FC236}">
                <a16:creationId xmlns:a16="http://schemas.microsoft.com/office/drawing/2014/main" id="{EEB67691-64C6-4817-983D-0D2819155951}"/>
              </a:ext>
            </a:extLst>
          </p:cNvPr>
          <p:cNvSpPr>
            <a:spLocks noGrp="1"/>
          </p:cNvSpPr>
          <p:nvPr>
            <p:ph type="sldNum" sz="quarter" idx="12"/>
          </p:nvPr>
        </p:nvSpPr>
        <p:spPr/>
        <p:txBody>
          <a:bodyPr/>
          <a:lstStyle/>
          <a:p>
            <a:fld id="{D9F085D5-EC86-4F6A-B501-C1359CB39116}" type="slidenum">
              <a:rPr lang="en-GB" smtClean="0"/>
              <a:t>31</a:t>
            </a:fld>
            <a:endParaRPr lang="en-GB" dirty="0"/>
          </a:p>
        </p:txBody>
      </p:sp>
      <p:sp>
        <p:nvSpPr>
          <p:cNvPr id="7" name="Content Placeholder 2">
            <a:extLst>
              <a:ext uri="{FF2B5EF4-FFF2-40B4-BE49-F238E27FC236}">
                <a16:creationId xmlns:a16="http://schemas.microsoft.com/office/drawing/2014/main" id="{B7A4F83F-A2CE-4D0C-BF95-C48CDF137D0E}"/>
              </a:ext>
            </a:extLst>
          </p:cNvPr>
          <p:cNvSpPr txBox="1">
            <a:spLocks/>
          </p:cNvSpPr>
          <p:nvPr/>
        </p:nvSpPr>
        <p:spPr>
          <a:xfrm>
            <a:off x="838200" y="1570730"/>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dirty="0"/>
              <a:t>Continuation of the virus with mutations and insufficient vaccine roll-out  (like 1918)</a:t>
            </a:r>
          </a:p>
          <a:p>
            <a:pPr marL="514350" indent="-514350" algn="l">
              <a:buFont typeface="+mj-lt"/>
              <a:buAutoNum type="arabicPeriod"/>
            </a:pPr>
            <a:r>
              <a:rPr lang="en-US" b="0" dirty="0"/>
              <a:t>Lack of additional and appropriately targeted fiscal support to prevent debt default, evictions, and business failures (like 1929)</a:t>
            </a:r>
          </a:p>
          <a:p>
            <a:pPr marL="514350" indent="-514350" algn="l">
              <a:buFont typeface="+mj-lt"/>
              <a:buAutoNum type="arabicPeriod"/>
            </a:pPr>
            <a:r>
              <a:rPr lang="en-US" b="0" dirty="0"/>
              <a:t>Damage to State and Local Budgets leading to cuts in jobs and discretionary spending (like 2009)</a:t>
            </a:r>
            <a:endParaRPr lang="en-US" dirty="0"/>
          </a:p>
          <a:p>
            <a:pPr algn="l"/>
            <a:r>
              <a:rPr lang="en-US" dirty="0"/>
              <a:t>Key Risk #1: </a:t>
            </a:r>
            <a:r>
              <a:rPr lang="en-US" i="1" dirty="0"/>
              <a:t>Temporary </a:t>
            </a:r>
            <a:r>
              <a:rPr lang="en-US" dirty="0"/>
              <a:t>economic downturn becoming </a:t>
            </a:r>
            <a:r>
              <a:rPr lang="en-US" i="1" dirty="0"/>
              <a:t>permanent</a:t>
            </a:r>
            <a:br>
              <a:rPr lang="en-US" i="1" dirty="0"/>
            </a:br>
            <a:br>
              <a:rPr lang="en-US" i="1" dirty="0"/>
            </a:br>
            <a:r>
              <a:rPr lang="en-US" dirty="0"/>
              <a:t>Key Risk #2: An inequitable recovery</a:t>
            </a:r>
          </a:p>
          <a:p>
            <a:pPr algn="l"/>
            <a:endParaRPr lang="en-US" dirty="0"/>
          </a:p>
          <a:p>
            <a:pPr algn="l"/>
            <a:r>
              <a:rPr lang="en-US" dirty="0"/>
              <a:t>Both risks are directly addressed with the American Rescue Plan. </a:t>
            </a:r>
          </a:p>
        </p:txBody>
      </p:sp>
    </p:spTree>
    <p:extLst>
      <p:ext uri="{BB962C8B-B14F-4D97-AF65-F5344CB8AC3E}">
        <p14:creationId xmlns:p14="http://schemas.microsoft.com/office/powerpoint/2010/main" val="888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202</a:t>
            </a:r>
            <a:r>
              <a:rPr lang="en-US" dirty="0"/>
              <a:t>0 State Tax Receipts Relative to 2019</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32</a:t>
            </a:fld>
            <a:endParaRPr lang="en-GB" dirty="0"/>
          </a:p>
        </p:txBody>
      </p:sp>
      <p:pic>
        <p:nvPicPr>
          <p:cNvPr id="2050" name="Picture 2" descr="https://markets.jpmorgan.com/research/open/image/hwP3xpn0G4qqIUUpK-vSFJmr4hQhdUAMdNiAKaX9Q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6962" y="1354124"/>
            <a:ext cx="9366953" cy="45633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96054" y="6031523"/>
            <a:ext cx="7757745" cy="307777"/>
          </a:xfrm>
          <a:prstGeom prst="rect">
            <a:avLst/>
          </a:prstGeom>
          <a:noFill/>
        </p:spPr>
        <p:txBody>
          <a:bodyPr wrap="square" rtlCol="0">
            <a:spAutoFit/>
          </a:bodyPr>
          <a:lstStyle/>
          <a:p>
            <a:r>
              <a:rPr lang="en-US" sz="1400" dirty="0"/>
              <a:t>https://markets.jpmorgan.com/research/email/9oirrqoa/jA9jthJ33avL4Z96Lz3vA/GPS-3630418-0</a:t>
            </a:r>
          </a:p>
        </p:txBody>
      </p:sp>
    </p:spTree>
    <p:extLst>
      <p:ext uri="{BB962C8B-B14F-4D97-AF65-F5344CB8AC3E}">
        <p14:creationId xmlns:p14="http://schemas.microsoft.com/office/powerpoint/2010/main" val="4074082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stretch>
            <a:fillRect/>
          </a:stretch>
        </p:blipFill>
        <p:spPr>
          <a:xfrm>
            <a:off x="35170" y="-277140"/>
            <a:ext cx="12156830" cy="7135140"/>
          </a:xfrm>
          <a:prstGeom prst="rect">
            <a:avLst/>
          </a:prstGeom>
        </p:spPr>
      </p:pic>
      <p:sp>
        <p:nvSpPr>
          <p:cNvPr id="4" name="Slide Number Placeholder 3"/>
          <p:cNvSpPr>
            <a:spLocks noGrp="1"/>
          </p:cNvSpPr>
          <p:nvPr>
            <p:ph type="sldNum" sz="quarter" idx="12"/>
          </p:nvPr>
        </p:nvSpPr>
        <p:spPr/>
        <p:txBody>
          <a:bodyPr/>
          <a:lstStyle/>
          <a:p>
            <a:fld id="{D9F085D5-EC86-4F6A-B501-C1359CB39116}" type="slidenum">
              <a:rPr lang="en-GB" smtClean="0"/>
              <a:t>33</a:t>
            </a:fld>
            <a:endParaRPr lang="en-GB" dirty="0"/>
          </a:p>
        </p:txBody>
      </p:sp>
    </p:spTree>
    <p:extLst>
      <p:ext uri="{BB962C8B-B14F-4D97-AF65-F5344CB8AC3E}">
        <p14:creationId xmlns:p14="http://schemas.microsoft.com/office/powerpoint/2010/main" val="2666203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EBFC-BCB0-634D-A310-8C6B95744D69}"/>
              </a:ext>
            </a:extLst>
          </p:cNvPr>
          <p:cNvSpPr>
            <a:spLocks noGrp="1"/>
          </p:cNvSpPr>
          <p:nvPr>
            <p:ph type="title"/>
          </p:nvPr>
        </p:nvSpPr>
        <p:spPr>
          <a:xfrm>
            <a:off x="768627" y="0"/>
            <a:ext cx="10515600" cy="1325563"/>
          </a:xfrm>
        </p:spPr>
        <p:txBody>
          <a:bodyPr/>
          <a:lstStyle/>
          <a:p>
            <a:r>
              <a:rPr lang="en-US" dirty="0">
                <a:solidFill>
                  <a:schemeClr val="bg1"/>
                </a:solidFill>
              </a:rPr>
              <a:t>Mo</a:t>
            </a:r>
            <a:r>
              <a:rPr lang="en-US" dirty="0"/>
              <a:t>netary Policy – Federal Reserve – 2020</a:t>
            </a:r>
          </a:p>
        </p:txBody>
      </p:sp>
      <p:grpSp>
        <p:nvGrpSpPr>
          <p:cNvPr id="6" name="Group 5">
            <a:extLst>
              <a:ext uri="{FF2B5EF4-FFF2-40B4-BE49-F238E27FC236}">
                <a16:creationId xmlns:a16="http://schemas.microsoft.com/office/drawing/2014/main" id="{E069EB86-4BB7-0344-88A1-9D57A35B37BE}"/>
              </a:ext>
            </a:extLst>
          </p:cNvPr>
          <p:cNvGrpSpPr/>
          <p:nvPr/>
        </p:nvGrpSpPr>
        <p:grpSpPr>
          <a:xfrm>
            <a:off x="1011195" y="4090103"/>
            <a:ext cx="333633" cy="321276"/>
            <a:chOff x="1816443" y="3669957"/>
            <a:chExt cx="753762" cy="803189"/>
          </a:xfrm>
        </p:grpSpPr>
        <p:sp>
          <p:nvSpPr>
            <p:cNvPr id="4" name="Oval 3">
              <a:extLst>
                <a:ext uri="{FF2B5EF4-FFF2-40B4-BE49-F238E27FC236}">
                  <a16:creationId xmlns:a16="http://schemas.microsoft.com/office/drawing/2014/main" id="{4FAB8C74-0CE1-5A43-9B21-BDA2CBAC5BC4}"/>
                </a:ext>
              </a:extLst>
            </p:cNvPr>
            <p:cNvSpPr/>
            <p:nvPr/>
          </p:nvSpPr>
          <p:spPr>
            <a:xfrm>
              <a:off x="1816443" y="3669957"/>
              <a:ext cx="753762" cy="80318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31299C48-6B59-4B41-A02D-F5303F3EAD23}"/>
                </a:ext>
              </a:extLst>
            </p:cNvPr>
            <p:cNvSpPr/>
            <p:nvPr/>
          </p:nvSpPr>
          <p:spPr>
            <a:xfrm>
              <a:off x="1958545" y="3822356"/>
              <a:ext cx="469557" cy="4983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a:extLst>
              <a:ext uri="{FF2B5EF4-FFF2-40B4-BE49-F238E27FC236}">
                <a16:creationId xmlns:a16="http://schemas.microsoft.com/office/drawing/2014/main" id="{C1BE0CD8-38AF-9248-AB2B-E74B1F3868CC}"/>
              </a:ext>
            </a:extLst>
          </p:cNvPr>
          <p:cNvCxnSpPr>
            <a:cxnSpLocks/>
          </p:cNvCxnSpPr>
          <p:nvPr/>
        </p:nvCxnSpPr>
        <p:spPr>
          <a:xfrm>
            <a:off x="1344828" y="4250741"/>
            <a:ext cx="181755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79BDF06-0623-D147-B3E3-0E29A75A538A}"/>
              </a:ext>
            </a:extLst>
          </p:cNvPr>
          <p:cNvGrpSpPr/>
          <p:nvPr/>
        </p:nvGrpSpPr>
        <p:grpSpPr>
          <a:xfrm>
            <a:off x="3087130" y="4090103"/>
            <a:ext cx="333633" cy="321276"/>
            <a:chOff x="1816443" y="3669957"/>
            <a:chExt cx="753762" cy="803189"/>
          </a:xfrm>
        </p:grpSpPr>
        <p:sp>
          <p:nvSpPr>
            <p:cNvPr id="13" name="Oval 12">
              <a:extLst>
                <a:ext uri="{FF2B5EF4-FFF2-40B4-BE49-F238E27FC236}">
                  <a16:creationId xmlns:a16="http://schemas.microsoft.com/office/drawing/2014/main" id="{F137B628-8167-B34B-838F-98B7510B3A27}"/>
                </a:ext>
              </a:extLst>
            </p:cNvPr>
            <p:cNvSpPr/>
            <p:nvPr/>
          </p:nvSpPr>
          <p:spPr>
            <a:xfrm>
              <a:off x="1816443" y="3669957"/>
              <a:ext cx="753762" cy="80318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E592804-4F19-374E-9F1B-0C6E2035BFCC}"/>
                </a:ext>
              </a:extLst>
            </p:cNvPr>
            <p:cNvSpPr/>
            <p:nvPr/>
          </p:nvSpPr>
          <p:spPr>
            <a:xfrm>
              <a:off x="1958545" y="3822356"/>
              <a:ext cx="469557" cy="4983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5" name="Straight Connector 14">
            <a:extLst>
              <a:ext uri="{FF2B5EF4-FFF2-40B4-BE49-F238E27FC236}">
                <a16:creationId xmlns:a16="http://schemas.microsoft.com/office/drawing/2014/main" id="{2F900EE9-18F8-6949-B9F9-68722F158489}"/>
              </a:ext>
            </a:extLst>
          </p:cNvPr>
          <p:cNvCxnSpPr>
            <a:cxnSpLocks/>
          </p:cNvCxnSpPr>
          <p:nvPr/>
        </p:nvCxnSpPr>
        <p:spPr>
          <a:xfrm>
            <a:off x="3420763" y="4250741"/>
            <a:ext cx="181755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D9CFA2A-02F8-5E4E-AEDC-35FF78CB5907}"/>
              </a:ext>
            </a:extLst>
          </p:cNvPr>
          <p:cNvGrpSpPr/>
          <p:nvPr/>
        </p:nvGrpSpPr>
        <p:grpSpPr>
          <a:xfrm>
            <a:off x="5163066" y="4090103"/>
            <a:ext cx="333633" cy="321276"/>
            <a:chOff x="1816443" y="3669957"/>
            <a:chExt cx="753762" cy="803189"/>
          </a:xfrm>
        </p:grpSpPr>
        <p:sp>
          <p:nvSpPr>
            <p:cNvPr id="17" name="Oval 16">
              <a:extLst>
                <a:ext uri="{FF2B5EF4-FFF2-40B4-BE49-F238E27FC236}">
                  <a16:creationId xmlns:a16="http://schemas.microsoft.com/office/drawing/2014/main" id="{22053E5D-C7B4-1040-9986-5890A38EBBF1}"/>
                </a:ext>
              </a:extLst>
            </p:cNvPr>
            <p:cNvSpPr/>
            <p:nvPr/>
          </p:nvSpPr>
          <p:spPr>
            <a:xfrm>
              <a:off x="1816443" y="3669957"/>
              <a:ext cx="753762" cy="80318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CFFAA46-9FD0-8549-8E9B-E00A8FEA3CDB}"/>
                </a:ext>
              </a:extLst>
            </p:cNvPr>
            <p:cNvSpPr/>
            <p:nvPr/>
          </p:nvSpPr>
          <p:spPr>
            <a:xfrm>
              <a:off x="1958545" y="3822356"/>
              <a:ext cx="469557" cy="4983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9" name="Straight Connector 18">
            <a:extLst>
              <a:ext uri="{FF2B5EF4-FFF2-40B4-BE49-F238E27FC236}">
                <a16:creationId xmlns:a16="http://schemas.microsoft.com/office/drawing/2014/main" id="{E4988FFF-135F-6D4B-98D0-8D354211C757}"/>
              </a:ext>
            </a:extLst>
          </p:cNvPr>
          <p:cNvCxnSpPr>
            <a:cxnSpLocks/>
            <a:endCxn id="21" idx="2"/>
          </p:cNvCxnSpPr>
          <p:nvPr/>
        </p:nvCxnSpPr>
        <p:spPr>
          <a:xfrm>
            <a:off x="5496699" y="4250741"/>
            <a:ext cx="19702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6F9EBAD-E8C6-D442-AD52-C913EE0FEE65}"/>
              </a:ext>
            </a:extLst>
          </p:cNvPr>
          <p:cNvGrpSpPr/>
          <p:nvPr/>
        </p:nvGrpSpPr>
        <p:grpSpPr>
          <a:xfrm>
            <a:off x="7466979" y="4090103"/>
            <a:ext cx="333633" cy="321276"/>
            <a:chOff x="1816443" y="3669957"/>
            <a:chExt cx="753762" cy="803189"/>
          </a:xfrm>
        </p:grpSpPr>
        <p:sp>
          <p:nvSpPr>
            <p:cNvPr id="21" name="Oval 20">
              <a:extLst>
                <a:ext uri="{FF2B5EF4-FFF2-40B4-BE49-F238E27FC236}">
                  <a16:creationId xmlns:a16="http://schemas.microsoft.com/office/drawing/2014/main" id="{EBE9955C-84BD-8E40-A236-FC0A7CA9B4A8}"/>
                </a:ext>
              </a:extLst>
            </p:cNvPr>
            <p:cNvSpPr/>
            <p:nvPr/>
          </p:nvSpPr>
          <p:spPr>
            <a:xfrm>
              <a:off x="1816443" y="3669957"/>
              <a:ext cx="753762" cy="80318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CDC9645-E939-8E44-97D8-2B9C5D3A427E}"/>
                </a:ext>
              </a:extLst>
            </p:cNvPr>
            <p:cNvSpPr/>
            <p:nvPr/>
          </p:nvSpPr>
          <p:spPr>
            <a:xfrm>
              <a:off x="1958545" y="3822356"/>
              <a:ext cx="469557" cy="4983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3" name="Straight Connector 22">
            <a:extLst>
              <a:ext uri="{FF2B5EF4-FFF2-40B4-BE49-F238E27FC236}">
                <a16:creationId xmlns:a16="http://schemas.microsoft.com/office/drawing/2014/main" id="{F82C2583-77FF-0645-AD78-F8659A77C31F}"/>
              </a:ext>
            </a:extLst>
          </p:cNvPr>
          <p:cNvCxnSpPr>
            <a:cxnSpLocks/>
          </p:cNvCxnSpPr>
          <p:nvPr/>
        </p:nvCxnSpPr>
        <p:spPr>
          <a:xfrm>
            <a:off x="7766928" y="4250741"/>
            <a:ext cx="230435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7FF041D-2C33-3F45-A422-CB930BA0C544}"/>
              </a:ext>
            </a:extLst>
          </p:cNvPr>
          <p:cNvGrpSpPr/>
          <p:nvPr/>
        </p:nvGrpSpPr>
        <p:grpSpPr>
          <a:xfrm>
            <a:off x="10071280" y="4064973"/>
            <a:ext cx="333633" cy="321276"/>
            <a:chOff x="1816443" y="3669957"/>
            <a:chExt cx="753762" cy="803189"/>
          </a:xfrm>
        </p:grpSpPr>
        <p:sp>
          <p:nvSpPr>
            <p:cNvPr id="25" name="Oval 24">
              <a:extLst>
                <a:ext uri="{FF2B5EF4-FFF2-40B4-BE49-F238E27FC236}">
                  <a16:creationId xmlns:a16="http://schemas.microsoft.com/office/drawing/2014/main" id="{9C0799EA-9A5D-E340-9245-A5CB354E6600}"/>
                </a:ext>
              </a:extLst>
            </p:cNvPr>
            <p:cNvSpPr/>
            <p:nvPr/>
          </p:nvSpPr>
          <p:spPr>
            <a:xfrm>
              <a:off x="1816443" y="3669957"/>
              <a:ext cx="753762" cy="80318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4EA82F39-B500-E941-9E15-EB9B4664BE75}"/>
                </a:ext>
              </a:extLst>
            </p:cNvPr>
            <p:cNvSpPr/>
            <p:nvPr/>
          </p:nvSpPr>
          <p:spPr>
            <a:xfrm>
              <a:off x="1958545" y="3822356"/>
              <a:ext cx="469557" cy="4983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 name="Group 79">
            <a:extLst>
              <a:ext uri="{FF2B5EF4-FFF2-40B4-BE49-F238E27FC236}">
                <a16:creationId xmlns:a16="http://schemas.microsoft.com/office/drawing/2014/main" id="{4D969A2B-B5C5-9142-8265-F39FE104DF2E}"/>
              </a:ext>
            </a:extLst>
          </p:cNvPr>
          <p:cNvGrpSpPr/>
          <p:nvPr/>
        </p:nvGrpSpPr>
        <p:grpSpPr>
          <a:xfrm>
            <a:off x="4760233" y="2272529"/>
            <a:ext cx="1054400" cy="1042650"/>
            <a:chOff x="5427812" y="2313044"/>
            <a:chExt cx="1054400" cy="1042650"/>
          </a:xfrm>
        </p:grpSpPr>
        <p:grpSp>
          <p:nvGrpSpPr>
            <p:cNvPr id="65" name="Group 64">
              <a:extLst>
                <a:ext uri="{FF2B5EF4-FFF2-40B4-BE49-F238E27FC236}">
                  <a16:creationId xmlns:a16="http://schemas.microsoft.com/office/drawing/2014/main" id="{7623B0A3-29BE-A045-AC38-91BACBE0A651}"/>
                </a:ext>
              </a:extLst>
            </p:cNvPr>
            <p:cNvGrpSpPr/>
            <p:nvPr/>
          </p:nvGrpSpPr>
          <p:grpSpPr>
            <a:xfrm>
              <a:off x="5427812" y="2313044"/>
              <a:ext cx="1054400" cy="1042650"/>
              <a:chOff x="1263585" y="2313260"/>
              <a:chExt cx="1054400" cy="1042650"/>
            </a:xfrm>
          </p:grpSpPr>
          <p:sp>
            <p:nvSpPr>
              <p:cNvPr id="66" name="Teardrop 65">
                <a:extLst>
                  <a:ext uri="{FF2B5EF4-FFF2-40B4-BE49-F238E27FC236}">
                    <a16:creationId xmlns:a16="http://schemas.microsoft.com/office/drawing/2014/main" id="{A42FF5BB-7018-5540-9A2D-06678BEDA2F6}"/>
                  </a:ext>
                </a:extLst>
              </p:cNvPr>
              <p:cNvSpPr/>
              <p:nvPr/>
            </p:nvSpPr>
            <p:spPr>
              <a:xfrm rot="7996755">
                <a:off x="1269460" y="2307385"/>
                <a:ext cx="1042650" cy="1054400"/>
              </a:xfrm>
              <a:prstGeom prst="teardrop">
                <a:avLst>
                  <a:gd name="adj" fmla="val 16463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B39981D9-A2AA-994A-850A-D5DB6EA87C5B}"/>
                  </a:ext>
                </a:extLst>
              </p:cNvPr>
              <p:cNvSpPr/>
              <p:nvPr/>
            </p:nvSpPr>
            <p:spPr>
              <a:xfrm>
                <a:off x="1410578" y="2467044"/>
                <a:ext cx="760413" cy="71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9" name="Picture 78">
              <a:extLst>
                <a:ext uri="{FF2B5EF4-FFF2-40B4-BE49-F238E27FC236}">
                  <a16:creationId xmlns:a16="http://schemas.microsoft.com/office/drawing/2014/main" id="{885A90EB-95BF-4943-9B7F-D417F4111F71}"/>
                </a:ext>
              </a:extLst>
            </p:cNvPr>
            <p:cNvPicPr>
              <a:picLocks noChangeAspect="1"/>
            </p:cNvPicPr>
            <p:nvPr/>
          </p:nvPicPr>
          <p:blipFill>
            <a:blip r:embed="rId2"/>
            <a:stretch>
              <a:fillRect/>
            </a:stretch>
          </p:blipFill>
          <p:spPr>
            <a:xfrm>
              <a:off x="5697434" y="2576391"/>
              <a:ext cx="515957" cy="515957"/>
            </a:xfrm>
            <a:prstGeom prst="rect">
              <a:avLst/>
            </a:prstGeom>
          </p:spPr>
        </p:pic>
      </p:grpSp>
      <p:grpSp>
        <p:nvGrpSpPr>
          <p:cNvPr id="81" name="Group 80">
            <a:extLst>
              <a:ext uri="{FF2B5EF4-FFF2-40B4-BE49-F238E27FC236}">
                <a16:creationId xmlns:a16="http://schemas.microsoft.com/office/drawing/2014/main" id="{3953566A-BC0F-E946-BDC9-99C19449F336}"/>
              </a:ext>
            </a:extLst>
          </p:cNvPr>
          <p:cNvGrpSpPr/>
          <p:nvPr/>
        </p:nvGrpSpPr>
        <p:grpSpPr>
          <a:xfrm>
            <a:off x="7106595" y="2272529"/>
            <a:ext cx="1054400" cy="1042650"/>
            <a:chOff x="5427812" y="2313044"/>
            <a:chExt cx="1054400" cy="1042650"/>
          </a:xfrm>
        </p:grpSpPr>
        <p:grpSp>
          <p:nvGrpSpPr>
            <p:cNvPr id="82" name="Group 81">
              <a:extLst>
                <a:ext uri="{FF2B5EF4-FFF2-40B4-BE49-F238E27FC236}">
                  <a16:creationId xmlns:a16="http://schemas.microsoft.com/office/drawing/2014/main" id="{8B4A4ACD-9D51-3C4F-B0E4-83E731DDC92D}"/>
                </a:ext>
              </a:extLst>
            </p:cNvPr>
            <p:cNvGrpSpPr/>
            <p:nvPr/>
          </p:nvGrpSpPr>
          <p:grpSpPr>
            <a:xfrm>
              <a:off x="5427812" y="2313044"/>
              <a:ext cx="1054400" cy="1042650"/>
              <a:chOff x="1263585" y="2313260"/>
              <a:chExt cx="1054400" cy="1042650"/>
            </a:xfrm>
          </p:grpSpPr>
          <p:sp>
            <p:nvSpPr>
              <p:cNvPr id="84" name="Teardrop 83">
                <a:extLst>
                  <a:ext uri="{FF2B5EF4-FFF2-40B4-BE49-F238E27FC236}">
                    <a16:creationId xmlns:a16="http://schemas.microsoft.com/office/drawing/2014/main" id="{0C24FE7B-9D2E-F342-8025-61B838DBA856}"/>
                  </a:ext>
                </a:extLst>
              </p:cNvPr>
              <p:cNvSpPr/>
              <p:nvPr/>
            </p:nvSpPr>
            <p:spPr>
              <a:xfrm rot="7996755">
                <a:off x="1269460" y="2307385"/>
                <a:ext cx="1042650" cy="1054400"/>
              </a:xfrm>
              <a:prstGeom prst="teardrop">
                <a:avLst>
                  <a:gd name="adj" fmla="val 16463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6C47779E-F126-E447-A58C-870ECCD719A0}"/>
                  </a:ext>
                </a:extLst>
              </p:cNvPr>
              <p:cNvSpPr/>
              <p:nvPr/>
            </p:nvSpPr>
            <p:spPr>
              <a:xfrm>
                <a:off x="1410578" y="2467044"/>
                <a:ext cx="760413" cy="71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3" name="Picture 82">
              <a:extLst>
                <a:ext uri="{FF2B5EF4-FFF2-40B4-BE49-F238E27FC236}">
                  <a16:creationId xmlns:a16="http://schemas.microsoft.com/office/drawing/2014/main" id="{89AD6F39-DECD-6E42-A710-F9BCABC6975D}"/>
                </a:ext>
              </a:extLst>
            </p:cNvPr>
            <p:cNvPicPr>
              <a:picLocks noChangeAspect="1"/>
            </p:cNvPicPr>
            <p:nvPr/>
          </p:nvPicPr>
          <p:blipFill>
            <a:blip r:embed="rId2"/>
            <a:stretch>
              <a:fillRect/>
            </a:stretch>
          </p:blipFill>
          <p:spPr>
            <a:xfrm>
              <a:off x="5697434" y="2576391"/>
              <a:ext cx="515957" cy="515957"/>
            </a:xfrm>
            <a:prstGeom prst="rect">
              <a:avLst/>
            </a:prstGeom>
          </p:spPr>
        </p:pic>
      </p:grpSp>
      <p:grpSp>
        <p:nvGrpSpPr>
          <p:cNvPr id="86" name="Group 85">
            <a:extLst>
              <a:ext uri="{FF2B5EF4-FFF2-40B4-BE49-F238E27FC236}">
                <a16:creationId xmlns:a16="http://schemas.microsoft.com/office/drawing/2014/main" id="{4E4D8BF3-A60D-CA42-BFCB-5699D23789B8}"/>
              </a:ext>
            </a:extLst>
          </p:cNvPr>
          <p:cNvGrpSpPr/>
          <p:nvPr/>
        </p:nvGrpSpPr>
        <p:grpSpPr>
          <a:xfrm>
            <a:off x="9662137" y="2259988"/>
            <a:ext cx="1054400" cy="1042650"/>
            <a:chOff x="5427812" y="2313044"/>
            <a:chExt cx="1054400" cy="1042650"/>
          </a:xfrm>
        </p:grpSpPr>
        <p:grpSp>
          <p:nvGrpSpPr>
            <p:cNvPr id="87" name="Group 86">
              <a:extLst>
                <a:ext uri="{FF2B5EF4-FFF2-40B4-BE49-F238E27FC236}">
                  <a16:creationId xmlns:a16="http://schemas.microsoft.com/office/drawing/2014/main" id="{8C65CEB1-2209-484C-B59E-366DF04C3F5C}"/>
                </a:ext>
              </a:extLst>
            </p:cNvPr>
            <p:cNvGrpSpPr/>
            <p:nvPr/>
          </p:nvGrpSpPr>
          <p:grpSpPr>
            <a:xfrm>
              <a:off x="5427812" y="2313044"/>
              <a:ext cx="1054400" cy="1042650"/>
              <a:chOff x="1263585" y="2313260"/>
              <a:chExt cx="1054400" cy="1042650"/>
            </a:xfrm>
          </p:grpSpPr>
          <p:sp>
            <p:nvSpPr>
              <p:cNvPr id="89" name="Teardrop 88">
                <a:extLst>
                  <a:ext uri="{FF2B5EF4-FFF2-40B4-BE49-F238E27FC236}">
                    <a16:creationId xmlns:a16="http://schemas.microsoft.com/office/drawing/2014/main" id="{4EF99B09-9825-B04B-855C-B54938438B86}"/>
                  </a:ext>
                </a:extLst>
              </p:cNvPr>
              <p:cNvSpPr/>
              <p:nvPr/>
            </p:nvSpPr>
            <p:spPr>
              <a:xfrm rot="7996755">
                <a:off x="1269460" y="2307385"/>
                <a:ext cx="1042650" cy="1054400"/>
              </a:xfrm>
              <a:prstGeom prst="teardrop">
                <a:avLst>
                  <a:gd name="adj" fmla="val 16463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2586F6B0-A037-944C-AD6D-0CA3544525EB}"/>
                  </a:ext>
                </a:extLst>
              </p:cNvPr>
              <p:cNvSpPr/>
              <p:nvPr/>
            </p:nvSpPr>
            <p:spPr>
              <a:xfrm>
                <a:off x="1410578" y="2467044"/>
                <a:ext cx="760413" cy="71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8" name="Picture 87">
              <a:extLst>
                <a:ext uri="{FF2B5EF4-FFF2-40B4-BE49-F238E27FC236}">
                  <a16:creationId xmlns:a16="http://schemas.microsoft.com/office/drawing/2014/main" id="{1085B1B9-517E-8747-A72C-CA10428CDA67}"/>
                </a:ext>
              </a:extLst>
            </p:cNvPr>
            <p:cNvPicPr>
              <a:picLocks noChangeAspect="1"/>
            </p:cNvPicPr>
            <p:nvPr/>
          </p:nvPicPr>
          <p:blipFill>
            <a:blip r:embed="rId2"/>
            <a:stretch>
              <a:fillRect/>
            </a:stretch>
          </p:blipFill>
          <p:spPr>
            <a:xfrm>
              <a:off x="5697434" y="2576391"/>
              <a:ext cx="515957" cy="515957"/>
            </a:xfrm>
            <a:prstGeom prst="rect">
              <a:avLst/>
            </a:prstGeom>
          </p:spPr>
        </p:pic>
      </p:grpSp>
      <p:grpSp>
        <p:nvGrpSpPr>
          <p:cNvPr id="91" name="Group 90">
            <a:extLst>
              <a:ext uri="{FF2B5EF4-FFF2-40B4-BE49-F238E27FC236}">
                <a16:creationId xmlns:a16="http://schemas.microsoft.com/office/drawing/2014/main" id="{079E4B3F-F6FE-D045-9981-CC0B2B1B6B1A}"/>
              </a:ext>
            </a:extLst>
          </p:cNvPr>
          <p:cNvGrpSpPr/>
          <p:nvPr/>
        </p:nvGrpSpPr>
        <p:grpSpPr>
          <a:xfrm>
            <a:off x="2693238" y="2218820"/>
            <a:ext cx="1054400" cy="1042650"/>
            <a:chOff x="5427812" y="2313044"/>
            <a:chExt cx="1054400" cy="1042650"/>
          </a:xfrm>
        </p:grpSpPr>
        <p:grpSp>
          <p:nvGrpSpPr>
            <p:cNvPr id="92" name="Group 91">
              <a:extLst>
                <a:ext uri="{FF2B5EF4-FFF2-40B4-BE49-F238E27FC236}">
                  <a16:creationId xmlns:a16="http://schemas.microsoft.com/office/drawing/2014/main" id="{EC0FD3D1-F770-F74F-96E1-7FBCE54D2643}"/>
                </a:ext>
              </a:extLst>
            </p:cNvPr>
            <p:cNvGrpSpPr/>
            <p:nvPr/>
          </p:nvGrpSpPr>
          <p:grpSpPr>
            <a:xfrm>
              <a:off x="5427812" y="2313044"/>
              <a:ext cx="1054400" cy="1042650"/>
              <a:chOff x="1263585" y="2313260"/>
              <a:chExt cx="1054400" cy="1042650"/>
            </a:xfrm>
          </p:grpSpPr>
          <p:sp>
            <p:nvSpPr>
              <p:cNvPr id="94" name="Teardrop 93">
                <a:extLst>
                  <a:ext uri="{FF2B5EF4-FFF2-40B4-BE49-F238E27FC236}">
                    <a16:creationId xmlns:a16="http://schemas.microsoft.com/office/drawing/2014/main" id="{6F3679B8-CB45-0745-BC98-4AB3325A9A48}"/>
                  </a:ext>
                </a:extLst>
              </p:cNvPr>
              <p:cNvSpPr/>
              <p:nvPr/>
            </p:nvSpPr>
            <p:spPr>
              <a:xfrm rot="7996755">
                <a:off x="1269460" y="2307385"/>
                <a:ext cx="1042650" cy="1054400"/>
              </a:xfrm>
              <a:prstGeom prst="teardrop">
                <a:avLst>
                  <a:gd name="adj" fmla="val 16463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628A1508-B913-5546-A074-C211C0210BC5}"/>
                  </a:ext>
                </a:extLst>
              </p:cNvPr>
              <p:cNvSpPr/>
              <p:nvPr/>
            </p:nvSpPr>
            <p:spPr>
              <a:xfrm>
                <a:off x="1410578" y="2467044"/>
                <a:ext cx="760413" cy="71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3" name="Picture 92">
              <a:extLst>
                <a:ext uri="{FF2B5EF4-FFF2-40B4-BE49-F238E27FC236}">
                  <a16:creationId xmlns:a16="http://schemas.microsoft.com/office/drawing/2014/main" id="{BF22534B-96E1-4C4D-B543-44259E2B26F0}"/>
                </a:ext>
              </a:extLst>
            </p:cNvPr>
            <p:cNvPicPr>
              <a:picLocks noChangeAspect="1"/>
            </p:cNvPicPr>
            <p:nvPr/>
          </p:nvPicPr>
          <p:blipFill>
            <a:blip r:embed="rId2"/>
            <a:stretch>
              <a:fillRect/>
            </a:stretch>
          </p:blipFill>
          <p:spPr>
            <a:xfrm>
              <a:off x="5697434" y="2576391"/>
              <a:ext cx="515957" cy="515957"/>
            </a:xfrm>
            <a:prstGeom prst="rect">
              <a:avLst/>
            </a:prstGeom>
          </p:spPr>
        </p:pic>
      </p:grpSp>
      <p:grpSp>
        <p:nvGrpSpPr>
          <p:cNvPr id="96" name="Group 95">
            <a:extLst>
              <a:ext uri="{FF2B5EF4-FFF2-40B4-BE49-F238E27FC236}">
                <a16:creationId xmlns:a16="http://schemas.microsoft.com/office/drawing/2014/main" id="{61610DE9-D668-F547-AD31-AF81ED3B3A88}"/>
              </a:ext>
            </a:extLst>
          </p:cNvPr>
          <p:cNvGrpSpPr/>
          <p:nvPr/>
        </p:nvGrpSpPr>
        <p:grpSpPr>
          <a:xfrm>
            <a:off x="615435" y="2285070"/>
            <a:ext cx="1054400" cy="1042650"/>
            <a:chOff x="5427812" y="2313044"/>
            <a:chExt cx="1054400" cy="1042650"/>
          </a:xfrm>
        </p:grpSpPr>
        <p:grpSp>
          <p:nvGrpSpPr>
            <p:cNvPr id="97" name="Group 96">
              <a:extLst>
                <a:ext uri="{FF2B5EF4-FFF2-40B4-BE49-F238E27FC236}">
                  <a16:creationId xmlns:a16="http://schemas.microsoft.com/office/drawing/2014/main" id="{7DFBEE01-6427-2246-9EDE-A4A490076BAD}"/>
                </a:ext>
              </a:extLst>
            </p:cNvPr>
            <p:cNvGrpSpPr/>
            <p:nvPr/>
          </p:nvGrpSpPr>
          <p:grpSpPr>
            <a:xfrm>
              <a:off x="5427812" y="2313044"/>
              <a:ext cx="1054400" cy="1042650"/>
              <a:chOff x="1263585" y="2313260"/>
              <a:chExt cx="1054400" cy="1042650"/>
            </a:xfrm>
          </p:grpSpPr>
          <p:sp>
            <p:nvSpPr>
              <p:cNvPr id="99" name="Teardrop 98">
                <a:extLst>
                  <a:ext uri="{FF2B5EF4-FFF2-40B4-BE49-F238E27FC236}">
                    <a16:creationId xmlns:a16="http://schemas.microsoft.com/office/drawing/2014/main" id="{46B6BCB3-94F0-C542-A991-C65684221F47}"/>
                  </a:ext>
                </a:extLst>
              </p:cNvPr>
              <p:cNvSpPr/>
              <p:nvPr/>
            </p:nvSpPr>
            <p:spPr>
              <a:xfrm rot="7996755">
                <a:off x="1269460" y="2307385"/>
                <a:ext cx="1042650" cy="1054400"/>
              </a:xfrm>
              <a:prstGeom prst="teardrop">
                <a:avLst>
                  <a:gd name="adj" fmla="val 16463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28CFFE69-CDB5-B04A-B04F-C3CF2ECD79E8}"/>
                  </a:ext>
                </a:extLst>
              </p:cNvPr>
              <p:cNvSpPr/>
              <p:nvPr/>
            </p:nvSpPr>
            <p:spPr>
              <a:xfrm>
                <a:off x="1410578" y="2467044"/>
                <a:ext cx="760413" cy="71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8" name="Picture 97">
              <a:extLst>
                <a:ext uri="{FF2B5EF4-FFF2-40B4-BE49-F238E27FC236}">
                  <a16:creationId xmlns:a16="http://schemas.microsoft.com/office/drawing/2014/main" id="{8FB84429-3F9C-3449-BCAC-DAC398A6C61D}"/>
                </a:ext>
              </a:extLst>
            </p:cNvPr>
            <p:cNvPicPr>
              <a:picLocks noChangeAspect="1"/>
            </p:cNvPicPr>
            <p:nvPr/>
          </p:nvPicPr>
          <p:blipFill>
            <a:blip r:embed="rId2"/>
            <a:stretch>
              <a:fillRect/>
            </a:stretch>
          </p:blipFill>
          <p:spPr>
            <a:xfrm>
              <a:off x="5697434" y="2576391"/>
              <a:ext cx="515957" cy="515957"/>
            </a:xfrm>
            <a:prstGeom prst="rect">
              <a:avLst/>
            </a:prstGeom>
          </p:spPr>
        </p:pic>
      </p:grpSp>
      <p:sp>
        <p:nvSpPr>
          <p:cNvPr id="102" name="TextBox 101">
            <a:extLst>
              <a:ext uri="{FF2B5EF4-FFF2-40B4-BE49-F238E27FC236}">
                <a16:creationId xmlns:a16="http://schemas.microsoft.com/office/drawing/2014/main" id="{5953DEA7-F374-2949-92AE-217688270CC1}"/>
              </a:ext>
            </a:extLst>
          </p:cNvPr>
          <p:cNvSpPr txBox="1"/>
          <p:nvPr/>
        </p:nvSpPr>
        <p:spPr>
          <a:xfrm>
            <a:off x="731450" y="4583549"/>
            <a:ext cx="958724" cy="369332"/>
          </a:xfrm>
          <a:prstGeom prst="rect">
            <a:avLst/>
          </a:prstGeom>
          <a:noFill/>
        </p:spPr>
        <p:txBody>
          <a:bodyPr wrap="square" rtlCol="0">
            <a:spAutoFit/>
          </a:bodyPr>
          <a:lstStyle/>
          <a:p>
            <a:pPr algn="ctr"/>
            <a:r>
              <a:rPr lang="en-US" dirty="0"/>
              <a:t>March 3</a:t>
            </a:r>
          </a:p>
        </p:txBody>
      </p:sp>
      <p:sp>
        <p:nvSpPr>
          <p:cNvPr id="105" name="TextBox 104">
            <a:extLst>
              <a:ext uri="{FF2B5EF4-FFF2-40B4-BE49-F238E27FC236}">
                <a16:creationId xmlns:a16="http://schemas.microsoft.com/office/drawing/2014/main" id="{540DADCE-501E-2A47-B69B-A7A322D16649}"/>
              </a:ext>
            </a:extLst>
          </p:cNvPr>
          <p:cNvSpPr txBox="1"/>
          <p:nvPr/>
        </p:nvSpPr>
        <p:spPr>
          <a:xfrm>
            <a:off x="7175156" y="4446010"/>
            <a:ext cx="1075744" cy="369332"/>
          </a:xfrm>
          <a:prstGeom prst="rect">
            <a:avLst/>
          </a:prstGeom>
          <a:noFill/>
        </p:spPr>
        <p:txBody>
          <a:bodyPr wrap="none" rtlCol="0">
            <a:spAutoFit/>
          </a:bodyPr>
          <a:lstStyle/>
          <a:p>
            <a:pPr algn="ctr"/>
            <a:r>
              <a:rPr lang="en-US" dirty="0"/>
              <a:t>March 23</a:t>
            </a:r>
          </a:p>
        </p:txBody>
      </p:sp>
      <p:sp>
        <p:nvSpPr>
          <p:cNvPr id="106" name="TextBox 105">
            <a:extLst>
              <a:ext uri="{FF2B5EF4-FFF2-40B4-BE49-F238E27FC236}">
                <a16:creationId xmlns:a16="http://schemas.microsoft.com/office/drawing/2014/main" id="{F507D840-BE13-E249-8FCD-B9CC1EBD0B73}"/>
              </a:ext>
            </a:extLst>
          </p:cNvPr>
          <p:cNvSpPr txBox="1"/>
          <p:nvPr/>
        </p:nvSpPr>
        <p:spPr>
          <a:xfrm>
            <a:off x="10071280" y="4426599"/>
            <a:ext cx="795411" cy="369332"/>
          </a:xfrm>
          <a:prstGeom prst="rect">
            <a:avLst/>
          </a:prstGeom>
          <a:noFill/>
        </p:spPr>
        <p:txBody>
          <a:bodyPr wrap="none" rtlCol="0">
            <a:spAutoFit/>
          </a:bodyPr>
          <a:lstStyle/>
          <a:p>
            <a:r>
              <a:rPr lang="en-US" dirty="0"/>
              <a:t>April 9</a:t>
            </a:r>
          </a:p>
        </p:txBody>
      </p:sp>
      <p:sp>
        <p:nvSpPr>
          <p:cNvPr id="107" name="TextBox 106">
            <a:extLst>
              <a:ext uri="{FF2B5EF4-FFF2-40B4-BE49-F238E27FC236}">
                <a16:creationId xmlns:a16="http://schemas.microsoft.com/office/drawing/2014/main" id="{38968638-56C7-CE42-99AA-D25C5554ADDE}"/>
              </a:ext>
            </a:extLst>
          </p:cNvPr>
          <p:cNvSpPr txBox="1"/>
          <p:nvPr/>
        </p:nvSpPr>
        <p:spPr>
          <a:xfrm>
            <a:off x="550288" y="4904824"/>
            <a:ext cx="1277914" cy="261610"/>
          </a:xfrm>
          <a:prstGeom prst="rect">
            <a:avLst/>
          </a:prstGeom>
          <a:noFill/>
        </p:spPr>
        <p:txBody>
          <a:bodyPr wrap="square" rtlCol="0">
            <a:spAutoFit/>
          </a:bodyPr>
          <a:lstStyle/>
          <a:p>
            <a:pPr algn="ctr"/>
            <a:r>
              <a:rPr lang="en-US" sz="1100" dirty="0"/>
              <a:t>Federal Funds Rate</a:t>
            </a:r>
          </a:p>
        </p:txBody>
      </p:sp>
      <p:sp>
        <p:nvSpPr>
          <p:cNvPr id="108" name="TextBox 107">
            <a:extLst>
              <a:ext uri="{FF2B5EF4-FFF2-40B4-BE49-F238E27FC236}">
                <a16:creationId xmlns:a16="http://schemas.microsoft.com/office/drawing/2014/main" id="{C6596D22-5D3D-EF41-8BB7-5CD233E21F5C}"/>
              </a:ext>
            </a:extLst>
          </p:cNvPr>
          <p:cNvSpPr txBox="1"/>
          <p:nvPr/>
        </p:nvSpPr>
        <p:spPr>
          <a:xfrm>
            <a:off x="2679468" y="4522589"/>
            <a:ext cx="1096752" cy="369332"/>
          </a:xfrm>
          <a:prstGeom prst="rect">
            <a:avLst/>
          </a:prstGeom>
          <a:noFill/>
        </p:spPr>
        <p:txBody>
          <a:bodyPr wrap="square" rtlCol="0">
            <a:spAutoFit/>
          </a:bodyPr>
          <a:lstStyle/>
          <a:p>
            <a:pPr algn="ctr"/>
            <a:r>
              <a:rPr lang="en-US" dirty="0"/>
              <a:t>March 15</a:t>
            </a:r>
          </a:p>
        </p:txBody>
      </p:sp>
      <p:sp>
        <p:nvSpPr>
          <p:cNvPr id="109" name="TextBox 108">
            <a:extLst>
              <a:ext uri="{FF2B5EF4-FFF2-40B4-BE49-F238E27FC236}">
                <a16:creationId xmlns:a16="http://schemas.microsoft.com/office/drawing/2014/main" id="{1D3A0FE6-FA1A-974C-9D17-D262335925CB}"/>
              </a:ext>
            </a:extLst>
          </p:cNvPr>
          <p:cNvSpPr txBox="1"/>
          <p:nvPr/>
        </p:nvSpPr>
        <p:spPr>
          <a:xfrm>
            <a:off x="2358930" y="4843864"/>
            <a:ext cx="1760606" cy="769441"/>
          </a:xfrm>
          <a:prstGeom prst="rect">
            <a:avLst/>
          </a:prstGeom>
          <a:noFill/>
        </p:spPr>
        <p:txBody>
          <a:bodyPr wrap="square" rtlCol="0">
            <a:spAutoFit/>
          </a:bodyPr>
          <a:lstStyle/>
          <a:p>
            <a:pPr algn="ctr"/>
            <a:r>
              <a:rPr lang="en-US" sz="1100" dirty="0">
                <a:solidFill>
                  <a:srgbClr val="002060"/>
                </a:solidFill>
              </a:rPr>
              <a:t>Federal Funds Rate</a:t>
            </a:r>
          </a:p>
          <a:p>
            <a:pPr algn="ctr"/>
            <a:r>
              <a:rPr lang="en-US" sz="1100" dirty="0">
                <a:solidFill>
                  <a:srgbClr val="002060"/>
                </a:solidFill>
              </a:rPr>
              <a:t>Discount Window Lending</a:t>
            </a:r>
          </a:p>
          <a:p>
            <a:pPr algn="ctr"/>
            <a:r>
              <a:rPr lang="en-US" sz="1100" dirty="0">
                <a:solidFill>
                  <a:srgbClr val="002060"/>
                </a:solidFill>
              </a:rPr>
              <a:t>Quantitative Easing</a:t>
            </a:r>
          </a:p>
          <a:p>
            <a:pPr algn="ctr"/>
            <a:r>
              <a:rPr lang="en-US" sz="1100" dirty="0">
                <a:solidFill>
                  <a:srgbClr val="002060"/>
                </a:solidFill>
              </a:rPr>
              <a:t>Forward Guidance</a:t>
            </a:r>
          </a:p>
        </p:txBody>
      </p:sp>
      <p:sp>
        <p:nvSpPr>
          <p:cNvPr id="110" name="TextBox 109">
            <a:extLst>
              <a:ext uri="{FF2B5EF4-FFF2-40B4-BE49-F238E27FC236}">
                <a16:creationId xmlns:a16="http://schemas.microsoft.com/office/drawing/2014/main" id="{6C181C2A-E9A0-9E42-AC73-DAAFA7F9F284}"/>
              </a:ext>
            </a:extLst>
          </p:cNvPr>
          <p:cNvSpPr txBox="1"/>
          <p:nvPr/>
        </p:nvSpPr>
        <p:spPr>
          <a:xfrm>
            <a:off x="4546223" y="4471531"/>
            <a:ext cx="1482420" cy="369332"/>
          </a:xfrm>
          <a:prstGeom prst="rect">
            <a:avLst/>
          </a:prstGeom>
          <a:noFill/>
        </p:spPr>
        <p:txBody>
          <a:bodyPr wrap="square" rtlCol="0">
            <a:spAutoFit/>
          </a:bodyPr>
          <a:lstStyle/>
          <a:p>
            <a:pPr algn="ctr"/>
            <a:r>
              <a:rPr lang="en-US" dirty="0"/>
              <a:t>March 17/18</a:t>
            </a:r>
          </a:p>
        </p:txBody>
      </p:sp>
      <p:sp>
        <p:nvSpPr>
          <p:cNvPr id="111" name="TextBox 110">
            <a:extLst>
              <a:ext uri="{FF2B5EF4-FFF2-40B4-BE49-F238E27FC236}">
                <a16:creationId xmlns:a16="http://schemas.microsoft.com/office/drawing/2014/main" id="{03CBC83A-21A3-0346-A647-AB99648510F5}"/>
              </a:ext>
            </a:extLst>
          </p:cNvPr>
          <p:cNvSpPr txBox="1"/>
          <p:nvPr/>
        </p:nvSpPr>
        <p:spPr>
          <a:xfrm>
            <a:off x="4179566" y="4737001"/>
            <a:ext cx="2319773" cy="1107996"/>
          </a:xfrm>
          <a:prstGeom prst="rect">
            <a:avLst/>
          </a:prstGeom>
          <a:noFill/>
        </p:spPr>
        <p:txBody>
          <a:bodyPr wrap="square" rtlCol="0">
            <a:spAutoFit/>
          </a:bodyPr>
          <a:lstStyle/>
          <a:p>
            <a:pPr algn="ctr"/>
            <a:r>
              <a:rPr lang="en-US" sz="1100" dirty="0">
                <a:solidFill>
                  <a:srgbClr val="002060"/>
                </a:solidFill>
              </a:rPr>
              <a:t>Primary Dealer Credit Facility </a:t>
            </a:r>
          </a:p>
          <a:p>
            <a:pPr algn="ctr"/>
            <a:r>
              <a:rPr lang="en-US" sz="1100" dirty="0">
                <a:solidFill>
                  <a:srgbClr val="002060"/>
                </a:solidFill>
              </a:rPr>
              <a:t>(PDCF)</a:t>
            </a:r>
          </a:p>
          <a:p>
            <a:pPr algn="ctr"/>
            <a:r>
              <a:rPr lang="en-US" sz="1100" dirty="0">
                <a:solidFill>
                  <a:srgbClr val="002060"/>
                </a:solidFill>
              </a:rPr>
              <a:t>Commercial Paper Funding Funding Facility (CPFF)</a:t>
            </a:r>
          </a:p>
          <a:p>
            <a:pPr algn="ctr"/>
            <a:r>
              <a:rPr lang="en-US" sz="1100" dirty="0">
                <a:solidFill>
                  <a:srgbClr val="002060"/>
                </a:solidFill>
              </a:rPr>
              <a:t>Money Market Mutual Fund Facility (MMLF)</a:t>
            </a:r>
          </a:p>
        </p:txBody>
      </p:sp>
      <p:sp>
        <p:nvSpPr>
          <p:cNvPr id="113" name="TextBox 112">
            <a:extLst>
              <a:ext uri="{FF2B5EF4-FFF2-40B4-BE49-F238E27FC236}">
                <a16:creationId xmlns:a16="http://schemas.microsoft.com/office/drawing/2014/main" id="{52069161-4718-9248-A9A9-4982CEEB5E47}"/>
              </a:ext>
            </a:extLst>
          </p:cNvPr>
          <p:cNvSpPr txBox="1"/>
          <p:nvPr/>
        </p:nvSpPr>
        <p:spPr>
          <a:xfrm>
            <a:off x="6559370" y="4708593"/>
            <a:ext cx="2706129" cy="1107996"/>
          </a:xfrm>
          <a:prstGeom prst="rect">
            <a:avLst/>
          </a:prstGeom>
          <a:noFill/>
        </p:spPr>
        <p:txBody>
          <a:bodyPr wrap="square" rtlCol="0">
            <a:spAutoFit/>
          </a:bodyPr>
          <a:lstStyle/>
          <a:p>
            <a:pPr algn="ctr"/>
            <a:r>
              <a:rPr lang="en-US" sz="1100" dirty="0">
                <a:solidFill>
                  <a:srgbClr val="002060"/>
                </a:solidFill>
              </a:rPr>
              <a:t>Primary Market Corporate Credit Facility </a:t>
            </a:r>
          </a:p>
          <a:p>
            <a:pPr algn="ctr"/>
            <a:r>
              <a:rPr lang="en-US" sz="1100" dirty="0">
                <a:solidFill>
                  <a:srgbClr val="002060"/>
                </a:solidFill>
              </a:rPr>
              <a:t>(PMCCF)</a:t>
            </a:r>
          </a:p>
          <a:p>
            <a:pPr algn="ctr"/>
            <a:r>
              <a:rPr lang="en-US" sz="1100" dirty="0">
                <a:solidFill>
                  <a:srgbClr val="002060"/>
                </a:solidFill>
              </a:rPr>
              <a:t>Secondary Market Corporate Credit Facility </a:t>
            </a:r>
          </a:p>
          <a:p>
            <a:pPr algn="ctr"/>
            <a:r>
              <a:rPr lang="en-US" sz="1100" dirty="0">
                <a:solidFill>
                  <a:srgbClr val="002060"/>
                </a:solidFill>
              </a:rPr>
              <a:t>(CMCCF)</a:t>
            </a:r>
          </a:p>
          <a:p>
            <a:pPr algn="ctr"/>
            <a:r>
              <a:rPr lang="en-US" sz="1100" dirty="0">
                <a:solidFill>
                  <a:srgbClr val="002060"/>
                </a:solidFill>
              </a:rPr>
              <a:t>Term Asset-Backed Securities Loan Facility</a:t>
            </a:r>
          </a:p>
          <a:p>
            <a:pPr algn="ctr"/>
            <a:r>
              <a:rPr lang="en-US" sz="1100" dirty="0">
                <a:solidFill>
                  <a:srgbClr val="002060"/>
                </a:solidFill>
              </a:rPr>
              <a:t>(TALF)</a:t>
            </a:r>
          </a:p>
        </p:txBody>
      </p:sp>
      <p:sp>
        <p:nvSpPr>
          <p:cNvPr id="117" name="TextBox 116">
            <a:extLst>
              <a:ext uri="{FF2B5EF4-FFF2-40B4-BE49-F238E27FC236}">
                <a16:creationId xmlns:a16="http://schemas.microsoft.com/office/drawing/2014/main" id="{7F8362B8-8B8E-2A4F-92D0-604FDA06F3F2}"/>
              </a:ext>
            </a:extLst>
          </p:cNvPr>
          <p:cNvSpPr txBox="1"/>
          <p:nvPr/>
        </p:nvSpPr>
        <p:spPr>
          <a:xfrm>
            <a:off x="9115922" y="4708593"/>
            <a:ext cx="3076078" cy="769441"/>
          </a:xfrm>
          <a:prstGeom prst="rect">
            <a:avLst/>
          </a:prstGeom>
          <a:noFill/>
        </p:spPr>
        <p:txBody>
          <a:bodyPr wrap="square" rtlCol="0">
            <a:spAutoFit/>
          </a:bodyPr>
          <a:lstStyle/>
          <a:p>
            <a:pPr algn="ctr"/>
            <a:r>
              <a:rPr lang="en-US" sz="1100" dirty="0">
                <a:solidFill>
                  <a:srgbClr val="002060"/>
                </a:solidFill>
              </a:rPr>
              <a:t>Paycheck Protection Program Liquidity Facility (PPPLF)</a:t>
            </a:r>
          </a:p>
          <a:p>
            <a:pPr algn="ctr"/>
            <a:r>
              <a:rPr lang="en-US" sz="1100" dirty="0">
                <a:solidFill>
                  <a:srgbClr val="002060"/>
                </a:solidFill>
              </a:rPr>
              <a:t>Main Street Business Lending Program</a:t>
            </a:r>
          </a:p>
          <a:p>
            <a:pPr algn="ctr"/>
            <a:r>
              <a:rPr lang="en-US" sz="1100" dirty="0">
                <a:solidFill>
                  <a:srgbClr val="002060"/>
                </a:solidFill>
              </a:rPr>
              <a:t>Municipal Liquidity Facility</a:t>
            </a:r>
          </a:p>
        </p:txBody>
      </p:sp>
      <p:sp>
        <p:nvSpPr>
          <p:cNvPr id="57" name="Content Placeholder 2">
            <a:extLst>
              <a:ext uri="{FF2B5EF4-FFF2-40B4-BE49-F238E27FC236}">
                <a16:creationId xmlns:a16="http://schemas.microsoft.com/office/drawing/2014/main" id="{E8E9C5EF-3734-4DB9-A662-542802CBFC82}"/>
              </a:ext>
            </a:extLst>
          </p:cNvPr>
          <p:cNvSpPr>
            <a:spLocks noGrp="1"/>
          </p:cNvSpPr>
          <p:nvPr>
            <p:ph idx="1"/>
          </p:nvPr>
        </p:nvSpPr>
        <p:spPr>
          <a:xfrm>
            <a:off x="3664159" y="1075964"/>
            <a:ext cx="4665362" cy="1053788"/>
          </a:xfrm>
          <a:ln w="12700">
            <a:solidFill>
              <a:schemeClr val="tx1"/>
            </a:solidFill>
          </a:ln>
        </p:spPr>
        <p:txBody>
          <a:bodyPr>
            <a:normAutofit fontScale="92500" lnSpcReduction="20000"/>
          </a:bodyPr>
          <a:lstStyle/>
          <a:p>
            <a:pPr marL="0" indent="0">
              <a:buNone/>
            </a:pPr>
            <a:r>
              <a:rPr lang="en-US" dirty="0"/>
              <a:t>Primary objectives:</a:t>
            </a:r>
          </a:p>
          <a:p>
            <a:pPr lvl="1"/>
            <a:r>
              <a:rPr lang="en-US" dirty="0"/>
              <a:t>Stabilize the economy</a:t>
            </a:r>
          </a:p>
          <a:p>
            <a:pPr lvl="1"/>
            <a:r>
              <a:rPr lang="en-US" dirty="0"/>
              <a:t>Maintain liquidity of the system</a:t>
            </a:r>
          </a:p>
        </p:txBody>
      </p:sp>
    </p:spTree>
    <p:extLst>
      <p:ext uri="{BB962C8B-B14F-4D97-AF65-F5344CB8AC3E}">
        <p14:creationId xmlns:p14="http://schemas.microsoft.com/office/powerpoint/2010/main" val="1561391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bg1"/>
                </a:solidFill>
              </a:rPr>
              <a:t>Pr</a:t>
            </a:r>
            <a:r>
              <a:rPr lang="en-US" dirty="0"/>
              <a:t>esident Biden’s Infrastructure Plan </a:t>
            </a:r>
          </a:p>
        </p:txBody>
      </p:sp>
      <p:sp>
        <p:nvSpPr>
          <p:cNvPr id="4" name="Slide Number Placeholder 3"/>
          <p:cNvSpPr>
            <a:spLocks noGrp="1"/>
          </p:cNvSpPr>
          <p:nvPr>
            <p:ph type="sldNum" sz="quarter" idx="12"/>
          </p:nvPr>
        </p:nvSpPr>
        <p:spPr/>
        <p:txBody>
          <a:bodyPr/>
          <a:lstStyle/>
          <a:p>
            <a:fld id="{D9F085D5-EC86-4F6A-B501-C1359CB39116}" type="slidenum">
              <a:rPr lang="en-GB" smtClean="0"/>
              <a:t>35</a:t>
            </a:fld>
            <a:endParaRPr lang="en-GB" dirty="0"/>
          </a:p>
        </p:txBody>
      </p:sp>
      <p:pic>
        <p:nvPicPr>
          <p:cNvPr id="1026" name="Picture 2" descr="https://static01.nyt.com/images/2021/03/31/us/whats-in-bidens-infrastructure-plan-promo-1617168049380/whats-in-bidens-infrastructure-plan-promo-1617168049380-articleLarg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0" y="1845469"/>
            <a:ext cx="5715000" cy="3800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0246" y="5645944"/>
            <a:ext cx="3015826" cy="307777"/>
          </a:xfrm>
          <a:prstGeom prst="rect">
            <a:avLst/>
          </a:prstGeom>
          <a:noFill/>
        </p:spPr>
        <p:txBody>
          <a:bodyPr wrap="none" rtlCol="0">
            <a:spAutoFit/>
          </a:bodyPr>
          <a:lstStyle/>
          <a:p>
            <a:r>
              <a:rPr lang="en-US" sz="1400" dirty="0"/>
              <a:t>Source: New York Times, Mar. 31, 2021</a:t>
            </a:r>
          </a:p>
        </p:txBody>
      </p:sp>
    </p:spTree>
    <p:extLst>
      <p:ext uri="{BB962C8B-B14F-4D97-AF65-F5344CB8AC3E}">
        <p14:creationId xmlns:p14="http://schemas.microsoft.com/office/powerpoint/2010/main" val="3873768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bg1"/>
                </a:solidFill>
              </a:rPr>
              <a:t>Per</a:t>
            </a:r>
            <a:r>
              <a:rPr lang="en-US" dirty="0"/>
              <a:t>sonal Savings Rate – impact of Fiscal Policy</a:t>
            </a:r>
          </a:p>
        </p:txBody>
      </p:sp>
      <p:sp>
        <p:nvSpPr>
          <p:cNvPr id="4" name="Slide Number Placeholder 3"/>
          <p:cNvSpPr>
            <a:spLocks noGrp="1"/>
          </p:cNvSpPr>
          <p:nvPr>
            <p:ph type="sldNum" sz="quarter" idx="12"/>
          </p:nvPr>
        </p:nvSpPr>
        <p:spPr/>
        <p:txBody>
          <a:bodyPr/>
          <a:lstStyle/>
          <a:p>
            <a:fld id="{D9F085D5-EC86-4F6A-B501-C1359CB39116}" type="slidenum">
              <a:rPr lang="en-GB" smtClean="0"/>
              <a:t>36</a:t>
            </a:fld>
            <a:endParaRPr lang="en-GB" dirty="0"/>
          </a:p>
        </p:txBody>
      </p:sp>
      <p:pic>
        <p:nvPicPr>
          <p:cNvPr id="6" name="Content Placeholder 5"/>
          <p:cNvPicPr>
            <a:picLocks noGrp="1" noChangeAspect="1"/>
          </p:cNvPicPr>
          <p:nvPr>
            <p:ph idx="1"/>
          </p:nvPr>
        </p:nvPicPr>
        <p:blipFill>
          <a:blip r:embed="rId2"/>
          <a:stretch>
            <a:fillRect/>
          </a:stretch>
        </p:blipFill>
        <p:spPr>
          <a:xfrm>
            <a:off x="838199" y="1485900"/>
            <a:ext cx="10732477" cy="4285499"/>
          </a:xfrm>
          <a:prstGeom prst="rect">
            <a:avLst/>
          </a:prstGeom>
        </p:spPr>
      </p:pic>
    </p:spTree>
    <p:extLst>
      <p:ext uri="{BB962C8B-B14F-4D97-AF65-F5344CB8AC3E}">
        <p14:creationId xmlns:p14="http://schemas.microsoft.com/office/powerpoint/2010/main" val="2398569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2A81-C183-4741-8499-16FE2845C756}"/>
              </a:ext>
            </a:extLst>
          </p:cNvPr>
          <p:cNvSpPr>
            <a:spLocks noGrp="1"/>
          </p:cNvSpPr>
          <p:nvPr>
            <p:ph type="title"/>
          </p:nvPr>
        </p:nvSpPr>
        <p:spPr>
          <a:xfrm>
            <a:off x="779477" y="0"/>
            <a:ext cx="10515600" cy="1325563"/>
          </a:xfrm>
        </p:spPr>
        <p:txBody>
          <a:bodyPr/>
          <a:lstStyle/>
          <a:p>
            <a:r>
              <a:rPr lang="en-US" dirty="0">
                <a:solidFill>
                  <a:schemeClr val="bg1"/>
                </a:solidFill>
              </a:rPr>
              <a:t>Cau</a:t>
            </a:r>
            <a:r>
              <a:rPr lang="en-US" dirty="0">
                <a:solidFill>
                  <a:schemeClr val="accent5">
                    <a:lumMod val="50000"/>
                  </a:schemeClr>
                </a:solidFill>
              </a:rPr>
              <a:t>ses for Optimism</a:t>
            </a:r>
          </a:p>
        </p:txBody>
      </p:sp>
      <p:sp>
        <p:nvSpPr>
          <p:cNvPr id="3" name="Content Placeholder 2">
            <a:extLst>
              <a:ext uri="{FF2B5EF4-FFF2-40B4-BE49-F238E27FC236}">
                <a16:creationId xmlns:a16="http://schemas.microsoft.com/office/drawing/2014/main" id="{215CE235-2B31-46CE-9EAF-88DAD6F65696}"/>
              </a:ext>
            </a:extLst>
          </p:cNvPr>
          <p:cNvSpPr>
            <a:spLocks noGrp="1"/>
          </p:cNvSpPr>
          <p:nvPr>
            <p:ph idx="1"/>
          </p:nvPr>
        </p:nvSpPr>
        <p:spPr/>
        <p:txBody>
          <a:bodyPr/>
          <a:lstStyle/>
          <a:p>
            <a:r>
              <a:rPr lang="en-US" dirty="0"/>
              <a:t>There were no </a:t>
            </a:r>
            <a:r>
              <a:rPr lang="en-US" dirty="0">
                <a:solidFill>
                  <a:srgbClr val="FF0000"/>
                </a:solidFill>
              </a:rPr>
              <a:t>short-run</a:t>
            </a:r>
            <a:r>
              <a:rPr lang="en-US" dirty="0"/>
              <a:t> macro problems at the start of the crisis</a:t>
            </a:r>
          </a:p>
          <a:p>
            <a:pPr lvl="1"/>
            <a:r>
              <a:rPr lang="en-US" dirty="0"/>
              <a:t>The only obstacle to a quick recovery is damage that is being done while the pandemic continues (and the pandemic itself)</a:t>
            </a:r>
          </a:p>
          <a:p>
            <a:pPr lvl="1"/>
            <a:r>
              <a:rPr lang="en-US" dirty="0"/>
              <a:t>Main concern:  temporary disruptions turning into permanent ones</a:t>
            </a:r>
          </a:p>
          <a:p>
            <a:r>
              <a:rPr lang="en-US" dirty="0"/>
              <a:t>Things are not as bad as they could be</a:t>
            </a:r>
          </a:p>
          <a:p>
            <a:pPr lvl="1"/>
            <a:r>
              <a:rPr lang="en-US" dirty="0"/>
              <a:t>Federal Reserve prevented collapse in financial markets </a:t>
            </a:r>
          </a:p>
          <a:p>
            <a:pPr lvl="1"/>
            <a:r>
              <a:rPr lang="en-US" dirty="0"/>
              <a:t>Congress + White House prevented complete collapse in labor/productive markets; second and third rounds of stimulus will help</a:t>
            </a:r>
          </a:p>
          <a:p>
            <a:pPr lvl="1"/>
            <a:r>
              <a:rPr lang="en-US" dirty="0"/>
              <a:t>Aggregate household balance sheets in good position</a:t>
            </a:r>
          </a:p>
          <a:p>
            <a:r>
              <a:rPr lang="en-US" dirty="0"/>
              <a:t>Vaccine rollout should alleviate pressure on service industry</a:t>
            </a:r>
          </a:p>
        </p:txBody>
      </p:sp>
      <p:sp>
        <p:nvSpPr>
          <p:cNvPr id="4" name="Slide Number Placeholder 3">
            <a:extLst>
              <a:ext uri="{FF2B5EF4-FFF2-40B4-BE49-F238E27FC236}">
                <a16:creationId xmlns:a16="http://schemas.microsoft.com/office/drawing/2014/main" id="{D1AF9D5F-C117-4C59-A748-4E196655BD25}"/>
              </a:ext>
            </a:extLst>
          </p:cNvPr>
          <p:cNvSpPr>
            <a:spLocks noGrp="1"/>
          </p:cNvSpPr>
          <p:nvPr>
            <p:ph type="sldNum" sz="quarter" idx="12"/>
          </p:nvPr>
        </p:nvSpPr>
        <p:spPr/>
        <p:txBody>
          <a:bodyPr/>
          <a:lstStyle/>
          <a:p>
            <a:fld id="{D9F085D5-EC86-4F6A-B501-C1359CB39116}" type="slidenum">
              <a:rPr lang="en-GB" smtClean="0"/>
              <a:t>37</a:t>
            </a:fld>
            <a:endParaRPr lang="en-GB" dirty="0"/>
          </a:p>
        </p:txBody>
      </p:sp>
    </p:spTree>
    <p:extLst>
      <p:ext uri="{BB962C8B-B14F-4D97-AF65-F5344CB8AC3E}">
        <p14:creationId xmlns:p14="http://schemas.microsoft.com/office/powerpoint/2010/main" val="183768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2A81-C183-4741-8499-16FE2845C756}"/>
              </a:ext>
            </a:extLst>
          </p:cNvPr>
          <p:cNvSpPr>
            <a:spLocks noGrp="1"/>
          </p:cNvSpPr>
          <p:nvPr>
            <p:ph type="title"/>
          </p:nvPr>
        </p:nvSpPr>
        <p:spPr>
          <a:xfrm>
            <a:off x="779477" y="0"/>
            <a:ext cx="10515600" cy="1325563"/>
          </a:xfrm>
        </p:spPr>
        <p:txBody>
          <a:bodyPr/>
          <a:lstStyle/>
          <a:p>
            <a:r>
              <a:rPr lang="en-US" dirty="0">
                <a:solidFill>
                  <a:schemeClr val="bg1"/>
                </a:solidFill>
              </a:rPr>
              <a:t>Cau</a:t>
            </a:r>
            <a:r>
              <a:rPr lang="en-US" dirty="0">
                <a:solidFill>
                  <a:schemeClr val="accent5">
                    <a:lumMod val="50000"/>
                  </a:schemeClr>
                </a:solidFill>
              </a:rPr>
              <a:t>ses for Concern</a:t>
            </a:r>
          </a:p>
        </p:txBody>
      </p:sp>
      <p:sp>
        <p:nvSpPr>
          <p:cNvPr id="3" name="Content Placeholder 2">
            <a:extLst>
              <a:ext uri="{FF2B5EF4-FFF2-40B4-BE49-F238E27FC236}">
                <a16:creationId xmlns:a16="http://schemas.microsoft.com/office/drawing/2014/main" id="{215CE235-2B31-46CE-9EAF-88DAD6F65696}"/>
              </a:ext>
            </a:extLst>
          </p:cNvPr>
          <p:cNvSpPr>
            <a:spLocks noGrp="1"/>
          </p:cNvSpPr>
          <p:nvPr>
            <p:ph idx="1"/>
          </p:nvPr>
        </p:nvSpPr>
        <p:spPr>
          <a:xfrm>
            <a:off x="838200" y="1325563"/>
            <a:ext cx="10515600" cy="4596505"/>
          </a:xfrm>
        </p:spPr>
        <p:txBody>
          <a:bodyPr/>
          <a:lstStyle/>
          <a:p>
            <a:r>
              <a:rPr lang="en-US" dirty="0"/>
              <a:t>Economic inequality is worsening</a:t>
            </a:r>
          </a:p>
          <a:p>
            <a:pPr lvl="1"/>
            <a:r>
              <a:rPr lang="en-US" dirty="0"/>
              <a:t>Elevated/persistent unemployment + rising asset prices</a:t>
            </a:r>
          </a:p>
          <a:p>
            <a:pPr lvl="1"/>
            <a:r>
              <a:rPr lang="en-US" dirty="0"/>
              <a:t>Does not show up in aggregate data (problem of “averages”)</a:t>
            </a:r>
          </a:p>
          <a:p>
            <a:r>
              <a:rPr lang="en-US" dirty="0"/>
              <a:t>State/local governments may face deep budget shortfalls (13% of employment) </a:t>
            </a:r>
          </a:p>
          <a:p>
            <a:pPr marL="0" indent="0">
              <a:buNone/>
            </a:pPr>
            <a:r>
              <a:rPr lang="en-US" dirty="0">
                <a:hlinkClick r:id="rId2"/>
              </a:rPr>
              <a:t>https://www.brookings.edu/events/the-covid-19-pandemic-and-state-local-budgets-past-present-and-future/</a:t>
            </a:r>
            <a:endParaRPr lang="en-US" dirty="0"/>
          </a:p>
          <a:p>
            <a:pPr lvl="1"/>
            <a:r>
              <a:rPr lang="en-US" dirty="0"/>
              <a:t>Often the largest employers within a state</a:t>
            </a:r>
          </a:p>
          <a:p>
            <a:r>
              <a:rPr lang="en-US" dirty="0"/>
              <a:t>Eviction/foreclosure moratoria are shifting burdens to future as well as a drop in bankruptcies during the current recession</a:t>
            </a:r>
          </a:p>
          <a:p>
            <a:endParaRPr lang="en-US" dirty="0"/>
          </a:p>
        </p:txBody>
      </p:sp>
      <p:sp>
        <p:nvSpPr>
          <p:cNvPr id="4" name="Slide Number Placeholder 3">
            <a:extLst>
              <a:ext uri="{FF2B5EF4-FFF2-40B4-BE49-F238E27FC236}">
                <a16:creationId xmlns:a16="http://schemas.microsoft.com/office/drawing/2014/main" id="{D1AF9D5F-C117-4C59-A748-4E196655BD25}"/>
              </a:ext>
            </a:extLst>
          </p:cNvPr>
          <p:cNvSpPr>
            <a:spLocks noGrp="1"/>
          </p:cNvSpPr>
          <p:nvPr>
            <p:ph type="sldNum" sz="quarter" idx="12"/>
          </p:nvPr>
        </p:nvSpPr>
        <p:spPr/>
        <p:txBody>
          <a:bodyPr/>
          <a:lstStyle/>
          <a:p>
            <a:fld id="{D9F085D5-EC86-4F6A-B501-C1359CB39116}" type="slidenum">
              <a:rPr lang="en-GB" smtClean="0"/>
              <a:t>38</a:t>
            </a:fld>
            <a:endParaRPr lang="en-GB" dirty="0"/>
          </a:p>
        </p:txBody>
      </p:sp>
    </p:spTree>
    <p:extLst>
      <p:ext uri="{BB962C8B-B14F-4D97-AF65-F5344CB8AC3E}">
        <p14:creationId xmlns:p14="http://schemas.microsoft.com/office/powerpoint/2010/main" val="142090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22A9-FA46-614A-B8C5-33174E2EA4FD}"/>
              </a:ext>
            </a:extLst>
          </p:cNvPr>
          <p:cNvSpPr>
            <a:spLocks noGrp="1"/>
          </p:cNvSpPr>
          <p:nvPr>
            <p:ph type="title"/>
          </p:nvPr>
        </p:nvSpPr>
        <p:spPr>
          <a:xfrm>
            <a:off x="787400" y="0"/>
            <a:ext cx="10515600" cy="1325563"/>
          </a:xfrm>
        </p:spPr>
        <p:txBody>
          <a:bodyPr/>
          <a:lstStyle/>
          <a:p>
            <a:r>
              <a:rPr lang="en-US" dirty="0">
                <a:solidFill>
                  <a:schemeClr val="bg1"/>
                </a:solidFill>
              </a:rPr>
              <a:t>Gai</a:t>
            </a:r>
            <a:r>
              <a:rPr lang="en-US" dirty="0"/>
              <a:t>ns by American Billionaires</a:t>
            </a:r>
          </a:p>
        </p:txBody>
      </p:sp>
      <p:sp>
        <p:nvSpPr>
          <p:cNvPr id="4" name="Slide Number Placeholder 3">
            <a:extLst>
              <a:ext uri="{FF2B5EF4-FFF2-40B4-BE49-F238E27FC236}">
                <a16:creationId xmlns:a16="http://schemas.microsoft.com/office/drawing/2014/main" id="{32344492-9F10-DF4B-A4E7-104EA9F80AAF}"/>
              </a:ext>
            </a:extLst>
          </p:cNvPr>
          <p:cNvSpPr>
            <a:spLocks noGrp="1"/>
          </p:cNvSpPr>
          <p:nvPr>
            <p:ph type="sldNum" sz="quarter" idx="12"/>
          </p:nvPr>
        </p:nvSpPr>
        <p:spPr/>
        <p:txBody>
          <a:bodyPr/>
          <a:lstStyle/>
          <a:p>
            <a:fld id="{D9F085D5-EC86-4F6A-B501-C1359CB39116}" type="slidenum">
              <a:rPr lang="en-GB" smtClean="0"/>
              <a:t>39</a:t>
            </a:fld>
            <a:endParaRPr lang="en-GB" dirty="0"/>
          </a:p>
        </p:txBody>
      </p:sp>
      <p:pic>
        <p:nvPicPr>
          <p:cNvPr id="6" name="Picture 5">
            <a:extLst>
              <a:ext uri="{FF2B5EF4-FFF2-40B4-BE49-F238E27FC236}">
                <a16:creationId xmlns:a16="http://schemas.microsoft.com/office/drawing/2014/main" id="{12976900-61EC-1245-8116-6E7FC26439AF}"/>
              </a:ext>
            </a:extLst>
          </p:cNvPr>
          <p:cNvPicPr>
            <a:picLocks noChangeAspect="1"/>
          </p:cNvPicPr>
          <p:nvPr/>
        </p:nvPicPr>
        <p:blipFill>
          <a:blip r:embed="rId2"/>
          <a:srcRect/>
          <a:stretch/>
        </p:blipFill>
        <p:spPr>
          <a:xfrm>
            <a:off x="3171799" y="896644"/>
            <a:ext cx="6100951" cy="5377573"/>
          </a:xfrm>
          <a:prstGeom prst="rect">
            <a:avLst/>
          </a:prstGeom>
        </p:spPr>
      </p:pic>
      <p:sp>
        <p:nvSpPr>
          <p:cNvPr id="12" name="Rectangle 11">
            <a:extLst>
              <a:ext uri="{FF2B5EF4-FFF2-40B4-BE49-F238E27FC236}">
                <a16:creationId xmlns:a16="http://schemas.microsoft.com/office/drawing/2014/main" id="{C367C9E7-2CDE-4116-AEB0-725F48604CDD}"/>
              </a:ext>
            </a:extLst>
          </p:cNvPr>
          <p:cNvSpPr/>
          <p:nvPr/>
        </p:nvSpPr>
        <p:spPr>
          <a:xfrm>
            <a:off x="5201963" y="5690586"/>
            <a:ext cx="594804" cy="19530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3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311D-9A52-4928-B794-AD6249C602F7}"/>
              </a:ext>
            </a:extLst>
          </p:cNvPr>
          <p:cNvSpPr>
            <a:spLocks noGrp="1"/>
          </p:cNvSpPr>
          <p:nvPr>
            <p:ph type="title"/>
          </p:nvPr>
        </p:nvSpPr>
        <p:spPr>
          <a:xfrm>
            <a:off x="792636" y="0"/>
            <a:ext cx="10515600" cy="1325563"/>
          </a:xfrm>
        </p:spPr>
        <p:txBody>
          <a:bodyPr/>
          <a:lstStyle/>
          <a:p>
            <a:r>
              <a:rPr lang="en-US" dirty="0">
                <a:solidFill>
                  <a:schemeClr val="bg1"/>
                </a:solidFill>
              </a:rPr>
              <a:t>Res</a:t>
            </a:r>
            <a:r>
              <a:rPr lang="en-US" dirty="0">
                <a:solidFill>
                  <a:schemeClr val="accent5">
                    <a:lumMod val="50000"/>
                  </a:schemeClr>
                </a:solidFill>
              </a:rPr>
              <a:t>ources  </a:t>
            </a:r>
            <a:endParaRPr lang="en-US" dirty="0"/>
          </a:p>
        </p:txBody>
      </p:sp>
      <p:sp>
        <p:nvSpPr>
          <p:cNvPr id="3" name="Content Placeholder 2">
            <a:extLst>
              <a:ext uri="{FF2B5EF4-FFF2-40B4-BE49-F238E27FC236}">
                <a16:creationId xmlns:a16="http://schemas.microsoft.com/office/drawing/2014/main" id="{4C974AF0-2069-4FB6-9856-6AF96EC53602}"/>
              </a:ext>
            </a:extLst>
          </p:cNvPr>
          <p:cNvSpPr>
            <a:spLocks noGrp="1"/>
          </p:cNvSpPr>
          <p:nvPr>
            <p:ph idx="1"/>
          </p:nvPr>
        </p:nvSpPr>
        <p:spPr>
          <a:xfrm>
            <a:off x="382385" y="1570730"/>
            <a:ext cx="11130742" cy="4351338"/>
          </a:xfrm>
        </p:spPr>
        <p:txBody>
          <a:bodyPr>
            <a:normAutofit/>
          </a:bodyPr>
          <a:lstStyle/>
          <a:p>
            <a:r>
              <a:rPr lang="en-US" dirty="0"/>
              <a:t>Schedules of Major Economic Releases</a:t>
            </a:r>
          </a:p>
          <a:p>
            <a:pPr lvl="1"/>
            <a:r>
              <a:rPr lang="en-US" dirty="0"/>
              <a:t>Economic Calendars at </a:t>
            </a:r>
          </a:p>
          <a:p>
            <a:pPr lvl="2"/>
            <a:r>
              <a:rPr lang="en-US" dirty="0">
                <a:hlinkClick r:id="rId2"/>
              </a:rPr>
              <a:t>Marketwatch</a:t>
            </a:r>
            <a:r>
              <a:rPr lang="en-US" dirty="0"/>
              <a:t> (marketwatch.com/economy-politics/calendar)</a:t>
            </a:r>
          </a:p>
          <a:p>
            <a:pPr lvl="2"/>
            <a:r>
              <a:rPr lang="en-US" dirty="0">
                <a:hlinkClick r:id="rId3"/>
              </a:rPr>
              <a:t>FRBNY</a:t>
            </a:r>
            <a:r>
              <a:rPr lang="en-US" dirty="0"/>
              <a:t> (newyorkfed.org/research/calendars/nationalecon_cal)</a:t>
            </a:r>
          </a:p>
          <a:p>
            <a:pPr marL="914400" lvl="2" indent="0">
              <a:buNone/>
            </a:pPr>
            <a:endParaRPr lang="en-US" dirty="0"/>
          </a:p>
          <a:p>
            <a:r>
              <a:rPr lang="en-US" dirty="0"/>
              <a:t>DIY Real Time Data:  </a:t>
            </a:r>
          </a:p>
          <a:p>
            <a:pPr lvl="1"/>
            <a:r>
              <a:rPr lang="en-US" dirty="0">
                <a:hlinkClick r:id="rId4"/>
              </a:rPr>
              <a:t>Track the Recovery</a:t>
            </a:r>
            <a:r>
              <a:rPr lang="en-US" dirty="0"/>
              <a:t>: (tracktherecovery.org)</a:t>
            </a:r>
          </a:p>
          <a:p>
            <a:pPr lvl="1"/>
            <a:r>
              <a:rPr lang="en-US" dirty="0">
                <a:hlinkClick r:id="rId5"/>
              </a:rPr>
              <a:t>Federal Reserve Economic Database (FRED)</a:t>
            </a:r>
            <a:r>
              <a:rPr lang="en-US" dirty="0"/>
              <a:t>: (fred.stlouisfed.org)</a:t>
            </a:r>
          </a:p>
          <a:p>
            <a:pPr marL="457200" lvl="1" indent="0">
              <a:buNone/>
            </a:pPr>
            <a:endParaRPr lang="en-US" dirty="0"/>
          </a:p>
          <a:p>
            <a:pPr lvl="2"/>
            <a:endParaRPr lang="en-US" dirty="0"/>
          </a:p>
          <a:p>
            <a:pPr lvl="1"/>
            <a:endParaRPr lang="en-US" dirty="0"/>
          </a:p>
        </p:txBody>
      </p:sp>
      <p:sp>
        <p:nvSpPr>
          <p:cNvPr id="4" name="Slide Number Placeholder 3">
            <a:extLst>
              <a:ext uri="{FF2B5EF4-FFF2-40B4-BE49-F238E27FC236}">
                <a16:creationId xmlns:a16="http://schemas.microsoft.com/office/drawing/2014/main" id="{AA70A161-FCD2-45D0-BE87-DCBF5DA17FDB}"/>
              </a:ext>
            </a:extLst>
          </p:cNvPr>
          <p:cNvSpPr>
            <a:spLocks noGrp="1"/>
          </p:cNvSpPr>
          <p:nvPr>
            <p:ph type="sldNum" sz="quarter" idx="12"/>
          </p:nvPr>
        </p:nvSpPr>
        <p:spPr/>
        <p:txBody>
          <a:bodyPr/>
          <a:lstStyle/>
          <a:p>
            <a:fld id="{D9F085D5-EC86-4F6A-B501-C1359CB39116}" type="slidenum">
              <a:rPr lang="en-GB" smtClean="0"/>
              <a:t>4</a:t>
            </a:fld>
            <a:endParaRPr lang="en-GB" dirty="0"/>
          </a:p>
        </p:txBody>
      </p:sp>
    </p:spTree>
    <p:extLst>
      <p:ext uri="{BB962C8B-B14F-4D97-AF65-F5344CB8AC3E}">
        <p14:creationId xmlns:p14="http://schemas.microsoft.com/office/powerpoint/2010/main" val="60536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bg1"/>
                </a:solidFill>
              </a:rPr>
              <a:t>Pu</a:t>
            </a:r>
            <a:r>
              <a:rPr lang="en-US" dirty="0"/>
              <a:t>blic Health versus the Economy? Lives versus            	Livelihood?      </a:t>
            </a:r>
          </a:p>
        </p:txBody>
      </p:sp>
      <p:pic>
        <p:nvPicPr>
          <p:cNvPr id="5" name="Content Placeholder 4"/>
          <p:cNvPicPr>
            <a:picLocks noGrp="1" noChangeAspect="1"/>
          </p:cNvPicPr>
          <p:nvPr>
            <p:ph idx="1"/>
          </p:nvPr>
        </p:nvPicPr>
        <p:blipFill>
          <a:blip r:embed="rId2"/>
          <a:stretch>
            <a:fillRect/>
          </a:stretch>
        </p:blipFill>
        <p:spPr>
          <a:xfrm>
            <a:off x="2546785" y="1570038"/>
            <a:ext cx="7098429" cy="4351337"/>
          </a:xfrm>
          <a:prstGeom prst="rect">
            <a:avLst/>
          </a:prstGeom>
        </p:spPr>
      </p:pic>
      <p:sp>
        <p:nvSpPr>
          <p:cNvPr id="4" name="Slide Number Placeholder 3"/>
          <p:cNvSpPr>
            <a:spLocks noGrp="1"/>
          </p:cNvSpPr>
          <p:nvPr>
            <p:ph type="sldNum" sz="quarter" idx="12"/>
          </p:nvPr>
        </p:nvSpPr>
        <p:spPr/>
        <p:txBody>
          <a:bodyPr/>
          <a:lstStyle/>
          <a:p>
            <a:fld id="{D9F085D5-EC86-4F6A-B501-C1359CB39116}" type="slidenum">
              <a:rPr lang="en-GB" smtClean="0"/>
              <a:t>40</a:t>
            </a:fld>
            <a:endParaRPr lang="en-GB" dirty="0"/>
          </a:p>
        </p:txBody>
      </p:sp>
    </p:spTree>
    <p:extLst>
      <p:ext uri="{BB962C8B-B14F-4D97-AF65-F5344CB8AC3E}">
        <p14:creationId xmlns:p14="http://schemas.microsoft.com/office/powerpoint/2010/main" val="904762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B099-2882-4B52-BDFF-C703C7828863}"/>
              </a:ext>
            </a:extLst>
          </p:cNvPr>
          <p:cNvSpPr>
            <a:spLocks noGrp="1"/>
          </p:cNvSpPr>
          <p:nvPr>
            <p:ph type="title"/>
          </p:nvPr>
        </p:nvSpPr>
        <p:spPr/>
        <p:txBody>
          <a:bodyPr/>
          <a:lstStyle/>
          <a:p>
            <a:r>
              <a:rPr lang="en-US" dirty="0">
                <a:solidFill>
                  <a:schemeClr val="bg1"/>
                </a:solidFill>
              </a:rPr>
              <a:t>PPP</a:t>
            </a:r>
            <a:r>
              <a:rPr lang="en-US" dirty="0">
                <a:solidFill>
                  <a:schemeClr val="accent5">
                    <a:lumMod val="50000"/>
                  </a:schemeClr>
                </a:solidFill>
              </a:rPr>
              <a:t>Loans</a:t>
            </a:r>
            <a:r>
              <a:rPr lang="en-US" dirty="0">
                <a:solidFill>
                  <a:schemeClr val="accent6">
                    <a:lumMod val="50000"/>
                  </a:schemeClr>
                </a:solidFill>
              </a:rPr>
              <a:t> </a:t>
            </a:r>
            <a:r>
              <a:rPr lang="en-US" dirty="0">
                <a:solidFill>
                  <a:schemeClr val="accent5">
                    <a:lumMod val="50000"/>
                  </a:schemeClr>
                </a:solidFill>
              </a:rPr>
              <a:t>Didn’t Go to the Right Firms</a:t>
            </a:r>
          </a:p>
        </p:txBody>
      </p:sp>
      <p:sp>
        <p:nvSpPr>
          <p:cNvPr id="4" name="Slide Number Placeholder 3">
            <a:extLst>
              <a:ext uri="{FF2B5EF4-FFF2-40B4-BE49-F238E27FC236}">
                <a16:creationId xmlns:a16="http://schemas.microsoft.com/office/drawing/2014/main" id="{D8165D60-1F77-4BA9-9453-BBF37566596B}"/>
              </a:ext>
            </a:extLst>
          </p:cNvPr>
          <p:cNvSpPr>
            <a:spLocks noGrp="1"/>
          </p:cNvSpPr>
          <p:nvPr>
            <p:ph type="sldNum" sz="quarter" idx="12"/>
          </p:nvPr>
        </p:nvSpPr>
        <p:spPr/>
        <p:txBody>
          <a:bodyPr/>
          <a:lstStyle/>
          <a:p>
            <a:fld id="{D9F085D5-EC86-4F6A-B501-C1359CB39116}" type="slidenum">
              <a:rPr lang="en-GB" smtClean="0"/>
              <a:t>41</a:t>
            </a:fld>
            <a:endParaRPr lang="en-GB" dirty="0"/>
          </a:p>
        </p:txBody>
      </p:sp>
      <p:pic>
        <p:nvPicPr>
          <p:cNvPr id="5122" name="Picture 2" descr="The distribution of PPP loans has not matched levels of unemployment">
            <a:extLst>
              <a:ext uri="{FF2B5EF4-FFF2-40B4-BE49-F238E27FC236}">
                <a16:creationId xmlns:a16="http://schemas.microsoft.com/office/drawing/2014/main" id="{22B0166E-DBD2-44DA-AD90-BF15B166B4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5951" y="1167457"/>
            <a:ext cx="6583680" cy="4937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D420AA-9407-47B7-A24B-E0E218B8973B}"/>
              </a:ext>
            </a:extLst>
          </p:cNvPr>
          <p:cNvSpPr txBox="1"/>
          <p:nvPr/>
        </p:nvSpPr>
        <p:spPr>
          <a:xfrm>
            <a:off x="7815563" y="1223349"/>
            <a:ext cx="3620096" cy="3477875"/>
          </a:xfrm>
          <a:prstGeom prst="rect">
            <a:avLst/>
          </a:prstGeom>
          <a:noFill/>
        </p:spPr>
        <p:txBody>
          <a:bodyPr wrap="square" rtlCol="0">
            <a:spAutoFit/>
          </a:bodyPr>
          <a:lstStyle/>
          <a:p>
            <a:r>
              <a:rPr lang="en-US" sz="2800" dirty="0"/>
              <a:t>In addition, first round loans went disproportionately to predominantly white Congressional Districts</a:t>
            </a:r>
          </a:p>
          <a:p>
            <a:r>
              <a:rPr lang="en-US" sz="2000" i="1" dirty="0"/>
              <a:t>Bloomberg</a:t>
            </a:r>
            <a:r>
              <a:rPr lang="en-US" sz="2000" dirty="0"/>
              <a:t>, 7/30</a:t>
            </a:r>
          </a:p>
          <a:p>
            <a:endParaRPr lang="en-US" sz="2000" dirty="0"/>
          </a:p>
          <a:p>
            <a:r>
              <a:rPr lang="en-US" sz="2000" dirty="0"/>
              <a:t>Improvements to the program in the second stimulus bill</a:t>
            </a:r>
          </a:p>
        </p:txBody>
      </p:sp>
    </p:spTree>
    <p:extLst>
      <p:ext uri="{BB962C8B-B14F-4D97-AF65-F5344CB8AC3E}">
        <p14:creationId xmlns:p14="http://schemas.microsoft.com/office/powerpoint/2010/main" val="334583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DC57-C06D-044D-858D-0C1B9F0F0DAC}"/>
              </a:ext>
            </a:extLst>
          </p:cNvPr>
          <p:cNvSpPr>
            <a:spLocks noGrp="1"/>
          </p:cNvSpPr>
          <p:nvPr>
            <p:ph type="title"/>
          </p:nvPr>
        </p:nvSpPr>
        <p:spPr/>
        <p:txBody>
          <a:bodyPr/>
          <a:lstStyle/>
          <a:p>
            <a:r>
              <a:rPr lang="en-US" dirty="0"/>
              <a:t>Paid Leave by Income Category</a:t>
            </a:r>
          </a:p>
        </p:txBody>
      </p:sp>
      <p:sp>
        <p:nvSpPr>
          <p:cNvPr id="3" name="Slide Number Placeholder 2">
            <a:extLst>
              <a:ext uri="{FF2B5EF4-FFF2-40B4-BE49-F238E27FC236}">
                <a16:creationId xmlns:a16="http://schemas.microsoft.com/office/drawing/2014/main" id="{2025E3F1-55A3-4543-9800-7148AC559EEA}"/>
              </a:ext>
            </a:extLst>
          </p:cNvPr>
          <p:cNvSpPr>
            <a:spLocks noGrp="1"/>
          </p:cNvSpPr>
          <p:nvPr>
            <p:ph type="sldNum" sz="quarter" idx="12"/>
          </p:nvPr>
        </p:nvSpPr>
        <p:spPr/>
        <p:txBody>
          <a:bodyPr/>
          <a:lstStyle/>
          <a:p>
            <a:fld id="{D9F085D5-EC86-4F6A-B501-C1359CB39116}" type="slidenum">
              <a:rPr lang="en-GB" smtClean="0"/>
              <a:t>42</a:t>
            </a:fld>
            <a:endParaRPr lang="en-GB" dirty="0"/>
          </a:p>
        </p:txBody>
      </p:sp>
      <p:graphicFrame>
        <p:nvGraphicFramePr>
          <p:cNvPr id="5" name="Chart 4">
            <a:extLst>
              <a:ext uri="{FF2B5EF4-FFF2-40B4-BE49-F238E27FC236}">
                <a16:creationId xmlns:a16="http://schemas.microsoft.com/office/drawing/2014/main" id="{1C051853-37DD-E04A-B2C8-FCAC90298DEF}"/>
              </a:ext>
            </a:extLst>
          </p:cNvPr>
          <p:cNvGraphicFramePr>
            <a:graphicFrameLocks noGrp="1"/>
          </p:cNvGraphicFramePr>
          <p:nvPr/>
        </p:nvGraphicFramePr>
        <p:xfrm>
          <a:off x="1756833" y="1325563"/>
          <a:ext cx="8678333" cy="4904664"/>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a:extLst>
              <a:ext uri="{FF2B5EF4-FFF2-40B4-BE49-F238E27FC236}">
                <a16:creationId xmlns:a16="http://schemas.microsoft.com/office/drawing/2014/main" id="{C8D76EE7-57EA-7B40-8085-BC94D67A2B6E}"/>
              </a:ext>
            </a:extLst>
          </p:cNvPr>
          <p:cNvSpPr/>
          <p:nvPr/>
        </p:nvSpPr>
        <p:spPr>
          <a:xfrm>
            <a:off x="3365500" y="3568700"/>
            <a:ext cx="1092200" cy="28575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041E41DD-3DF1-DD46-9C57-2B490D2FBCBD}"/>
              </a:ext>
            </a:extLst>
          </p:cNvPr>
          <p:cNvSpPr/>
          <p:nvPr/>
        </p:nvSpPr>
        <p:spPr>
          <a:xfrm>
            <a:off x="4457700" y="3086100"/>
            <a:ext cx="1092200" cy="28575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1AAC7C0-302D-4245-9290-34D3AA019995}"/>
              </a:ext>
            </a:extLst>
          </p:cNvPr>
          <p:cNvSpPr txBox="1"/>
          <p:nvPr/>
        </p:nvSpPr>
        <p:spPr>
          <a:xfrm>
            <a:off x="1899138" y="1842868"/>
            <a:ext cx="721993" cy="923330"/>
          </a:xfrm>
          <a:prstGeom prst="rect">
            <a:avLst/>
          </a:prstGeom>
          <a:noFill/>
        </p:spPr>
        <p:txBody>
          <a:bodyPr wrap="none" rtlCol="0">
            <a:spAutoFit/>
          </a:bodyPr>
          <a:lstStyle/>
          <a:p>
            <a:r>
              <a:rPr lang="en-US" dirty="0">
                <a:solidFill>
                  <a:srgbClr val="0432FF"/>
                </a:solidFill>
              </a:rPr>
              <a:t>Paid</a:t>
            </a:r>
          </a:p>
          <a:p>
            <a:r>
              <a:rPr lang="en-US" dirty="0">
                <a:solidFill>
                  <a:srgbClr val="0432FF"/>
                </a:solidFill>
              </a:rPr>
              <a:t>Sick </a:t>
            </a:r>
          </a:p>
          <a:p>
            <a:r>
              <a:rPr lang="en-US" dirty="0">
                <a:solidFill>
                  <a:srgbClr val="0432FF"/>
                </a:solidFill>
              </a:rPr>
              <a:t>Leave</a:t>
            </a:r>
          </a:p>
        </p:txBody>
      </p:sp>
    </p:spTree>
    <p:extLst>
      <p:ext uri="{BB962C8B-B14F-4D97-AF65-F5344CB8AC3E}">
        <p14:creationId xmlns:p14="http://schemas.microsoft.com/office/powerpoint/2010/main" val="7058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par>
                          <p:cTn id="17" fill="hold">
                            <p:stCondLst>
                              <p:cond delay="0"/>
                            </p:stCondLst>
                            <p:childTnLst>
                              <p:par>
                                <p:cTn id="18" presetID="2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8601-5C5F-004A-9DE1-BCEEF324D7EC}"/>
              </a:ext>
            </a:extLst>
          </p:cNvPr>
          <p:cNvSpPr>
            <a:spLocks noGrp="1"/>
          </p:cNvSpPr>
          <p:nvPr>
            <p:ph type="title"/>
          </p:nvPr>
        </p:nvSpPr>
        <p:spPr>
          <a:xfrm>
            <a:off x="808383" y="0"/>
            <a:ext cx="10515600" cy="1325563"/>
          </a:xfrm>
        </p:spPr>
        <p:txBody>
          <a:bodyPr/>
          <a:lstStyle/>
          <a:p>
            <a:r>
              <a:rPr lang="en-US" dirty="0">
                <a:solidFill>
                  <a:schemeClr val="bg1"/>
                </a:solidFill>
              </a:rPr>
              <a:t>Mo</a:t>
            </a:r>
            <a:r>
              <a:rPr lang="en-US" dirty="0"/>
              <a:t>netary Policy – Current State and Impact</a:t>
            </a:r>
          </a:p>
        </p:txBody>
      </p:sp>
      <p:sp>
        <p:nvSpPr>
          <p:cNvPr id="3" name="Content Placeholder 2">
            <a:extLst>
              <a:ext uri="{FF2B5EF4-FFF2-40B4-BE49-F238E27FC236}">
                <a16:creationId xmlns:a16="http://schemas.microsoft.com/office/drawing/2014/main" id="{DE102D78-8846-CE44-A6CF-FBA096EE8D9A}"/>
              </a:ext>
            </a:extLst>
          </p:cNvPr>
          <p:cNvSpPr>
            <a:spLocks noGrp="1"/>
          </p:cNvSpPr>
          <p:nvPr>
            <p:ph idx="1"/>
          </p:nvPr>
        </p:nvSpPr>
        <p:spPr>
          <a:xfrm>
            <a:off x="134224" y="1204546"/>
            <a:ext cx="11881727" cy="5025679"/>
          </a:xfrm>
        </p:spPr>
        <p:txBody>
          <a:bodyPr>
            <a:normAutofit fontScale="85000" lnSpcReduction="20000"/>
          </a:bodyPr>
          <a:lstStyle/>
          <a:p>
            <a:endParaRPr lang="en-US" dirty="0"/>
          </a:p>
          <a:p>
            <a:r>
              <a:rPr lang="en-US" dirty="0"/>
              <a:t>Fed Funds Rate at 0% </a:t>
            </a:r>
            <a:r>
              <a:rPr lang="en-US" dirty="0">
                <a:sym typeface="Wingdings" panose="05000000000000000000" pitchFamily="2" charset="2"/>
              </a:rPr>
              <a:t></a:t>
            </a:r>
            <a:r>
              <a:rPr lang="en-US" dirty="0"/>
              <a:t> newly issued debt very cheap </a:t>
            </a:r>
          </a:p>
          <a:p>
            <a:pPr lvl="1"/>
            <a:r>
              <a:rPr lang="en-US" dirty="0"/>
              <a:t>Good for borrowers</a:t>
            </a:r>
            <a:br>
              <a:rPr lang="en-US" dirty="0"/>
            </a:br>
            <a:endParaRPr lang="en-US" dirty="0">
              <a:sym typeface="Wingdings" panose="05000000000000000000" pitchFamily="2" charset="2"/>
            </a:endParaRPr>
          </a:p>
          <a:p>
            <a:r>
              <a:rPr lang="en-US" dirty="0">
                <a:sym typeface="Wingdings" panose="05000000000000000000" pitchFamily="2" charset="2"/>
              </a:rPr>
              <a:t>Balance Sheet grew from $4T to $7T</a:t>
            </a:r>
          </a:p>
          <a:p>
            <a:pPr lvl="1"/>
            <a:r>
              <a:rPr lang="en-US" dirty="0">
                <a:sym typeface="Wingdings" panose="05000000000000000000" pitchFamily="2" charset="2"/>
              </a:rPr>
              <a:t>Large volume of liquidity + few high yield, high quality savings vehicles  risky asset price bubbles </a:t>
            </a:r>
            <a:br>
              <a:rPr lang="en-US" dirty="0">
                <a:sym typeface="Wingdings" panose="05000000000000000000" pitchFamily="2" charset="2"/>
              </a:rPr>
            </a:br>
            <a:endParaRPr lang="en-US" dirty="0">
              <a:sym typeface="Wingdings" panose="05000000000000000000" pitchFamily="2" charset="2"/>
            </a:endParaRPr>
          </a:p>
          <a:p>
            <a:r>
              <a:rPr lang="en-US" dirty="0"/>
              <a:t>Forward Guidance: Keep FFR at ZLB until PCE inflation “at least 2%”</a:t>
            </a:r>
          </a:p>
          <a:p>
            <a:pPr lvl="1"/>
            <a:r>
              <a:rPr lang="en-US" dirty="0"/>
              <a:t>High inflation + low nominal rates </a:t>
            </a:r>
            <a:r>
              <a:rPr lang="en-US" dirty="0">
                <a:sym typeface="Wingdings" panose="05000000000000000000" pitchFamily="2" charset="2"/>
              </a:rPr>
              <a:t> negative real returns </a:t>
            </a:r>
          </a:p>
          <a:p>
            <a:pPr lvl="1"/>
            <a:r>
              <a:rPr lang="en-US" dirty="0">
                <a:sym typeface="Wingdings" panose="05000000000000000000" pitchFamily="2" charset="2"/>
              </a:rPr>
              <a:t>Difficult period for fixed-income households</a:t>
            </a:r>
          </a:p>
          <a:p>
            <a:pPr lvl="1"/>
            <a:endParaRPr lang="en-US" dirty="0">
              <a:sym typeface="Wingdings" panose="05000000000000000000" pitchFamily="2" charset="2"/>
            </a:endParaRPr>
          </a:p>
          <a:p>
            <a:pPr lvl="1"/>
            <a:endParaRPr lang="en-US" dirty="0">
              <a:sym typeface="Wingdings" panose="05000000000000000000" pitchFamily="2" charset="2"/>
            </a:endParaRPr>
          </a:p>
          <a:p>
            <a:pPr marL="457200" lvl="1" indent="0">
              <a:buNone/>
            </a:pPr>
            <a:endParaRPr lang="en-US" dirty="0">
              <a:sym typeface="Wingdings" panose="05000000000000000000" pitchFamily="2" charset="2"/>
            </a:endParaRPr>
          </a:p>
          <a:p>
            <a:pPr marL="457200" lvl="1" indent="0">
              <a:buNone/>
            </a:pPr>
            <a:r>
              <a:rPr lang="en-US" sz="3300" dirty="0">
                <a:solidFill>
                  <a:srgbClr val="0C4C88"/>
                </a:solidFill>
              </a:rPr>
              <a:t>Monetary Policy acted quickly and effectively to prevent a financial market meltdown and keep credit flowing.  But the Fed lends and does not spend; so there is a limited impact on spending. </a:t>
            </a:r>
          </a:p>
          <a:p>
            <a:pPr marL="457200" lvl="1" indent="0">
              <a:buNone/>
            </a:pPr>
            <a:endParaRPr lang="en-US" sz="3300" dirty="0">
              <a:solidFill>
                <a:srgbClr val="0C4C88"/>
              </a:solidFill>
              <a:sym typeface="Wingdings" panose="05000000000000000000" pitchFamily="2" charset="2"/>
            </a:endParaRPr>
          </a:p>
          <a:p>
            <a:pPr lvl="1"/>
            <a:endParaRPr lang="en-US" dirty="0">
              <a:sym typeface="Wingdings" panose="05000000000000000000" pitchFamily="2" charset="2"/>
            </a:endParaRPr>
          </a:p>
          <a:p>
            <a:pPr lvl="1"/>
            <a:endParaRPr lang="en-US" dirty="0"/>
          </a:p>
        </p:txBody>
      </p:sp>
      <p:sp>
        <p:nvSpPr>
          <p:cNvPr id="4" name="Slide Number Placeholder 3">
            <a:extLst>
              <a:ext uri="{FF2B5EF4-FFF2-40B4-BE49-F238E27FC236}">
                <a16:creationId xmlns:a16="http://schemas.microsoft.com/office/drawing/2014/main" id="{E1EFB51C-1EF3-CB41-B4DC-377B115F726E}"/>
              </a:ext>
            </a:extLst>
          </p:cNvPr>
          <p:cNvSpPr>
            <a:spLocks noGrp="1"/>
          </p:cNvSpPr>
          <p:nvPr>
            <p:ph type="sldNum" sz="quarter" idx="12"/>
          </p:nvPr>
        </p:nvSpPr>
        <p:spPr/>
        <p:txBody>
          <a:bodyPr/>
          <a:lstStyle/>
          <a:p>
            <a:fld id="{D9F085D5-EC86-4F6A-B501-C1359CB39116}" type="slidenum">
              <a:rPr lang="en-GB" smtClean="0"/>
              <a:t>43</a:t>
            </a:fld>
            <a:endParaRPr lang="en-GB" dirty="0"/>
          </a:p>
        </p:txBody>
      </p:sp>
    </p:spTree>
    <p:extLst>
      <p:ext uri="{BB962C8B-B14F-4D97-AF65-F5344CB8AC3E}">
        <p14:creationId xmlns:p14="http://schemas.microsoft.com/office/powerpoint/2010/main" val="21525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12696-81DC-4FBB-B7F0-49D2B3B36F05}"/>
              </a:ext>
            </a:extLst>
          </p:cNvPr>
          <p:cNvSpPr>
            <a:spLocks noGrp="1"/>
          </p:cNvSpPr>
          <p:nvPr>
            <p:ph type="title"/>
          </p:nvPr>
        </p:nvSpPr>
        <p:spPr/>
        <p:txBody>
          <a:bodyPr/>
          <a:lstStyle/>
          <a:p>
            <a:r>
              <a:rPr lang="en-US" dirty="0">
                <a:solidFill>
                  <a:schemeClr val="bg1"/>
                </a:solidFill>
              </a:rPr>
              <a:t>Em</a:t>
            </a:r>
            <a:r>
              <a:rPr lang="en-US" dirty="0"/>
              <a:t>ployment at Small Firms (40% of total jobs) </a:t>
            </a:r>
          </a:p>
        </p:txBody>
      </p:sp>
      <p:sp>
        <p:nvSpPr>
          <p:cNvPr id="4" name="Slide Number Placeholder 3">
            <a:extLst>
              <a:ext uri="{FF2B5EF4-FFF2-40B4-BE49-F238E27FC236}">
                <a16:creationId xmlns:a16="http://schemas.microsoft.com/office/drawing/2014/main" id="{D05DE02E-6B15-4A01-BD95-7292CE0A7C0C}"/>
              </a:ext>
            </a:extLst>
          </p:cNvPr>
          <p:cNvSpPr>
            <a:spLocks noGrp="1"/>
          </p:cNvSpPr>
          <p:nvPr>
            <p:ph type="sldNum" sz="quarter" idx="12"/>
          </p:nvPr>
        </p:nvSpPr>
        <p:spPr/>
        <p:txBody>
          <a:bodyPr/>
          <a:lstStyle/>
          <a:p>
            <a:fld id="{D9F085D5-EC86-4F6A-B501-C1359CB39116}" type="slidenum">
              <a:rPr lang="en-GB" smtClean="0"/>
              <a:t>44</a:t>
            </a:fld>
            <a:endParaRPr lang="en-GB" dirty="0"/>
          </a:p>
        </p:txBody>
      </p:sp>
      <p:sp>
        <p:nvSpPr>
          <p:cNvPr id="7" name="TextBox 6">
            <a:extLst>
              <a:ext uri="{FF2B5EF4-FFF2-40B4-BE49-F238E27FC236}">
                <a16:creationId xmlns:a16="http://schemas.microsoft.com/office/drawing/2014/main" id="{5407391C-C672-4B28-BA6C-C2FBC3EAA545}"/>
              </a:ext>
            </a:extLst>
          </p:cNvPr>
          <p:cNvSpPr txBox="1"/>
          <p:nvPr/>
        </p:nvSpPr>
        <p:spPr>
          <a:xfrm>
            <a:off x="376518" y="2248348"/>
            <a:ext cx="2140771" cy="3539430"/>
          </a:xfrm>
          <a:prstGeom prst="rect">
            <a:avLst/>
          </a:prstGeom>
          <a:noFill/>
        </p:spPr>
        <p:txBody>
          <a:bodyPr wrap="square" rtlCol="0">
            <a:spAutoFit/>
          </a:bodyPr>
          <a:lstStyle/>
          <a:p>
            <a:r>
              <a:rPr lang="en-US" sz="2800" dirty="0"/>
              <a:t>Between February and April 2020, net loss of 10.4m losses, by Dec. 2020 ‘only’ 4.4m jobs lost. </a:t>
            </a:r>
          </a:p>
        </p:txBody>
      </p:sp>
      <p:pic>
        <p:nvPicPr>
          <p:cNvPr id="5" name="Content Placeholder 4"/>
          <p:cNvPicPr>
            <a:picLocks noGrp="1" noChangeAspect="1"/>
          </p:cNvPicPr>
          <p:nvPr>
            <p:ph idx="1"/>
          </p:nvPr>
        </p:nvPicPr>
        <p:blipFill>
          <a:blip r:embed="rId3"/>
          <a:stretch>
            <a:fillRect/>
          </a:stretch>
        </p:blipFill>
        <p:spPr>
          <a:xfrm>
            <a:off x="2989384" y="1720013"/>
            <a:ext cx="8364415" cy="4051386"/>
          </a:xfrm>
          <a:prstGeom prst="rect">
            <a:avLst/>
          </a:prstGeom>
        </p:spPr>
      </p:pic>
    </p:spTree>
    <p:extLst>
      <p:ext uri="{BB962C8B-B14F-4D97-AF65-F5344CB8AC3E}">
        <p14:creationId xmlns:p14="http://schemas.microsoft.com/office/powerpoint/2010/main" val="371558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B7FD-A84F-4B14-A588-E2BEB1620880}"/>
              </a:ext>
            </a:extLst>
          </p:cNvPr>
          <p:cNvSpPr>
            <a:spLocks noGrp="1"/>
          </p:cNvSpPr>
          <p:nvPr>
            <p:ph type="title"/>
          </p:nvPr>
        </p:nvSpPr>
        <p:spPr/>
        <p:txBody>
          <a:bodyPr/>
          <a:lstStyle/>
          <a:p>
            <a:r>
              <a:rPr lang="en-US" dirty="0">
                <a:solidFill>
                  <a:schemeClr val="bg1"/>
                </a:solidFill>
              </a:rPr>
              <a:t>Thr</a:t>
            </a:r>
            <a:r>
              <a:rPr lang="en-US" dirty="0"/>
              <a:t>ee Measures of Unemployment?</a:t>
            </a:r>
          </a:p>
        </p:txBody>
      </p:sp>
      <p:sp>
        <p:nvSpPr>
          <p:cNvPr id="3" name="Content Placeholder 2">
            <a:extLst>
              <a:ext uri="{FF2B5EF4-FFF2-40B4-BE49-F238E27FC236}">
                <a16:creationId xmlns:a16="http://schemas.microsoft.com/office/drawing/2014/main" id="{A8A492D0-5638-428A-A3C5-E816BC2E2628}"/>
              </a:ext>
            </a:extLst>
          </p:cNvPr>
          <p:cNvSpPr>
            <a:spLocks noGrp="1"/>
          </p:cNvSpPr>
          <p:nvPr>
            <p:ph idx="1"/>
          </p:nvPr>
        </p:nvSpPr>
        <p:spPr/>
        <p:txBody>
          <a:bodyPr>
            <a:normAutofit lnSpcReduction="10000"/>
          </a:bodyPr>
          <a:lstStyle/>
          <a:p>
            <a:r>
              <a:rPr lang="en-US" dirty="0"/>
              <a:t>None is a perfect measure:</a:t>
            </a:r>
          </a:p>
          <a:p>
            <a:pPr lvl="1"/>
            <a:r>
              <a:rPr lang="en-US" dirty="0"/>
              <a:t>Insured Unemployment</a:t>
            </a:r>
          </a:p>
          <a:p>
            <a:pPr lvl="2"/>
            <a:r>
              <a:rPr lang="en-US" dirty="0"/>
              <a:t>Most accurate number because it is a numerical count.</a:t>
            </a:r>
          </a:p>
          <a:p>
            <a:pPr lvl="2"/>
            <a:r>
              <a:rPr lang="en-US" dirty="0"/>
              <a:t>Administrative delays in processing claims and not all unemployed are eligible to collect</a:t>
            </a:r>
          </a:p>
          <a:p>
            <a:pPr lvl="1"/>
            <a:r>
              <a:rPr lang="en-US" dirty="0"/>
              <a:t>Household Survey:  60,000 households</a:t>
            </a:r>
          </a:p>
          <a:p>
            <a:pPr lvl="2"/>
            <a:r>
              <a:rPr lang="en-US" dirty="0"/>
              <a:t>Disruptions to survey</a:t>
            </a:r>
          </a:p>
          <a:p>
            <a:pPr lvl="2"/>
            <a:r>
              <a:rPr lang="en-US" dirty="0"/>
              <a:t>Ambiguity of some of the classifications</a:t>
            </a:r>
          </a:p>
          <a:p>
            <a:pPr lvl="2"/>
            <a:r>
              <a:rPr lang="en-US" dirty="0"/>
              <a:t>Survey are done mid-month</a:t>
            </a:r>
          </a:p>
          <a:p>
            <a:pPr lvl="1"/>
            <a:r>
              <a:rPr lang="en-US" dirty="0"/>
              <a:t>Establishment Survey:  145,000 businesses about 700,000 employees</a:t>
            </a:r>
          </a:p>
          <a:p>
            <a:pPr lvl="2"/>
            <a:r>
              <a:rPr lang="en-US" dirty="0"/>
              <a:t>Response rate fluctuated recently</a:t>
            </a:r>
          </a:p>
          <a:p>
            <a:pPr lvl="2"/>
            <a:r>
              <a:rPr lang="en-US" dirty="0"/>
              <a:t>Survey done mid-month</a:t>
            </a:r>
          </a:p>
          <a:p>
            <a:pPr lvl="2"/>
            <a:endParaRPr lang="en-US" dirty="0"/>
          </a:p>
          <a:p>
            <a:pPr lvl="2"/>
            <a:endParaRPr lang="en-US" dirty="0"/>
          </a:p>
        </p:txBody>
      </p:sp>
      <p:sp>
        <p:nvSpPr>
          <p:cNvPr id="4" name="Slide Number Placeholder 3">
            <a:extLst>
              <a:ext uri="{FF2B5EF4-FFF2-40B4-BE49-F238E27FC236}">
                <a16:creationId xmlns:a16="http://schemas.microsoft.com/office/drawing/2014/main" id="{52F3AF1D-32B9-4F3B-A3E7-CD303FD2B008}"/>
              </a:ext>
            </a:extLst>
          </p:cNvPr>
          <p:cNvSpPr>
            <a:spLocks noGrp="1"/>
          </p:cNvSpPr>
          <p:nvPr>
            <p:ph type="sldNum" sz="quarter" idx="12"/>
          </p:nvPr>
        </p:nvSpPr>
        <p:spPr/>
        <p:txBody>
          <a:bodyPr/>
          <a:lstStyle/>
          <a:p>
            <a:fld id="{D9F085D5-EC86-4F6A-B501-C1359CB39116}" type="slidenum">
              <a:rPr lang="en-GB" smtClean="0"/>
              <a:t>45</a:t>
            </a:fld>
            <a:endParaRPr lang="en-GB" dirty="0"/>
          </a:p>
        </p:txBody>
      </p:sp>
    </p:spTree>
    <p:extLst>
      <p:ext uri="{BB962C8B-B14F-4D97-AF65-F5344CB8AC3E}">
        <p14:creationId xmlns:p14="http://schemas.microsoft.com/office/powerpoint/2010/main" val="232657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76BA-6E1F-43C7-A1A5-09000C2332F2}"/>
              </a:ext>
            </a:extLst>
          </p:cNvPr>
          <p:cNvSpPr>
            <a:spLocks noGrp="1"/>
          </p:cNvSpPr>
          <p:nvPr>
            <p:ph type="title"/>
          </p:nvPr>
        </p:nvSpPr>
        <p:spPr/>
        <p:txBody>
          <a:bodyPr/>
          <a:lstStyle/>
          <a:p>
            <a:r>
              <a:rPr lang="en-US" dirty="0">
                <a:solidFill>
                  <a:schemeClr val="bg1"/>
                </a:solidFill>
              </a:rPr>
              <a:t>Ma</a:t>
            </a:r>
            <a:r>
              <a:rPr lang="en-US" dirty="0">
                <a:solidFill>
                  <a:schemeClr val="accent5">
                    <a:lumMod val="50000"/>
                  </a:schemeClr>
                </a:solidFill>
              </a:rPr>
              <a:t>king Sense of Unemployment Numbers</a:t>
            </a:r>
            <a:endParaRPr lang="en-US" dirty="0">
              <a:solidFill>
                <a:schemeClr val="bg1"/>
              </a:solidFill>
            </a:endParaRPr>
          </a:p>
        </p:txBody>
      </p:sp>
      <p:sp>
        <p:nvSpPr>
          <p:cNvPr id="3" name="Content Placeholder 2">
            <a:extLst>
              <a:ext uri="{FF2B5EF4-FFF2-40B4-BE49-F238E27FC236}">
                <a16:creationId xmlns:a16="http://schemas.microsoft.com/office/drawing/2014/main" id="{0456C52C-899C-4592-8F4B-6E8EDD81582C}"/>
              </a:ext>
            </a:extLst>
          </p:cNvPr>
          <p:cNvSpPr>
            <a:spLocks noGrp="1"/>
          </p:cNvSpPr>
          <p:nvPr>
            <p:ph idx="1"/>
          </p:nvPr>
        </p:nvSpPr>
        <p:spPr/>
        <p:txBody>
          <a:bodyPr>
            <a:normAutofit fontScale="92500" lnSpcReduction="20000"/>
          </a:bodyPr>
          <a:lstStyle/>
          <a:p>
            <a:pPr marL="0" indent="0">
              <a:buNone/>
            </a:pPr>
            <a:r>
              <a:rPr lang="en-US" dirty="0"/>
              <a:t>Two Data Reports:</a:t>
            </a:r>
          </a:p>
          <a:p>
            <a:pPr marL="514350" indent="-514350">
              <a:buFont typeface="+mj-lt"/>
              <a:buAutoNum type="arabicPeriod"/>
            </a:pPr>
            <a:r>
              <a:rPr lang="en-US" dirty="0"/>
              <a:t>Depart of Labor </a:t>
            </a:r>
            <a:r>
              <a:rPr lang="en-US" i="1" dirty="0"/>
              <a:t>Unemployment Insurance Weekly Claims</a:t>
            </a:r>
          </a:p>
          <a:p>
            <a:pPr marL="971550" lvl="1" indent="-514350">
              <a:buFont typeface="+mj-lt"/>
              <a:buAutoNum type="arabicPeriod"/>
            </a:pPr>
            <a:r>
              <a:rPr lang="en-US" dirty="0"/>
              <a:t>Weekly,  Thursdays at 8:30</a:t>
            </a:r>
          </a:p>
          <a:p>
            <a:pPr marL="971550" lvl="1" indent="-514350">
              <a:buFont typeface="+mj-lt"/>
              <a:buAutoNum type="arabicPeriod"/>
            </a:pPr>
            <a:r>
              <a:rPr lang="en-US" dirty="0"/>
              <a:t>Initial Claims</a:t>
            </a:r>
          </a:p>
          <a:p>
            <a:pPr marL="971550" lvl="1" indent="-514350">
              <a:buFont typeface="+mj-lt"/>
              <a:buAutoNum type="arabicPeriod"/>
            </a:pPr>
            <a:r>
              <a:rPr lang="en-US" dirty="0"/>
              <a:t>Continuing Claims or Insured Unemployment</a:t>
            </a:r>
          </a:p>
          <a:p>
            <a:pPr marL="514350" indent="-514350">
              <a:buFont typeface="+mj-lt"/>
              <a:buAutoNum type="arabicPeriod"/>
            </a:pPr>
            <a:r>
              <a:rPr lang="en-US" dirty="0"/>
              <a:t>Bureau of Labor Statistics (BLS), </a:t>
            </a:r>
            <a:r>
              <a:rPr lang="en-US" i="1" dirty="0"/>
              <a:t>Employment Situation</a:t>
            </a:r>
          </a:p>
          <a:p>
            <a:pPr marL="971550" lvl="1" indent="-514350">
              <a:buFont typeface="+mj-lt"/>
              <a:buAutoNum type="arabicPeriod"/>
            </a:pPr>
            <a:r>
              <a:rPr lang="en-US" dirty="0"/>
              <a:t>Monthly, First Fridays at 8:30.  Surveys done midmonth</a:t>
            </a:r>
          </a:p>
          <a:p>
            <a:pPr marL="971550" lvl="1" indent="-514350">
              <a:buFont typeface="+mj-lt"/>
              <a:buAutoNum type="arabicPeriod"/>
            </a:pPr>
            <a:r>
              <a:rPr lang="en-US" dirty="0"/>
              <a:t>Household Survey:  Unemployment Rate</a:t>
            </a:r>
          </a:p>
          <a:p>
            <a:pPr marL="971550" lvl="1" indent="-514350">
              <a:buFont typeface="+mj-lt"/>
              <a:buAutoNum type="arabicPeriod"/>
            </a:pPr>
            <a:r>
              <a:rPr lang="en-US" dirty="0"/>
              <a:t>Establishment Survey:  New Jobs Created </a:t>
            </a:r>
          </a:p>
          <a:p>
            <a:pPr marL="0" indent="0">
              <a:buNone/>
            </a:pPr>
            <a:r>
              <a:rPr lang="en-US" dirty="0"/>
              <a:t>For Perspective on Numbers, as of 2/2020:</a:t>
            </a:r>
          </a:p>
          <a:p>
            <a:pPr marL="0" indent="0">
              <a:buNone/>
            </a:pPr>
            <a:r>
              <a:rPr lang="en-US" dirty="0"/>
              <a:t>	Labor Force, 165m; Employed; 159m; Unemployed, 6m, or 3.5%</a:t>
            </a:r>
          </a:p>
          <a:p>
            <a:pPr marL="0" indent="0">
              <a:buNone/>
            </a:pPr>
            <a:r>
              <a:rPr lang="en-US" dirty="0"/>
              <a:t>	Total New Jobs added per month:  round 225 thousand </a:t>
            </a:r>
          </a:p>
          <a:p>
            <a:pPr marL="971550" lvl="1" indent="-514350">
              <a:buFont typeface="+mj-lt"/>
              <a:buAutoNum type="arabicPeriod"/>
            </a:pP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36DDF51C-51D8-4F7B-A585-5B1B7D3D427A}"/>
              </a:ext>
            </a:extLst>
          </p:cNvPr>
          <p:cNvSpPr>
            <a:spLocks noGrp="1"/>
          </p:cNvSpPr>
          <p:nvPr>
            <p:ph type="sldNum" sz="quarter" idx="12"/>
          </p:nvPr>
        </p:nvSpPr>
        <p:spPr/>
        <p:txBody>
          <a:bodyPr/>
          <a:lstStyle/>
          <a:p>
            <a:fld id="{D9F085D5-EC86-4F6A-B501-C1359CB39116}" type="slidenum">
              <a:rPr lang="en-GB" smtClean="0"/>
              <a:t>46</a:t>
            </a:fld>
            <a:endParaRPr lang="en-GB" dirty="0"/>
          </a:p>
        </p:txBody>
      </p:sp>
    </p:spTree>
    <p:extLst>
      <p:ext uri="{BB962C8B-B14F-4D97-AF65-F5344CB8AC3E}">
        <p14:creationId xmlns:p14="http://schemas.microsoft.com/office/powerpoint/2010/main" val="351734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972A-E8C9-CE48-B510-AD0FCFB8B2F1}"/>
              </a:ext>
            </a:extLst>
          </p:cNvPr>
          <p:cNvSpPr>
            <a:spLocks noGrp="1"/>
          </p:cNvSpPr>
          <p:nvPr>
            <p:ph type="title"/>
          </p:nvPr>
        </p:nvSpPr>
        <p:spPr/>
        <p:txBody>
          <a:bodyPr/>
          <a:lstStyle/>
          <a:p>
            <a:r>
              <a:rPr lang="en-US" dirty="0"/>
              <a:t> </a:t>
            </a:r>
            <a:r>
              <a:rPr lang="en-US" dirty="0">
                <a:solidFill>
                  <a:schemeClr val="bg1"/>
                </a:solidFill>
              </a:rPr>
              <a:t>Re</a:t>
            </a:r>
            <a:r>
              <a:rPr lang="en-US" dirty="0"/>
              <a:t>cord Levels of Debt are Forecast</a:t>
            </a:r>
          </a:p>
        </p:txBody>
      </p:sp>
      <p:sp>
        <p:nvSpPr>
          <p:cNvPr id="4" name="Slide Number Placeholder 3">
            <a:extLst>
              <a:ext uri="{FF2B5EF4-FFF2-40B4-BE49-F238E27FC236}">
                <a16:creationId xmlns:a16="http://schemas.microsoft.com/office/drawing/2014/main" id="{183ED9F5-D30C-DA40-8068-EA737DE3A6A6}"/>
              </a:ext>
            </a:extLst>
          </p:cNvPr>
          <p:cNvSpPr>
            <a:spLocks noGrp="1"/>
          </p:cNvSpPr>
          <p:nvPr>
            <p:ph type="sldNum" sz="quarter" idx="12"/>
          </p:nvPr>
        </p:nvSpPr>
        <p:spPr/>
        <p:txBody>
          <a:bodyPr/>
          <a:lstStyle/>
          <a:p>
            <a:fld id="{D9F085D5-EC86-4F6A-B501-C1359CB39116}" type="slidenum">
              <a:rPr lang="en-GB" smtClean="0"/>
              <a:t>47</a:t>
            </a:fld>
            <a:endParaRPr lang="en-GB" dirty="0"/>
          </a:p>
        </p:txBody>
      </p:sp>
      <p:sp>
        <p:nvSpPr>
          <p:cNvPr id="6" name="TextBox 5">
            <a:extLst>
              <a:ext uri="{FF2B5EF4-FFF2-40B4-BE49-F238E27FC236}">
                <a16:creationId xmlns:a16="http://schemas.microsoft.com/office/drawing/2014/main" id="{32953872-0488-DE4E-9AE0-91A45561AD41}"/>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2020 to 2030</a:t>
            </a:r>
          </a:p>
        </p:txBody>
      </p:sp>
      <p:pic>
        <p:nvPicPr>
          <p:cNvPr id="8" name="Picture 7" descr="Chart, histogram&#10;&#10;Description automatically generated">
            <a:extLst>
              <a:ext uri="{FF2B5EF4-FFF2-40B4-BE49-F238E27FC236}">
                <a16:creationId xmlns:a16="http://schemas.microsoft.com/office/drawing/2014/main" id="{D91D96D5-538E-374A-B96E-A78A8DB68747}"/>
              </a:ext>
            </a:extLst>
          </p:cNvPr>
          <p:cNvPicPr>
            <a:picLocks noChangeAspect="1"/>
          </p:cNvPicPr>
          <p:nvPr/>
        </p:nvPicPr>
        <p:blipFill>
          <a:blip r:embed="rId2" r:link="rId3"/>
          <a:stretch>
            <a:fillRect/>
          </a:stretch>
        </p:blipFill>
        <p:spPr>
          <a:xfrm>
            <a:off x="1479028" y="1017942"/>
            <a:ext cx="9233944" cy="5212284"/>
          </a:xfrm>
          <a:prstGeom prst="rect">
            <a:avLst/>
          </a:prstGeom>
        </p:spPr>
      </p:pic>
      <p:cxnSp>
        <p:nvCxnSpPr>
          <p:cNvPr id="11" name="Straight Connector 10">
            <a:extLst>
              <a:ext uri="{FF2B5EF4-FFF2-40B4-BE49-F238E27FC236}">
                <a16:creationId xmlns:a16="http://schemas.microsoft.com/office/drawing/2014/main" id="{0D594241-A6B2-9349-9D5D-E6140694C759}"/>
              </a:ext>
            </a:extLst>
          </p:cNvPr>
          <p:cNvCxnSpPr/>
          <p:nvPr/>
        </p:nvCxnSpPr>
        <p:spPr>
          <a:xfrm flipH="1">
            <a:off x="1929008" y="1604738"/>
            <a:ext cx="8715343"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74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p:txBody>
          <a:bodyPr/>
          <a:lstStyle/>
          <a:p>
            <a:r>
              <a:rPr lang="en-US" dirty="0">
                <a:solidFill>
                  <a:schemeClr val="bg1"/>
                </a:solidFill>
              </a:rPr>
              <a:t>Gui</a:t>
            </a:r>
            <a:r>
              <a:rPr lang="en-US" dirty="0">
                <a:solidFill>
                  <a:schemeClr val="tx2"/>
                </a:solidFill>
              </a:rPr>
              <a:t>ding Questions </a:t>
            </a:r>
            <a:endParaRPr lang="en-US" dirty="0"/>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050181" y="1445673"/>
            <a:ext cx="7440328" cy="4351338"/>
          </a:xfrm>
        </p:spPr>
        <p:txBody>
          <a:bodyPr>
            <a:normAutofit/>
          </a:bodyPr>
          <a:lstStyle/>
          <a:p>
            <a:r>
              <a:rPr lang="en-US" dirty="0"/>
              <a:t>What is the current state of “the economy”?</a:t>
            </a:r>
          </a:p>
          <a:p>
            <a:r>
              <a:rPr lang="en-US" dirty="0"/>
              <a:t>What have been the effects of policy?</a:t>
            </a:r>
          </a:p>
          <a:p>
            <a:r>
              <a:rPr lang="en-US" dirty="0"/>
              <a:t>What kind of a recovery are we looking at? </a:t>
            </a:r>
          </a:p>
          <a:p>
            <a:r>
              <a:rPr lang="en-US" dirty="0"/>
              <a:t>What about inflation?</a:t>
            </a:r>
          </a:p>
          <a:p>
            <a:r>
              <a:rPr lang="en-US" dirty="0"/>
              <a:t>Is progress equitable?</a:t>
            </a:r>
          </a:p>
          <a:p>
            <a:endParaRPr lang="en-US" dirty="0"/>
          </a:p>
          <a:p>
            <a:endParaRPr lang="en-US" dirty="0"/>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5</a:t>
            </a:fld>
            <a:endParaRPr lang="en-GB" dirty="0"/>
          </a:p>
        </p:txBody>
      </p:sp>
    </p:spTree>
    <p:extLst>
      <p:ext uri="{BB962C8B-B14F-4D97-AF65-F5344CB8AC3E}">
        <p14:creationId xmlns:p14="http://schemas.microsoft.com/office/powerpoint/2010/main" val="6087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7065-1DCD-453F-A542-779FB1C81C56}"/>
              </a:ext>
            </a:extLst>
          </p:cNvPr>
          <p:cNvSpPr>
            <a:spLocks noGrp="1"/>
          </p:cNvSpPr>
          <p:nvPr>
            <p:ph type="title"/>
          </p:nvPr>
        </p:nvSpPr>
        <p:spPr/>
        <p:txBody>
          <a:bodyPr/>
          <a:lstStyle/>
          <a:p>
            <a:r>
              <a:rPr lang="en-US" dirty="0">
                <a:solidFill>
                  <a:schemeClr val="bg1"/>
                </a:solidFill>
              </a:rPr>
              <a:t>Spe</a:t>
            </a:r>
            <a:r>
              <a:rPr lang="en-US" dirty="0">
                <a:solidFill>
                  <a:schemeClr val="accent5">
                    <a:lumMod val="50000"/>
                  </a:schemeClr>
                </a:solidFill>
              </a:rPr>
              <a:t>nding Collapsed in March 2020</a:t>
            </a:r>
            <a:endParaRPr lang="en-US" dirty="0">
              <a:solidFill>
                <a:schemeClr val="bg1"/>
              </a:solidFill>
            </a:endParaRPr>
          </a:p>
        </p:txBody>
      </p:sp>
      <p:sp>
        <p:nvSpPr>
          <p:cNvPr id="4" name="Slide Number Placeholder 3">
            <a:extLst>
              <a:ext uri="{FF2B5EF4-FFF2-40B4-BE49-F238E27FC236}">
                <a16:creationId xmlns:a16="http://schemas.microsoft.com/office/drawing/2014/main" id="{3ECCAF41-135F-49EC-886C-9E33C6D52051}"/>
              </a:ext>
            </a:extLst>
          </p:cNvPr>
          <p:cNvSpPr>
            <a:spLocks noGrp="1"/>
          </p:cNvSpPr>
          <p:nvPr>
            <p:ph type="sldNum" sz="quarter" idx="12"/>
          </p:nvPr>
        </p:nvSpPr>
        <p:spPr/>
        <p:txBody>
          <a:bodyPr/>
          <a:lstStyle/>
          <a:p>
            <a:fld id="{D9F085D5-EC86-4F6A-B501-C1359CB39116}" type="slidenum">
              <a:rPr lang="en-GB" smtClean="0"/>
              <a:t>6</a:t>
            </a:fld>
            <a:endParaRPr lang="en-GB" dirty="0"/>
          </a:p>
        </p:txBody>
      </p:sp>
      <p:sp>
        <p:nvSpPr>
          <p:cNvPr id="17" name="TextBox 16">
            <a:extLst>
              <a:ext uri="{FF2B5EF4-FFF2-40B4-BE49-F238E27FC236}">
                <a16:creationId xmlns:a16="http://schemas.microsoft.com/office/drawing/2014/main" id="{948F7BDA-7B9C-41CE-ABD0-349BB6513959}"/>
              </a:ext>
            </a:extLst>
          </p:cNvPr>
          <p:cNvSpPr txBox="1"/>
          <p:nvPr/>
        </p:nvSpPr>
        <p:spPr>
          <a:xfrm>
            <a:off x="7826337" y="6413712"/>
            <a:ext cx="4189614" cy="461665"/>
          </a:xfrm>
          <a:prstGeom prst="rect">
            <a:avLst/>
          </a:prstGeom>
          <a:noFill/>
        </p:spPr>
        <p:txBody>
          <a:bodyPr wrap="square" rtlCol="0">
            <a:spAutoFit/>
          </a:bodyPr>
          <a:lstStyle/>
          <a:p>
            <a:r>
              <a:rPr lang="en-US" sz="2400" dirty="0"/>
              <a:t>https://tracktherecovery.org/</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4108" y="1325564"/>
            <a:ext cx="8363784" cy="4595812"/>
          </a:xfrm>
        </p:spPr>
      </p:pic>
    </p:spTree>
    <p:extLst>
      <p:ext uri="{BB962C8B-B14F-4D97-AF65-F5344CB8AC3E}">
        <p14:creationId xmlns:p14="http://schemas.microsoft.com/office/powerpoint/2010/main" val="35827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D471-A418-4F7D-9ECF-A1737D0A1D05}"/>
              </a:ext>
            </a:extLst>
          </p:cNvPr>
          <p:cNvSpPr>
            <a:spLocks noGrp="1"/>
          </p:cNvSpPr>
          <p:nvPr>
            <p:ph type="title"/>
          </p:nvPr>
        </p:nvSpPr>
        <p:spPr>
          <a:xfrm>
            <a:off x="738810" y="0"/>
            <a:ext cx="10515600" cy="1325563"/>
          </a:xfrm>
        </p:spPr>
        <p:txBody>
          <a:bodyPr/>
          <a:lstStyle/>
          <a:p>
            <a:r>
              <a:rPr lang="en-US" dirty="0">
                <a:solidFill>
                  <a:schemeClr val="bg1"/>
                </a:solidFill>
              </a:rPr>
              <a:t>Imp</a:t>
            </a:r>
            <a:r>
              <a:rPr lang="en-US" dirty="0"/>
              <a:t>lications of Reduced Spending</a:t>
            </a:r>
          </a:p>
        </p:txBody>
      </p:sp>
      <p:sp>
        <p:nvSpPr>
          <p:cNvPr id="4" name="Slide Number Placeholder 3">
            <a:extLst>
              <a:ext uri="{FF2B5EF4-FFF2-40B4-BE49-F238E27FC236}">
                <a16:creationId xmlns:a16="http://schemas.microsoft.com/office/drawing/2014/main" id="{D79ED43C-CF72-4EF1-95FA-9C0F57CE2C76}"/>
              </a:ext>
            </a:extLst>
          </p:cNvPr>
          <p:cNvSpPr>
            <a:spLocks noGrp="1"/>
          </p:cNvSpPr>
          <p:nvPr>
            <p:ph type="sldNum" sz="quarter" idx="12"/>
          </p:nvPr>
        </p:nvSpPr>
        <p:spPr/>
        <p:txBody>
          <a:bodyPr/>
          <a:lstStyle/>
          <a:p>
            <a:fld id="{D9F085D5-EC86-4F6A-B501-C1359CB39116}" type="slidenum">
              <a:rPr lang="en-GB" smtClean="0"/>
              <a:t>7</a:t>
            </a:fld>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1792" y="1151792"/>
            <a:ext cx="9785839" cy="4769583"/>
          </a:xfrm>
        </p:spPr>
      </p:pic>
    </p:spTree>
    <p:extLst>
      <p:ext uri="{BB962C8B-B14F-4D97-AF65-F5344CB8AC3E}">
        <p14:creationId xmlns:p14="http://schemas.microsoft.com/office/powerpoint/2010/main" val="375658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Where are We ? </a:t>
            </a:r>
          </a:p>
        </p:txBody>
      </p:sp>
      <p:sp>
        <p:nvSpPr>
          <p:cNvPr id="4" name="Slide Number Placeholder 3"/>
          <p:cNvSpPr>
            <a:spLocks noGrp="1"/>
          </p:cNvSpPr>
          <p:nvPr>
            <p:ph type="sldNum" sz="quarter" idx="12"/>
          </p:nvPr>
        </p:nvSpPr>
        <p:spPr/>
        <p:txBody>
          <a:bodyPr/>
          <a:lstStyle/>
          <a:p>
            <a:fld id="{D9F085D5-EC86-4F6A-B501-C1359CB39116}" type="slidenum">
              <a:rPr lang="en-GB" smtClean="0"/>
              <a:t>8</a:t>
            </a:fld>
            <a:endParaRPr lang="en-GB" dirty="0"/>
          </a:p>
        </p:txBody>
      </p:sp>
      <p:sp>
        <p:nvSpPr>
          <p:cNvPr id="6" name="TextBox 5"/>
          <p:cNvSpPr txBox="1"/>
          <p:nvPr/>
        </p:nvSpPr>
        <p:spPr>
          <a:xfrm>
            <a:off x="1345223" y="5143500"/>
            <a:ext cx="10073399" cy="923330"/>
          </a:xfrm>
          <a:prstGeom prst="rect">
            <a:avLst/>
          </a:prstGeom>
          <a:noFill/>
        </p:spPr>
        <p:txBody>
          <a:bodyPr wrap="none" rtlCol="0">
            <a:spAutoFit/>
          </a:bodyPr>
          <a:lstStyle/>
          <a:p>
            <a:r>
              <a:rPr lang="en-US" dirty="0"/>
              <a:t>Real GDP = Total value of production = Consumption + Investment + Government Purchases + Net Exports</a:t>
            </a:r>
          </a:p>
          <a:p>
            <a:endParaRPr lang="en-US" dirty="0"/>
          </a:p>
          <a:p>
            <a:r>
              <a:rPr lang="en-US" dirty="0"/>
              <a:t>Still a negative Output Gap compared to the start of the pandemic, but a quick recovery.</a:t>
            </a:r>
          </a:p>
        </p:txBody>
      </p:sp>
      <p:pic>
        <p:nvPicPr>
          <p:cNvPr id="7" name="Content Placeholder 6"/>
          <p:cNvPicPr>
            <a:picLocks noGrp="1" noChangeAspect="1"/>
          </p:cNvPicPr>
          <p:nvPr>
            <p:ph idx="1"/>
          </p:nvPr>
        </p:nvPicPr>
        <p:blipFill>
          <a:blip r:embed="rId3"/>
          <a:stretch>
            <a:fillRect/>
          </a:stretch>
        </p:blipFill>
        <p:spPr>
          <a:xfrm>
            <a:off x="838200" y="1178169"/>
            <a:ext cx="10515600" cy="3560885"/>
          </a:xfrm>
          <a:prstGeom prst="rect">
            <a:avLst/>
          </a:prstGeom>
        </p:spPr>
      </p:pic>
    </p:spTree>
    <p:extLst>
      <p:ext uri="{BB962C8B-B14F-4D97-AF65-F5344CB8AC3E}">
        <p14:creationId xmlns:p14="http://schemas.microsoft.com/office/powerpoint/2010/main" val="248517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D471-A418-4F7D-9ECF-A1737D0A1D05}"/>
              </a:ext>
            </a:extLst>
          </p:cNvPr>
          <p:cNvSpPr>
            <a:spLocks noGrp="1"/>
          </p:cNvSpPr>
          <p:nvPr>
            <p:ph type="title"/>
          </p:nvPr>
        </p:nvSpPr>
        <p:spPr/>
        <p:txBody>
          <a:bodyPr/>
          <a:lstStyle/>
          <a:p>
            <a:r>
              <a:rPr lang="en-US" dirty="0">
                <a:solidFill>
                  <a:schemeClr val="bg1"/>
                </a:solidFill>
              </a:rPr>
              <a:t>Wh</a:t>
            </a:r>
            <a:r>
              <a:rPr lang="en-US" dirty="0"/>
              <a:t>at is going on with the labor market?</a:t>
            </a:r>
          </a:p>
        </p:txBody>
      </p:sp>
      <p:sp>
        <p:nvSpPr>
          <p:cNvPr id="4" name="Slide Number Placeholder 3">
            <a:extLst>
              <a:ext uri="{FF2B5EF4-FFF2-40B4-BE49-F238E27FC236}">
                <a16:creationId xmlns:a16="http://schemas.microsoft.com/office/drawing/2014/main" id="{D79ED43C-CF72-4EF1-95FA-9C0F57CE2C76}"/>
              </a:ext>
            </a:extLst>
          </p:cNvPr>
          <p:cNvSpPr>
            <a:spLocks noGrp="1"/>
          </p:cNvSpPr>
          <p:nvPr>
            <p:ph type="sldNum" sz="quarter" idx="12"/>
          </p:nvPr>
        </p:nvSpPr>
        <p:spPr/>
        <p:txBody>
          <a:bodyPr/>
          <a:lstStyle/>
          <a:p>
            <a:fld id="{D9F085D5-EC86-4F6A-B501-C1359CB39116}" type="slidenum">
              <a:rPr lang="en-GB" smtClean="0"/>
              <a:t>9</a:t>
            </a:fld>
            <a:endParaRPr lang="en-GB" dirty="0"/>
          </a:p>
        </p:txBody>
      </p:sp>
      <p:pic>
        <p:nvPicPr>
          <p:cNvPr id="7" name="Picture 6"/>
          <p:cNvPicPr>
            <a:picLocks noChangeAspect="1"/>
          </p:cNvPicPr>
          <p:nvPr/>
        </p:nvPicPr>
        <p:blipFill>
          <a:blip r:embed="rId3"/>
          <a:stretch>
            <a:fillRect/>
          </a:stretch>
        </p:blipFill>
        <p:spPr>
          <a:xfrm>
            <a:off x="533400" y="1285875"/>
            <a:ext cx="5462954" cy="4286250"/>
          </a:xfrm>
          <a:prstGeom prst="rect">
            <a:avLst/>
          </a:prstGeom>
        </p:spPr>
      </p:pic>
      <p:pic>
        <p:nvPicPr>
          <p:cNvPr id="5" name="Content Placeholder 4"/>
          <p:cNvPicPr>
            <a:picLocks noGrp="1" noChangeAspect="1"/>
          </p:cNvPicPr>
          <p:nvPr>
            <p:ph idx="1"/>
          </p:nvPr>
        </p:nvPicPr>
        <p:blipFill>
          <a:blip r:embed="rId4"/>
          <a:stretch>
            <a:fillRect/>
          </a:stretch>
        </p:blipFill>
        <p:spPr>
          <a:xfrm>
            <a:off x="6163408" y="1285875"/>
            <a:ext cx="5190391" cy="4286250"/>
          </a:xfrm>
          <a:prstGeom prst="rect">
            <a:avLst/>
          </a:prstGeom>
        </p:spPr>
      </p:pic>
    </p:spTree>
    <p:extLst>
      <p:ext uri="{BB962C8B-B14F-4D97-AF65-F5344CB8AC3E}">
        <p14:creationId xmlns:p14="http://schemas.microsoft.com/office/powerpoint/2010/main" val="16578874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28322</TotalTime>
  <Words>2549</Words>
  <Application>Microsoft Macintosh PowerPoint</Application>
  <PresentationFormat>Widescreen</PresentationFormat>
  <Paragraphs>371</Paragraphs>
  <Slides>47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Courier New</vt:lpstr>
      <vt:lpstr>Custom Design</vt:lpstr>
      <vt:lpstr>PowerPoint Presentation</vt:lpstr>
      <vt:lpstr>Who Are We?</vt:lpstr>
      <vt:lpstr>Credits and Disclaimer</vt:lpstr>
      <vt:lpstr>Resources  </vt:lpstr>
      <vt:lpstr>Guiding Questions </vt:lpstr>
      <vt:lpstr>Spending Collapsed in March 2020</vt:lpstr>
      <vt:lpstr>Implications of Reduced Spending</vt:lpstr>
      <vt:lpstr>        Where are We ? </vt:lpstr>
      <vt:lpstr>What is going on with the labor market?</vt:lpstr>
      <vt:lpstr> Employment Rates by Income</vt:lpstr>
      <vt:lpstr>Where are we now? - Summary</vt:lpstr>
      <vt:lpstr>A Tale of Three Policy Efforts</vt:lpstr>
      <vt:lpstr>How impactful is government? – Social Policy</vt:lpstr>
      <vt:lpstr>Federal Funds Rate and Balance Sheet</vt:lpstr>
      <vt:lpstr>   Inflation   I</vt:lpstr>
      <vt:lpstr>  Interest Rate Outlook </vt:lpstr>
      <vt:lpstr>TLocal Housing Market – Asset Market 1</vt:lpstr>
      <vt:lpstr>       Stock Market Impact – Asset Market 2 </vt:lpstr>
      <vt:lpstr>Fiscal Policy Timeline – First Round </vt:lpstr>
      <vt:lpstr>Did PPP Mitigate Job Losses?</vt:lpstr>
      <vt:lpstr>Who is spending in Missouri?</vt:lpstr>
      <vt:lpstr>Hard Hit Sectors – uneven recovery among           industries </vt:lpstr>
      <vt:lpstr>Fiscal Policy Timeline – Second and Third Round </vt:lpstr>
      <vt:lpstr>PowerPoint Presentation</vt:lpstr>
      <vt:lpstr>       Expected impact of the stimulus bill </vt:lpstr>
      <vt:lpstr>       Questions about the stimulus bill</vt:lpstr>
      <vt:lpstr>       A “K-shaped” recovery?</vt:lpstr>
      <vt:lpstr>  K- Shaped Recovery</vt:lpstr>
      <vt:lpstr>Conclusion</vt:lpstr>
      <vt:lpstr> Thank you!</vt:lpstr>
      <vt:lpstr>What are the risks to recovery?</vt:lpstr>
      <vt:lpstr>2020 State Tax Receipts Relative to 2019</vt:lpstr>
      <vt:lpstr>PowerPoint Presentation</vt:lpstr>
      <vt:lpstr>Monetary Policy – Federal Reserve – 2020</vt:lpstr>
      <vt:lpstr>  President Biden’s Infrastructure Plan </vt:lpstr>
      <vt:lpstr> Personal Savings Rate – impact of Fiscal Policy</vt:lpstr>
      <vt:lpstr>Causes for Optimism</vt:lpstr>
      <vt:lpstr>Causes for Concern</vt:lpstr>
      <vt:lpstr>Gains by American Billionaires</vt:lpstr>
      <vt:lpstr> Public Health versus the Economy? Lives versus             Livelihood?      </vt:lpstr>
      <vt:lpstr>PPPLoans Didn’t Go to the Right Firms</vt:lpstr>
      <vt:lpstr>Paid Leave by Income Category</vt:lpstr>
      <vt:lpstr>Monetary Policy – Current State and Impact</vt:lpstr>
      <vt:lpstr>Employment at Small Firms (40% of total jobs) </vt:lpstr>
      <vt:lpstr>Three Measures of Unemployment?</vt:lpstr>
      <vt:lpstr>Making Sense of Unemployment Numbers</vt:lpstr>
      <vt:lpstr> Record Levels of Debt are Forecast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Woglom</dc:creator>
  <cp:lastModifiedBy>haveman</cp:lastModifiedBy>
  <cp:revision>428</cp:revision>
  <cp:lastPrinted>2021-06-18T16:20:05Z</cp:lastPrinted>
  <dcterms:created xsi:type="dcterms:W3CDTF">2020-04-20T15:54:17Z</dcterms:created>
  <dcterms:modified xsi:type="dcterms:W3CDTF">2021-06-18T16:20:53Z</dcterms:modified>
</cp:coreProperties>
</file>