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3"/>
  </p:notesMasterIdLst>
  <p:sldIdLst>
    <p:sldId id="4142" r:id="rId2"/>
    <p:sldId id="3943" r:id="rId3"/>
    <p:sldId id="4347" r:id="rId4"/>
    <p:sldId id="3886" r:id="rId5"/>
    <p:sldId id="317" r:id="rId6"/>
    <p:sldId id="4356" r:id="rId7"/>
    <p:sldId id="262" r:id="rId8"/>
    <p:sldId id="4217" r:id="rId9"/>
    <p:sldId id="4222" r:id="rId10"/>
    <p:sldId id="4073" r:id="rId11"/>
    <p:sldId id="4357" r:id="rId12"/>
    <p:sldId id="278" r:id="rId13"/>
    <p:sldId id="4316" r:id="rId14"/>
    <p:sldId id="4223" r:id="rId15"/>
    <p:sldId id="4345" r:id="rId16"/>
    <p:sldId id="4334" r:id="rId17"/>
    <p:sldId id="4336" r:id="rId18"/>
    <p:sldId id="4353" r:id="rId19"/>
    <p:sldId id="4337" r:id="rId20"/>
    <p:sldId id="4063" r:id="rId21"/>
    <p:sldId id="360" r:id="rId22"/>
    <p:sldId id="4198" r:id="rId23"/>
    <p:sldId id="4062" r:id="rId24"/>
    <p:sldId id="4346" r:id="rId25"/>
    <p:sldId id="4140" r:id="rId26"/>
    <p:sldId id="4227" r:id="rId27"/>
    <p:sldId id="4162" r:id="rId28"/>
    <p:sldId id="4221" r:id="rId29"/>
    <p:sldId id="292" r:id="rId30"/>
    <p:sldId id="4216" r:id="rId31"/>
    <p:sldId id="41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383" autoAdjust="0"/>
    <p:restoredTop sz="94859"/>
  </p:normalViewPr>
  <p:slideViewPr>
    <p:cSldViewPr snapToGrid="0" snapToObjects="1">
      <p:cViewPr varScale="1">
        <p:scale>
          <a:sx n="99" d="100"/>
          <a:sy n="99" d="100"/>
        </p:scale>
        <p:origin x="208" y="560"/>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99480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file:////Volumes/Promise%20Pegasus/FileShare/Presentations/Base_New/Charts/Redwood/emp1.png" TargetMode="External"/><Relationship Id="rId7" Type="http://schemas.openxmlformats.org/officeDocument/2006/relationships/image" Target="file:////Volumes/Promise%20Pegasus/FileShare/Presentations/Base_New/Charts/Redwood/emp3.png"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file:////Volumes/Promise%20Pegasus/FileShare/Presentations/Base_New/Charts/Redwood/emp5.png" TargetMode="External"/><Relationship Id="rId5" Type="http://schemas.openxmlformats.org/officeDocument/2006/relationships/image" Target="file:////Volumes/Promise%20Pegasus/FileShare/Presentations/Base_New/Charts/Redwood/emp2.png"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file:////Volumes/Promise%20Pegasus/FileShare/Presentations/Base_New/Charts/Redwood/emp4.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fred.stlouisfed.org/graph/?g=TS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Goods_v_Services.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recent.pn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file:////Volumes/Promise%20Pegasus/FileShare/Presentations/Base_New/Charts/Redwood/gdp1.png" TargetMode="External"/><Relationship Id="rId7" Type="http://schemas.openxmlformats.org/officeDocument/2006/relationships/image" Target="file:////Volumes/Promise%20Pegasus/FileShare/Presentations/Base_New/Charts/Redwood/gdp3.png"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file:////Volumes/Promise%20Pegasus/FileShare/Presentations/Base_New/Charts/Redwood/gdp5.png" TargetMode="External"/><Relationship Id="rId5" Type="http://schemas.openxmlformats.org/officeDocument/2006/relationships/image" Target="file:////Volumes/Promise%20Pegasus/FileShare/Presentations/Base_New/Charts/Redwood/gdp2.png"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file:////Volumes/Promise%20Pegasus/FileShare/Presentations/Base_New/Charts/Redwood/gdp4.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Coronavirus Economics</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3948528"/>
            <a:ext cx="9144000" cy="20116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i="1" dirty="0"/>
              <a:t>Redwood High School</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NEED</a:t>
            </a:r>
          </a:p>
          <a:p>
            <a:pPr>
              <a:lnSpc>
                <a:spcPct val="100000"/>
              </a:lnSpc>
              <a:spcBef>
                <a:spcPts val="0"/>
              </a:spcBef>
            </a:pPr>
            <a:r>
              <a:rPr lang="en-US" sz="2200" dirty="0">
                <a:solidFill>
                  <a:schemeClr val="tx2"/>
                </a:solidFill>
              </a:rPr>
              <a:t>September 30,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D179942-F9A0-2C41-B900-465ED2CB0649}"/>
              </a:ext>
            </a:extLst>
          </p:cNvPr>
          <p:cNvPicPr>
            <a:picLocks noChangeAspect="1"/>
          </p:cNvPicPr>
          <p:nvPr/>
        </p:nvPicPr>
        <p:blipFill>
          <a:blip r:embed="rId3"/>
          <a:stretch>
            <a:fillRect/>
          </a:stretch>
        </p:blipFill>
        <p:spPr>
          <a:xfrm>
            <a:off x="187581" y="182001"/>
            <a:ext cx="3380020" cy="1892811"/>
          </a:xfrm>
          <a:prstGeom prst="rect">
            <a:avLst/>
          </a:prstGeom>
        </p:spPr>
      </p:pic>
    </p:spTree>
    <p:extLst>
      <p:ext uri="{BB962C8B-B14F-4D97-AF65-F5344CB8AC3E}">
        <p14:creationId xmlns:p14="http://schemas.microsoft.com/office/powerpoint/2010/main" val="152122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222249" y="2185740"/>
            <a:ext cx="1709763" cy="369332"/>
          </a:xfrm>
          <a:prstGeom prst="rect">
            <a:avLst/>
          </a:prstGeom>
          <a:noFill/>
        </p:spPr>
        <p:txBody>
          <a:bodyPr wrap="none" rtlCol="0">
            <a:spAutoFit/>
          </a:bodyPr>
          <a:lstStyle/>
          <a:p>
            <a:r>
              <a:rPr lang="en-US" dirty="0"/>
              <a:t>August: 315,000</a:t>
            </a:r>
          </a:p>
        </p:txBody>
      </p:sp>
    </p:spTree>
    <p:extLst>
      <p:ext uri="{BB962C8B-B14F-4D97-AF65-F5344CB8AC3E}">
        <p14:creationId xmlns:p14="http://schemas.microsoft.com/office/powerpoint/2010/main" val="291695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EEBA-D685-B446-84F9-CA4C6DB03D2C}"/>
              </a:ext>
            </a:extLst>
          </p:cNvPr>
          <p:cNvSpPr>
            <a:spLocks noGrp="1"/>
          </p:cNvSpPr>
          <p:nvPr>
            <p:ph type="title"/>
          </p:nvPr>
        </p:nvSpPr>
        <p:spPr>
          <a:xfrm>
            <a:off x="790074" y="0"/>
            <a:ext cx="10515600" cy="1325563"/>
          </a:xfrm>
        </p:spPr>
        <p:txBody>
          <a:bodyPr/>
          <a:lstStyle/>
          <a:p>
            <a:r>
              <a:rPr lang="en-US" dirty="0">
                <a:solidFill>
                  <a:schemeClr val="bg1"/>
                </a:solidFill>
              </a:rPr>
              <a:t>Rec</a:t>
            </a:r>
            <a:r>
              <a:rPr lang="en-US" dirty="0"/>
              <a:t>essions and Recovery: Employment</a:t>
            </a:r>
          </a:p>
        </p:txBody>
      </p:sp>
      <p:pic>
        <p:nvPicPr>
          <p:cNvPr id="6" name="Content Placeholder 5" descr="Chart, line chart&#10;&#10;Description automatically generated">
            <a:extLst>
              <a:ext uri="{FF2B5EF4-FFF2-40B4-BE49-F238E27FC236}">
                <a16:creationId xmlns:a16="http://schemas.microsoft.com/office/drawing/2014/main" id="{970954C1-3859-064B-A84E-7169B33289BA}"/>
              </a:ext>
            </a:extLst>
          </p:cNvPr>
          <p:cNvPicPr>
            <a:picLocks noGrp="1" noChangeAspect="1"/>
          </p:cNvPicPr>
          <p:nvPr>
            <p:ph idx="1"/>
          </p:nvPr>
        </p:nvPicPr>
        <p:blipFill>
          <a:blip r:embed="rId2" r:link="rId3"/>
          <a:stretch>
            <a:fillRect/>
          </a:stretch>
        </p:blipFill>
        <p:spPr>
          <a:xfrm>
            <a:off x="975360" y="1109586"/>
            <a:ext cx="10241280" cy="5120640"/>
          </a:xfrm>
        </p:spPr>
      </p:pic>
      <p:sp>
        <p:nvSpPr>
          <p:cNvPr id="4" name="Slide Number Placeholder 3">
            <a:extLst>
              <a:ext uri="{FF2B5EF4-FFF2-40B4-BE49-F238E27FC236}">
                <a16:creationId xmlns:a16="http://schemas.microsoft.com/office/drawing/2014/main" id="{DB8AB6A3-43DC-BF41-86CA-4BA0CAFEF959}"/>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8" name="Picture 7" descr="Chart, line chart&#10;&#10;Description automatically generated">
            <a:extLst>
              <a:ext uri="{FF2B5EF4-FFF2-40B4-BE49-F238E27FC236}">
                <a16:creationId xmlns:a16="http://schemas.microsoft.com/office/drawing/2014/main" id="{CE6489F0-1BF7-FD4F-8F48-04E75B3F2328}"/>
              </a:ext>
            </a:extLst>
          </p:cNvPr>
          <p:cNvPicPr>
            <a:picLocks noChangeAspect="1"/>
          </p:cNvPicPr>
          <p:nvPr/>
        </p:nvPicPr>
        <p:blipFill>
          <a:blip r:embed="rId4" r:link="rId5"/>
          <a:stretch>
            <a:fillRect/>
          </a:stretch>
        </p:blipFill>
        <p:spPr>
          <a:xfrm>
            <a:off x="975360" y="1119696"/>
            <a:ext cx="10241280" cy="5120640"/>
          </a:xfrm>
          <a:prstGeom prst="rect">
            <a:avLst/>
          </a:prstGeom>
        </p:spPr>
      </p:pic>
      <p:pic>
        <p:nvPicPr>
          <p:cNvPr id="10" name="Picture 9" descr="Chart, line chart&#10;&#10;Description automatically generated">
            <a:extLst>
              <a:ext uri="{FF2B5EF4-FFF2-40B4-BE49-F238E27FC236}">
                <a16:creationId xmlns:a16="http://schemas.microsoft.com/office/drawing/2014/main" id="{1DFF2D6D-02FF-DC44-9AF2-0B6C57118CA6}"/>
              </a:ext>
            </a:extLst>
          </p:cNvPr>
          <p:cNvPicPr>
            <a:picLocks noChangeAspect="1"/>
          </p:cNvPicPr>
          <p:nvPr/>
        </p:nvPicPr>
        <p:blipFill>
          <a:blip r:embed="rId6" r:link="rId7"/>
          <a:stretch>
            <a:fillRect/>
          </a:stretch>
        </p:blipFill>
        <p:spPr>
          <a:xfrm>
            <a:off x="975360" y="1099476"/>
            <a:ext cx="10241280" cy="5120640"/>
          </a:xfrm>
          <a:prstGeom prst="rect">
            <a:avLst/>
          </a:prstGeom>
        </p:spPr>
      </p:pic>
      <p:pic>
        <p:nvPicPr>
          <p:cNvPr id="12" name="Picture 11" descr="Chart, line chart&#10;&#10;Description automatically generated">
            <a:extLst>
              <a:ext uri="{FF2B5EF4-FFF2-40B4-BE49-F238E27FC236}">
                <a16:creationId xmlns:a16="http://schemas.microsoft.com/office/drawing/2014/main" id="{722ECE99-6ADE-4742-A1C1-9572481C1A9A}"/>
              </a:ext>
            </a:extLst>
          </p:cNvPr>
          <p:cNvPicPr>
            <a:picLocks noChangeAspect="1"/>
          </p:cNvPicPr>
          <p:nvPr/>
        </p:nvPicPr>
        <p:blipFill>
          <a:blip r:embed="rId8" r:link="rId9"/>
          <a:stretch>
            <a:fillRect/>
          </a:stretch>
        </p:blipFill>
        <p:spPr>
          <a:xfrm>
            <a:off x="927234" y="1119696"/>
            <a:ext cx="10241280" cy="5120640"/>
          </a:xfrm>
          <a:prstGeom prst="rect">
            <a:avLst/>
          </a:prstGeom>
        </p:spPr>
      </p:pic>
      <p:pic>
        <p:nvPicPr>
          <p:cNvPr id="14" name="Picture 13" descr="Chart, line chart&#10;&#10;Description automatically generated">
            <a:extLst>
              <a:ext uri="{FF2B5EF4-FFF2-40B4-BE49-F238E27FC236}">
                <a16:creationId xmlns:a16="http://schemas.microsoft.com/office/drawing/2014/main" id="{906F2C4B-9543-874A-805E-009211876008}"/>
              </a:ext>
            </a:extLst>
          </p:cNvPr>
          <p:cNvPicPr>
            <a:picLocks noChangeAspect="1"/>
          </p:cNvPicPr>
          <p:nvPr/>
        </p:nvPicPr>
        <p:blipFill>
          <a:blip r:embed="rId10" r:link="rId11"/>
          <a:stretch>
            <a:fillRect/>
          </a:stretch>
        </p:blipFill>
        <p:spPr>
          <a:xfrm>
            <a:off x="975360" y="1139916"/>
            <a:ext cx="10241280" cy="5120640"/>
          </a:xfrm>
          <a:prstGeom prst="rect">
            <a:avLst/>
          </a:prstGeom>
        </p:spPr>
      </p:pic>
    </p:spTree>
    <p:extLst>
      <p:ext uri="{BB962C8B-B14F-4D97-AF65-F5344CB8AC3E}">
        <p14:creationId xmlns:p14="http://schemas.microsoft.com/office/powerpoint/2010/main" val="265555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240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3.7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Infl</a:t>
            </a:r>
            <a:r>
              <a:rPr lang="en-US" dirty="0"/>
              <a:t>ation: Latest Figures</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a:extLst>
              <a:ext uri="{FF2B5EF4-FFF2-40B4-BE49-F238E27FC236}">
                <a16:creationId xmlns:a16="http://schemas.microsoft.com/office/drawing/2014/main" id="{9C523648-6153-E448-9CAF-C3967A654597}"/>
              </a:ext>
            </a:extLst>
          </p:cNvPr>
          <p:cNvPicPr>
            <a:picLocks noChangeAspect="1"/>
          </p:cNvPicPr>
          <p:nvPr/>
        </p:nvPicPr>
        <p:blipFill>
          <a:blip r:embed="rId2"/>
          <a:stretch>
            <a:fillRect/>
          </a:stretch>
        </p:blipFill>
        <p:spPr>
          <a:xfrm>
            <a:off x="539460" y="1117386"/>
            <a:ext cx="11113079" cy="4999527"/>
          </a:xfrm>
          <a:prstGeom prst="rect">
            <a:avLst/>
          </a:prstGeom>
        </p:spPr>
      </p:pic>
    </p:spTree>
    <p:extLst>
      <p:ext uri="{BB962C8B-B14F-4D97-AF65-F5344CB8AC3E}">
        <p14:creationId xmlns:p14="http://schemas.microsoft.com/office/powerpoint/2010/main" val="51349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5" name="Picture 4">
            <a:extLst>
              <a:ext uri="{FF2B5EF4-FFF2-40B4-BE49-F238E27FC236}">
                <a16:creationId xmlns:a16="http://schemas.microsoft.com/office/drawing/2014/main" id="{B76B9BEF-5189-DF40-A93D-C42748C3BF43}"/>
              </a:ext>
            </a:extLst>
          </p:cNvPr>
          <p:cNvPicPr>
            <a:picLocks noChangeAspect="1"/>
          </p:cNvPicPr>
          <p:nvPr/>
        </p:nvPicPr>
        <p:blipFill>
          <a:blip r:embed="rId2"/>
          <a:stretch>
            <a:fillRect/>
          </a:stretch>
        </p:blipFill>
        <p:spPr>
          <a:xfrm>
            <a:off x="3916018" y="20341"/>
            <a:ext cx="6440112" cy="6711535"/>
          </a:xfrm>
          <a:prstGeom prst="rect">
            <a:avLst/>
          </a:prstGeom>
        </p:spPr>
      </p:pic>
      <p:cxnSp>
        <p:nvCxnSpPr>
          <p:cNvPr id="6" name="Straight Connector 5">
            <a:extLst>
              <a:ext uri="{FF2B5EF4-FFF2-40B4-BE49-F238E27FC236}">
                <a16:creationId xmlns:a16="http://schemas.microsoft.com/office/drawing/2014/main" id="{6C015217-088A-D89F-BD74-7E9DA2A87D98}"/>
              </a:ext>
            </a:extLst>
          </p:cNvPr>
          <p:cNvCxnSpPr/>
          <p:nvPr/>
        </p:nvCxnSpPr>
        <p:spPr>
          <a:xfrm>
            <a:off x="4266395" y="168525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7D37A7-6937-E5D3-8ECB-F676D95AB770}"/>
              </a:ext>
            </a:extLst>
          </p:cNvPr>
          <p:cNvCxnSpPr/>
          <p:nvPr/>
        </p:nvCxnSpPr>
        <p:spPr>
          <a:xfrm>
            <a:off x="4761695" y="246630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D5AA7E-ECD5-CC20-3F3E-7FB503523BF8}"/>
              </a:ext>
            </a:extLst>
          </p:cNvPr>
          <p:cNvCxnSpPr/>
          <p:nvPr/>
        </p:nvCxnSpPr>
        <p:spPr>
          <a:xfrm>
            <a:off x="4589172" y="330128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B29967-48E7-DEF8-AC6C-315BCE09895D}"/>
              </a:ext>
            </a:extLst>
          </p:cNvPr>
          <p:cNvCxnSpPr/>
          <p:nvPr/>
        </p:nvCxnSpPr>
        <p:spPr>
          <a:xfrm>
            <a:off x="4761695" y="4408867"/>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0F7251-122F-F9BD-92D0-4F0B9F214EEF}"/>
              </a:ext>
            </a:extLst>
          </p:cNvPr>
          <p:cNvCxnSpPr/>
          <p:nvPr/>
        </p:nvCxnSpPr>
        <p:spPr>
          <a:xfrm>
            <a:off x="4450456" y="4692202"/>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0AF947-7D3B-BA01-160F-9C3CEAA5809B}"/>
              </a:ext>
            </a:extLst>
          </p:cNvPr>
          <p:cNvSpPr txBox="1"/>
          <p:nvPr/>
        </p:nvSpPr>
        <p:spPr>
          <a:xfrm>
            <a:off x="3438399" y="1492069"/>
            <a:ext cx="652807" cy="369332"/>
          </a:xfrm>
          <a:prstGeom prst="rect">
            <a:avLst/>
          </a:prstGeom>
          <a:noFill/>
        </p:spPr>
        <p:txBody>
          <a:bodyPr wrap="none" rtlCol="0">
            <a:spAutoFit/>
          </a:bodyPr>
          <a:lstStyle/>
          <a:p>
            <a:r>
              <a:rPr lang="en-US" dirty="0">
                <a:solidFill>
                  <a:srgbClr val="C00000"/>
                </a:solidFill>
              </a:rPr>
              <a:t>Food</a:t>
            </a:r>
          </a:p>
        </p:txBody>
      </p:sp>
    </p:spTree>
    <p:extLst>
      <p:ext uri="{BB962C8B-B14F-4D97-AF65-F5344CB8AC3E}">
        <p14:creationId xmlns:p14="http://schemas.microsoft.com/office/powerpoint/2010/main" val="27096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4697-759D-3267-96E2-1EE9F2FBF14C}"/>
              </a:ext>
            </a:extLst>
          </p:cNvPr>
          <p:cNvSpPr>
            <a:spLocks noGrp="1"/>
          </p:cNvSpPr>
          <p:nvPr>
            <p:ph type="title"/>
          </p:nvPr>
        </p:nvSpPr>
        <p:spPr/>
        <p:txBody>
          <a:bodyPr/>
          <a:lstStyle/>
          <a:p>
            <a:r>
              <a:rPr lang="en-US" dirty="0"/>
              <a:t>Global Evidence</a:t>
            </a:r>
          </a:p>
        </p:txBody>
      </p:sp>
      <p:sp>
        <p:nvSpPr>
          <p:cNvPr id="3" name="Text Placeholder 2">
            <a:extLst>
              <a:ext uri="{FF2B5EF4-FFF2-40B4-BE49-F238E27FC236}">
                <a16:creationId xmlns:a16="http://schemas.microsoft.com/office/drawing/2014/main" id="{C57628F7-B737-ADB2-6949-03AA35919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38138-4679-E118-48A4-398F85096819}"/>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16257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827690" y="0"/>
            <a:ext cx="10515600" cy="1325563"/>
          </a:xfrm>
        </p:spPr>
        <p:txBody>
          <a:bodyPr/>
          <a:lstStyle/>
          <a:p>
            <a:r>
              <a:rPr lang="en-US" dirty="0">
                <a:solidFill>
                  <a:schemeClr val="bg1"/>
                </a:solidFill>
              </a:rPr>
              <a:t>Infl</a:t>
            </a:r>
            <a:r>
              <a:rPr lang="en-US" dirty="0"/>
              <a:t>ation: Not just a US Problem</a:t>
            </a:r>
          </a:p>
        </p:txBody>
      </p:sp>
      <p:pic>
        <p:nvPicPr>
          <p:cNvPr id="6" name="Content Placeholder 5" descr="A red and white map&#10;&#10;Description automatically generated with low confidence">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tretch>
            <a:fillRect/>
          </a:stretch>
        </p:blipFill>
        <p:spPr>
          <a:xfrm>
            <a:off x="1912073" y="987915"/>
            <a:ext cx="8367853"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3" y="3204217"/>
            <a:ext cx="2440092" cy="3139321"/>
          </a:xfrm>
          <a:prstGeom prst="rect">
            <a:avLst/>
          </a:prstGeom>
          <a:noFill/>
        </p:spPr>
        <p:txBody>
          <a:bodyPr wrap="none" rtlCol="0">
            <a:spAutoFit/>
          </a:bodyPr>
          <a:lstStyle/>
          <a:p>
            <a:r>
              <a:rPr lang="en-US" dirty="0"/>
              <a:t>United States:	8.5</a:t>
            </a:r>
          </a:p>
          <a:p>
            <a:endParaRPr lang="en-US" dirty="0"/>
          </a:p>
          <a:p>
            <a:r>
              <a:rPr lang="en-US" dirty="0"/>
              <a:t>Netherlands:	12.0</a:t>
            </a:r>
          </a:p>
          <a:p>
            <a:r>
              <a:rPr lang="en-US" dirty="0"/>
              <a:t>Spain:		10.4</a:t>
            </a:r>
          </a:p>
          <a:p>
            <a:r>
              <a:rPr lang="en-US" dirty="0"/>
              <a:t>United Kingdom:	10.1</a:t>
            </a:r>
          </a:p>
          <a:p>
            <a:r>
              <a:rPr lang="en-US" dirty="0"/>
              <a:t>Denmark:		8.9</a:t>
            </a:r>
          </a:p>
          <a:p>
            <a:r>
              <a:rPr lang="en-US" dirty="0"/>
              <a:t>Sweden:		8.5</a:t>
            </a:r>
          </a:p>
          <a:p>
            <a:r>
              <a:rPr lang="en-US" dirty="0"/>
              <a:t>Germany:		7.9</a:t>
            </a:r>
          </a:p>
          <a:p>
            <a:r>
              <a:rPr lang="en-US" dirty="0"/>
              <a:t>Norway:		6.5</a:t>
            </a:r>
          </a:p>
          <a:p>
            <a:r>
              <a:rPr lang="en-US" dirty="0"/>
              <a:t>France:		5.8</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109045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67-0626-3E4A-A6DD-7B199B2C3E73}"/>
              </a:ext>
            </a:extLst>
          </p:cNvPr>
          <p:cNvSpPr>
            <a:spLocks noGrp="1"/>
          </p:cNvSpPr>
          <p:nvPr>
            <p:ph type="title"/>
          </p:nvPr>
        </p:nvSpPr>
        <p:spPr>
          <a:xfrm>
            <a:off x="741949" y="0"/>
            <a:ext cx="10515600" cy="1325563"/>
          </a:xfrm>
        </p:spPr>
        <p:txBody>
          <a:bodyPr/>
          <a:lstStyle/>
          <a:p>
            <a:r>
              <a:rPr lang="en-US" dirty="0">
                <a:solidFill>
                  <a:schemeClr val="bg1"/>
                </a:solidFill>
              </a:rPr>
              <a:t>Imp</a:t>
            </a:r>
            <a:r>
              <a:rPr lang="en-US" dirty="0"/>
              <a:t>ort Prices Are Elevated</a:t>
            </a:r>
          </a:p>
        </p:txBody>
      </p:sp>
      <p:sp>
        <p:nvSpPr>
          <p:cNvPr id="4" name="Slide Number Placeholder 3">
            <a:extLst>
              <a:ext uri="{FF2B5EF4-FFF2-40B4-BE49-F238E27FC236}">
                <a16:creationId xmlns:a16="http://schemas.microsoft.com/office/drawing/2014/main" id="{17B1860E-B719-0847-9D31-959DE6EDCA88}"/>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6" name="FRED Graph Chart" descr="FRED Graph">
            <a:hlinkClick r:id="rId2" tooltip="View this chart in your browser. "/>
            <a:extLst>
              <a:ext uri="{FF2B5EF4-FFF2-40B4-BE49-F238E27FC236}">
                <a16:creationId xmlns:a16="http://schemas.microsoft.com/office/drawing/2014/main" id="{E3B9140B-3FC6-9842-B8A4-13C3C8698ED1}"/>
              </a:ext>
            </a:extLst>
          </p:cNvPr>
          <p:cNvPicPr>
            <a:picLocks noChangeAspect="1"/>
          </p:cNvPicPr>
          <p:nvPr/>
        </p:nvPicPr>
        <p:blipFill>
          <a:blip r:embed="rId3"/>
          <a:stretch>
            <a:fillRect/>
          </a:stretch>
        </p:blipFill>
        <p:spPr>
          <a:xfrm>
            <a:off x="2532184" y="1064472"/>
            <a:ext cx="7659565" cy="5165753"/>
          </a:xfrm>
          <a:prstGeom prst="rect">
            <a:avLst/>
          </a:prstGeom>
        </p:spPr>
      </p:pic>
      <p:sp>
        <p:nvSpPr>
          <p:cNvPr id="7" name="TextBox 6">
            <a:extLst>
              <a:ext uri="{FF2B5EF4-FFF2-40B4-BE49-F238E27FC236}">
                <a16:creationId xmlns:a16="http://schemas.microsoft.com/office/drawing/2014/main" id="{92C1582C-190B-7F4C-9999-046C4557D663}"/>
              </a:ext>
            </a:extLst>
          </p:cNvPr>
          <p:cNvSpPr txBox="1"/>
          <p:nvPr/>
        </p:nvSpPr>
        <p:spPr>
          <a:xfrm>
            <a:off x="3821723" y="1839050"/>
            <a:ext cx="3647089" cy="369332"/>
          </a:xfrm>
          <a:prstGeom prst="rect">
            <a:avLst/>
          </a:prstGeom>
          <a:noFill/>
        </p:spPr>
        <p:txBody>
          <a:bodyPr wrap="none" rtlCol="0">
            <a:spAutoFit/>
          </a:bodyPr>
          <a:lstStyle/>
          <a:p>
            <a:r>
              <a:rPr lang="en-US" dirty="0"/>
              <a:t>Inflation – Imported Products: 9-10%</a:t>
            </a:r>
          </a:p>
        </p:txBody>
      </p:sp>
    </p:spTree>
    <p:extLst>
      <p:ext uri="{BB962C8B-B14F-4D97-AF65-F5344CB8AC3E}">
        <p14:creationId xmlns:p14="http://schemas.microsoft.com/office/powerpoint/2010/main" val="699378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722590" y="0"/>
            <a:ext cx="10515600" cy="1325563"/>
          </a:xfrm>
        </p:spPr>
        <p:txBody>
          <a:bodyPr>
            <a:normAutofit/>
          </a:bodyPr>
          <a:lstStyle/>
          <a:p>
            <a:r>
              <a:rPr lang="en-US" sz="3800" dirty="0">
                <a:solidFill>
                  <a:schemeClr val="bg1"/>
                </a:solidFill>
              </a:rPr>
              <a:t>GDP</a:t>
            </a:r>
            <a:r>
              <a:rPr lang="en-US" sz="3800" dirty="0"/>
              <a:t>: U.S. Stands Out, But Not Alone</a:t>
            </a:r>
          </a:p>
        </p:txBody>
      </p:sp>
      <p:pic>
        <p:nvPicPr>
          <p:cNvPr id="6" name="Content Placeholder 5">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rcRect/>
          <a:stretch/>
        </p:blipFill>
        <p:spPr>
          <a:xfrm>
            <a:off x="1961873" y="987915"/>
            <a:ext cx="8268252"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4" y="3204217"/>
            <a:ext cx="2393604" cy="3139321"/>
          </a:xfrm>
          <a:prstGeom prst="rect">
            <a:avLst/>
          </a:prstGeom>
          <a:noFill/>
        </p:spPr>
        <p:txBody>
          <a:bodyPr wrap="none" rtlCol="0">
            <a:spAutoFit/>
          </a:bodyPr>
          <a:lstStyle/>
          <a:p>
            <a:r>
              <a:rPr lang="en-US" dirty="0"/>
              <a:t>United States:	-0.6</a:t>
            </a:r>
          </a:p>
          <a:p>
            <a:endParaRPr lang="en-US" dirty="0"/>
          </a:p>
          <a:p>
            <a:r>
              <a:rPr lang="en-US" dirty="0"/>
              <a:t>Netherlands:	2.6</a:t>
            </a:r>
          </a:p>
          <a:p>
            <a:r>
              <a:rPr lang="en-US" dirty="0"/>
              <a:t>Spain:		1.1</a:t>
            </a:r>
          </a:p>
          <a:p>
            <a:r>
              <a:rPr lang="en-US" dirty="0"/>
              <a:t>United Kingdom:	-0.1</a:t>
            </a:r>
          </a:p>
          <a:p>
            <a:r>
              <a:rPr lang="en-US" dirty="0"/>
              <a:t>Denmark:		0.9</a:t>
            </a:r>
          </a:p>
          <a:p>
            <a:r>
              <a:rPr lang="en-US" dirty="0"/>
              <a:t>Sweden:		0.9</a:t>
            </a:r>
          </a:p>
          <a:p>
            <a:r>
              <a:rPr lang="en-US" dirty="0"/>
              <a:t>Germany:		0.1</a:t>
            </a:r>
          </a:p>
          <a:p>
            <a:r>
              <a:rPr lang="en-US" dirty="0"/>
              <a:t>Norway:		0.7</a:t>
            </a:r>
          </a:p>
          <a:p>
            <a:r>
              <a:rPr lang="en-US" dirty="0"/>
              <a:t>France:		0.5</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330296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2" y="1602225"/>
            <a:ext cx="6723207" cy="4351338"/>
          </a:xfrm>
        </p:spPr>
        <p:txBody>
          <a:bodyPr>
            <a:normAutofit/>
          </a:bodyPr>
          <a:lstStyle/>
          <a:p>
            <a:r>
              <a:rPr lang="en-US" dirty="0"/>
              <a:t>The State of the US Economy</a:t>
            </a:r>
          </a:p>
          <a:p>
            <a:r>
              <a:rPr lang="en-US" dirty="0"/>
              <a:t>Global Comparisons</a:t>
            </a:r>
          </a:p>
          <a:p>
            <a:r>
              <a:rPr lang="en-US" dirty="0"/>
              <a:t>Inflation</a:t>
            </a:r>
          </a:p>
          <a:p>
            <a:r>
              <a:rPr lang="en-US" dirty="0"/>
              <a:t>On the policy response:</a:t>
            </a:r>
          </a:p>
          <a:p>
            <a:pPr lvl="1"/>
            <a:r>
              <a:rPr lang="en-US" dirty="0"/>
              <a:t>To the pandemic</a:t>
            </a:r>
          </a:p>
          <a:p>
            <a:pPr lvl="1"/>
            <a:r>
              <a:rPr lang="en-US" dirty="0"/>
              <a:t>To inflation</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2</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48712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Or Turning Around?</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231009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B0F-A0AE-744C-A6C0-1EBEA90332EF}"/>
              </a:ext>
            </a:extLst>
          </p:cNvPr>
          <p:cNvSpPr>
            <a:spLocks noGrp="1"/>
          </p:cNvSpPr>
          <p:nvPr>
            <p:ph type="title"/>
          </p:nvPr>
        </p:nvSpPr>
        <p:spPr>
          <a:xfrm>
            <a:off x="753792" y="0"/>
            <a:ext cx="10515600" cy="1325563"/>
          </a:xfrm>
        </p:spPr>
        <p:txBody>
          <a:bodyPr/>
          <a:lstStyle/>
          <a:p>
            <a:r>
              <a:rPr lang="en-US" dirty="0">
                <a:solidFill>
                  <a:schemeClr val="bg1"/>
                </a:solidFill>
              </a:rPr>
              <a:t>Spe</a:t>
            </a:r>
            <a:r>
              <a:rPr lang="en-US" dirty="0"/>
              <a:t>nding Patterns Changed - More Goods!</a:t>
            </a:r>
          </a:p>
        </p:txBody>
      </p:sp>
      <p:pic>
        <p:nvPicPr>
          <p:cNvPr id="6" name="Content Placeholder 5" descr="Chart, line chart&#10;&#10;Description automatically generated">
            <a:extLst>
              <a:ext uri="{FF2B5EF4-FFF2-40B4-BE49-F238E27FC236}">
                <a16:creationId xmlns:a16="http://schemas.microsoft.com/office/drawing/2014/main" id="{53E19C85-8D8B-7947-BF9C-DE16B8759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9E8A3A6E-F995-2847-90D3-02229EAA8B90}"/>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7" name="TextBox 6">
            <a:extLst>
              <a:ext uri="{FF2B5EF4-FFF2-40B4-BE49-F238E27FC236}">
                <a16:creationId xmlns:a16="http://schemas.microsoft.com/office/drawing/2014/main" id="{65A23926-A457-9C44-BB74-AE3EA13B39C6}"/>
              </a:ext>
            </a:extLst>
          </p:cNvPr>
          <p:cNvSpPr txBox="1"/>
          <p:nvPr/>
        </p:nvSpPr>
        <p:spPr>
          <a:xfrm>
            <a:off x="8257735" y="2180492"/>
            <a:ext cx="2616422" cy="646331"/>
          </a:xfrm>
          <a:prstGeom prst="rect">
            <a:avLst/>
          </a:prstGeom>
          <a:noFill/>
        </p:spPr>
        <p:txBody>
          <a:bodyPr wrap="none" rtlCol="0">
            <a:spAutoFit/>
          </a:bodyPr>
          <a:lstStyle/>
          <a:p>
            <a:r>
              <a:rPr lang="en-US" dirty="0"/>
              <a:t>Goods spending up 14.3%</a:t>
            </a:r>
          </a:p>
          <a:p>
            <a:r>
              <a:rPr lang="en-US" dirty="0"/>
              <a:t>- And coming down.</a:t>
            </a:r>
          </a:p>
        </p:txBody>
      </p:sp>
      <p:sp>
        <p:nvSpPr>
          <p:cNvPr id="8" name="TextBox 7">
            <a:extLst>
              <a:ext uri="{FF2B5EF4-FFF2-40B4-BE49-F238E27FC236}">
                <a16:creationId xmlns:a16="http://schemas.microsoft.com/office/drawing/2014/main" id="{4F9C169E-8399-F94F-A9D9-B17A3A23DB29}"/>
              </a:ext>
            </a:extLst>
          </p:cNvPr>
          <p:cNvSpPr txBox="1"/>
          <p:nvPr/>
        </p:nvSpPr>
        <p:spPr>
          <a:xfrm>
            <a:off x="8257735" y="3220087"/>
            <a:ext cx="2661819" cy="646331"/>
          </a:xfrm>
          <a:prstGeom prst="rect">
            <a:avLst/>
          </a:prstGeom>
          <a:noFill/>
        </p:spPr>
        <p:txBody>
          <a:bodyPr wrap="none" rtlCol="0">
            <a:spAutoFit/>
          </a:bodyPr>
          <a:lstStyle/>
          <a:p>
            <a:r>
              <a:rPr lang="en-US" dirty="0"/>
              <a:t>Services spending up 0.7%</a:t>
            </a:r>
          </a:p>
          <a:p>
            <a:r>
              <a:rPr lang="en-US" dirty="0"/>
              <a:t>- And going up.</a:t>
            </a:r>
          </a:p>
        </p:txBody>
      </p:sp>
      <p:sp>
        <p:nvSpPr>
          <p:cNvPr id="9" name="Oval 8">
            <a:extLst>
              <a:ext uri="{FF2B5EF4-FFF2-40B4-BE49-F238E27FC236}">
                <a16:creationId xmlns:a16="http://schemas.microsoft.com/office/drawing/2014/main" id="{FCBEAE1D-6AEB-DF4F-B7B7-A3D3B2896BC9}"/>
              </a:ext>
            </a:extLst>
          </p:cNvPr>
          <p:cNvSpPr/>
          <p:nvPr/>
        </p:nvSpPr>
        <p:spPr>
          <a:xfrm>
            <a:off x="7512148" y="1325563"/>
            <a:ext cx="436098" cy="3625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8E1DF-95B1-DF4A-A13E-79E7688ED8D4}"/>
              </a:ext>
            </a:extLst>
          </p:cNvPr>
          <p:cNvSpPr txBox="1"/>
          <p:nvPr/>
        </p:nvSpPr>
        <p:spPr>
          <a:xfrm>
            <a:off x="2598804" y="1626493"/>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39967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363D-13AE-4444-A8EB-28570275CB81}"/>
              </a:ext>
            </a:extLst>
          </p:cNvPr>
          <p:cNvSpPr>
            <a:spLocks noGrp="1"/>
          </p:cNvSpPr>
          <p:nvPr>
            <p:ph type="title"/>
          </p:nvPr>
        </p:nvSpPr>
        <p:spPr>
          <a:xfrm>
            <a:off x="750064" y="0"/>
            <a:ext cx="10515600" cy="1325563"/>
          </a:xfrm>
        </p:spPr>
        <p:txBody>
          <a:bodyPr/>
          <a:lstStyle/>
          <a:p>
            <a:r>
              <a:rPr lang="en-US" dirty="0">
                <a:solidFill>
                  <a:schemeClr val="bg1"/>
                </a:solidFill>
              </a:rPr>
              <a:t>Fed</a:t>
            </a:r>
            <a:r>
              <a:rPr lang="en-US" dirty="0"/>
              <a:t>’s Preferred Measure of Inflation</a:t>
            </a:r>
          </a:p>
        </p:txBody>
      </p:sp>
      <p:pic>
        <p:nvPicPr>
          <p:cNvPr id="6" name="Content Placeholder 5" descr="Graphical user interface, application&#10;&#10;Description automatically generated">
            <a:extLst>
              <a:ext uri="{FF2B5EF4-FFF2-40B4-BE49-F238E27FC236}">
                <a16:creationId xmlns:a16="http://schemas.microsoft.com/office/drawing/2014/main" id="{20746157-9DBA-D34B-8872-BC589478608F}"/>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7C2FA82-A796-B945-903C-BE0608AD5F3C}"/>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869787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Spending patterns have changed dramatically.</a:t>
            </a:r>
          </a:p>
          <a:p>
            <a:r>
              <a:rPr lang="en-US" dirty="0"/>
              <a:t>Yes, there were supply chain issues that affected some areas in particular (e.g., computer chips).</a:t>
            </a:r>
          </a:p>
          <a:p>
            <a:r>
              <a:rPr lang="en-US" dirty="0"/>
              <a:t>But there was also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58523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793540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tretch>
            <a:fillRect/>
          </a:stretch>
        </p:blipFill>
        <p:spPr>
          <a:xfrm>
            <a:off x="1166080" y="1059067"/>
            <a:ext cx="10118271" cy="5016976"/>
          </a:xfrm>
          <a:prstGeom prst="rect">
            <a:avLst/>
          </a:prstGeom>
        </p:spPr>
      </p:pic>
      <p:sp>
        <p:nvSpPr>
          <p:cNvPr id="5" name="TextBox 4">
            <a:extLst>
              <a:ext uri="{FF2B5EF4-FFF2-40B4-BE49-F238E27FC236}">
                <a16:creationId xmlns:a16="http://schemas.microsoft.com/office/drawing/2014/main" id="{21273DDA-508D-456F-401F-F97C6DF015D2}"/>
              </a:ext>
            </a:extLst>
          </p:cNvPr>
          <p:cNvSpPr txBox="1"/>
          <p:nvPr/>
        </p:nvSpPr>
        <p:spPr>
          <a:xfrm>
            <a:off x="7837714" y="2641600"/>
            <a:ext cx="3073855" cy="584775"/>
          </a:xfrm>
          <a:prstGeom prst="rect">
            <a:avLst/>
          </a:prstGeom>
          <a:noFill/>
        </p:spPr>
        <p:txBody>
          <a:bodyPr wrap="none" rtlCol="0">
            <a:spAutoFit/>
          </a:bodyPr>
          <a:lstStyle/>
          <a:p>
            <a:r>
              <a:rPr lang="en-US" sz="3200" dirty="0"/>
              <a:t>Just raised to: 3%</a:t>
            </a:r>
          </a:p>
        </p:txBody>
      </p:sp>
    </p:spTree>
    <p:extLst>
      <p:ext uri="{BB962C8B-B14F-4D97-AF65-F5344CB8AC3E}">
        <p14:creationId xmlns:p14="http://schemas.microsoft.com/office/powerpoint/2010/main" val="357986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2133-B8F4-E444-8925-B85C9CDCE971}"/>
              </a:ext>
            </a:extLst>
          </p:cNvPr>
          <p:cNvSpPr>
            <a:spLocks noGrp="1"/>
          </p:cNvSpPr>
          <p:nvPr>
            <p:ph type="title"/>
          </p:nvPr>
        </p:nvSpPr>
        <p:spPr/>
        <p:txBody>
          <a:bodyPr/>
          <a:lstStyle/>
          <a:p>
            <a:r>
              <a:rPr lang="en-US" dirty="0"/>
              <a:t>State of the US Economy</a:t>
            </a:r>
          </a:p>
        </p:txBody>
      </p:sp>
      <p:sp>
        <p:nvSpPr>
          <p:cNvPr id="3" name="Text Placeholder 2">
            <a:extLst>
              <a:ext uri="{FF2B5EF4-FFF2-40B4-BE49-F238E27FC236}">
                <a16:creationId xmlns:a16="http://schemas.microsoft.com/office/drawing/2014/main" id="{74E7F2E2-CDBB-454D-8411-7DB79FE3E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2C103-F7D3-4943-ABEE-FF90027BF6F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103023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49791"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417769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066800"/>
            <a:ext cx="10678610" cy="4855268"/>
          </a:xfrm>
          <a:ln>
            <a:noFill/>
          </a:ln>
        </p:spPr>
        <p:txBody>
          <a:bodyPr>
            <a:normAutofit fontScale="92500" lnSpcReduction="20000"/>
          </a:bodyPr>
          <a:lstStyle/>
          <a:p>
            <a:r>
              <a:rPr lang="en-US" dirty="0"/>
              <a:t>Is a recession on the horizon? </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315k in August.</a:t>
            </a:r>
          </a:p>
          <a:p>
            <a:pPr marL="914400" lvl="2" indent="0">
              <a:buNone/>
            </a:pPr>
            <a:endParaRPr lang="en-US" dirty="0"/>
          </a:p>
          <a:p>
            <a:r>
              <a:rPr lang="en-US" dirty="0"/>
              <a:t>What about GDP? </a:t>
            </a:r>
          </a:p>
          <a:p>
            <a:pPr lvl="1"/>
            <a:r>
              <a:rPr lang="en-US" dirty="0"/>
              <a:t>2022:Q1 was -1.6%, 2022:Q2 was -0.6.</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a:t>
            </a:r>
            <a:r>
              <a:rPr lang="en-US"/>
              <a:t>falling.</a:t>
            </a:r>
          </a:p>
          <a:p>
            <a:pPr marL="457200" lvl="1" indent="0">
              <a:buNone/>
            </a:pPr>
            <a:endParaRPr lang="en-US" dirty="0"/>
          </a:p>
          <a:p>
            <a:r>
              <a:rPr lang="en-US" dirty="0"/>
              <a:t>Still just the pandemic messing with the </a:t>
            </a:r>
            <a:r>
              <a:rPr lang="en-US" dirty="0" err="1"/>
              <a:t>ecomomy</a:t>
            </a:r>
            <a:r>
              <a:rPr lang="en-US" dirty="0"/>
              <a:t>.</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dissolve">
                                      <p:cBhvr>
                                        <p:cTn id="40" dur="500"/>
                                        <p:tgtEl>
                                          <p:spTgt spid="3">
                                            <p:txEl>
                                              <p:pRg st="8" end="8"/>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dissolve">
                                      <p:cBhvr>
                                        <p:cTn id="43" dur="500"/>
                                        <p:tgtEl>
                                          <p:spTgt spid="3">
                                            <p:txEl>
                                              <p:pRg st="9" end="9"/>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dissolve">
                                      <p:cBhvr>
                                        <p:cTn id="46" dur="500"/>
                                        <p:tgtEl>
                                          <p:spTgt spid="3">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dissolv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4</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$0.6 Trillion below 2019 forecast.</a:t>
            </a:r>
          </a:p>
          <a:p>
            <a:pPr marL="342900" indent="-342900">
              <a:buFontTx/>
              <a:buChar char="-"/>
            </a:pPr>
            <a:r>
              <a:rPr lang="en-US" sz="2000" dirty="0">
                <a:solidFill>
                  <a:srgbClr val="7030A0"/>
                </a:solidFill>
              </a:rPr>
              <a:t>$0.6 Trillion ABOVE 2019-Q4 level.</a:t>
            </a:r>
          </a:p>
        </p:txBody>
      </p:sp>
      <p:sp>
        <p:nvSpPr>
          <p:cNvPr id="3" name="TextBox 2">
            <a:extLst>
              <a:ext uri="{FF2B5EF4-FFF2-40B4-BE49-F238E27FC236}">
                <a16:creationId xmlns:a16="http://schemas.microsoft.com/office/drawing/2014/main" id="{02DB6255-808B-27FD-DB70-9833575F90D5}"/>
              </a:ext>
            </a:extLst>
          </p:cNvPr>
          <p:cNvSpPr txBox="1"/>
          <p:nvPr/>
        </p:nvSpPr>
        <p:spPr>
          <a:xfrm>
            <a:off x="9002292" y="2279559"/>
            <a:ext cx="1354282" cy="400110"/>
          </a:xfrm>
          <a:prstGeom prst="rect">
            <a:avLst/>
          </a:prstGeom>
          <a:noFill/>
        </p:spPr>
        <p:txBody>
          <a:bodyPr wrap="none" rtlCol="0">
            <a:spAutoFit/>
          </a:bodyPr>
          <a:lstStyle/>
          <a:p>
            <a:r>
              <a:rPr lang="en-US" sz="2000" b="1" dirty="0">
                <a:solidFill>
                  <a:srgbClr val="C00000"/>
                </a:solidFill>
              </a:rPr>
              <a:t>Recession?</a:t>
            </a:r>
          </a:p>
        </p:txBody>
      </p:sp>
    </p:spTree>
    <p:extLst>
      <p:ext uri="{BB962C8B-B14F-4D97-AF65-F5344CB8AC3E}">
        <p14:creationId xmlns:p14="http://schemas.microsoft.com/office/powerpoint/2010/main" val="415932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490C-6C60-9746-9885-537F3351104C}"/>
              </a:ext>
            </a:extLst>
          </p:cNvPr>
          <p:cNvSpPr>
            <a:spLocks noGrp="1"/>
          </p:cNvSpPr>
          <p:nvPr>
            <p:ph type="title"/>
          </p:nvPr>
        </p:nvSpPr>
        <p:spPr>
          <a:xfrm>
            <a:off x="764283" y="0"/>
            <a:ext cx="10515600" cy="1325563"/>
          </a:xfrm>
        </p:spPr>
        <p:txBody>
          <a:bodyPr/>
          <a:lstStyle/>
          <a:p>
            <a:r>
              <a:rPr lang="en-US" dirty="0">
                <a:solidFill>
                  <a:schemeClr val="bg1"/>
                </a:solidFill>
              </a:rPr>
              <a:t>Rec</a:t>
            </a:r>
            <a:r>
              <a:rPr lang="en-US" dirty="0"/>
              <a:t>essions and Recovery: GDP</a:t>
            </a:r>
          </a:p>
        </p:txBody>
      </p:sp>
      <p:pic>
        <p:nvPicPr>
          <p:cNvPr id="8" name="Content Placeholder 7" descr="Chart, line chart&#10;&#10;Description automatically generated">
            <a:extLst>
              <a:ext uri="{FF2B5EF4-FFF2-40B4-BE49-F238E27FC236}">
                <a16:creationId xmlns:a16="http://schemas.microsoft.com/office/drawing/2014/main" id="{CF4BF76C-48D2-2A4B-AFE9-4AF58192E9C8}"/>
              </a:ext>
            </a:extLst>
          </p:cNvPr>
          <p:cNvPicPr>
            <a:picLocks noGrp="1" noChangeAspect="1"/>
          </p:cNvPicPr>
          <p:nvPr>
            <p:ph idx="1"/>
          </p:nvPr>
        </p:nvPicPr>
        <p:blipFill>
          <a:blip r:embed="rId2" r:link="rId3"/>
          <a:stretch>
            <a:fillRect/>
          </a:stretch>
        </p:blipFill>
        <p:spPr>
          <a:xfrm>
            <a:off x="1387979" y="1106905"/>
            <a:ext cx="10246642" cy="5123321"/>
          </a:xfrm>
        </p:spPr>
      </p:pic>
      <p:sp>
        <p:nvSpPr>
          <p:cNvPr id="4" name="Slide Number Placeholder 3">
            <a:extLst>
              <a:ext uri="{FF2B5EF4-FFF2-40B4-BE49-F238E27FC236}">
                <a16:creationId xmlns:a16="http://schemas.microsoft.com/office/drawing/2014/main" id="{DBFC851B-ED4D-2B4F-A912-AEF150518D1C}"/>
              </a:ext>
            </a:extLst>
          </p:cNvPr>
          <p:cNvSpPr>
            <a:spLocks noGrp="1"/>
          </p:cNvSpPr>
          <p:nvPr>
            <p:ph type="sldNum" sz="quarter" idx="12"/>
          </p:nvPr>
        </p:nvSpPr>
        <p:spPr/>
        <p:txBody>
          <a:bodyPr/>
          <a:lstStyle/>
          <a:p>
            <a:fld id="{D9F085D5-EC86-4F6A-B501-C1359CB39116}" type="slidenum">
              <a:rPr lang="en-GB" smtClean="0"/>
              <a:t>6</a:t>
            </a:fld>
            <a:endParaRPr lang="en-GB"/>
          </a:p>
        </p:txBody>
      </p:sp>
      <p:pic>
        <p:nvPicPr>
          <p:cNvPr id="12" name="Picture 11" descr="Chart, line chart&#10;&#10;Description automatically generated">
            <a:extLst>
              <a:ext uri="{FF2B5EF4-FFF2-40B4-BE49-F238E27FC236}">
                <a16:creationId xmlns:a16="http://schemas.microsoft.com/office/drawing/2014/main" id="{32AFC4BE-6F6C-D645-B024-175348D9C5BC}"/>
              </a:ext>
            </a:extLst>
          </p:cNvPr>
          <p:cNvPicPr>
            <a:picLocks noChangeAspect="1"/>
          </p:cNvPicPr>
          <p:nvPr/>
        </p:nvPicPr>
        <p:blipFill>
          <a:blip r:embed="rId4" r:link="rId5"/>
          <a:stretch>
            <a:fillRect/>
          </a:stretch>
        </p:blipFill>
        <p:spPr>
          <a:xfrm>
            <a:off x="1393341" y="1106905"/>
            <a:ext cx="10241280" cy="5120640"/>
          </a:xfrm>
          <a:prstGeom prst="rect">
            <a:avLst/>
          </a:prstGeom>
        </p:spPr>
      </p:pic>
      <p:pic>
        <p:nvPicPr>
          <p:cNvPr id="14" name="Picture 13" descr="Chart, line chart&#10;&#10;Description automatically generated">
            <a:extLst>
              <a:ext uri="{FF2B5EF4-FFF2-40B4-BE49-F238E27FC236}">
                <a16:creationId xmlns:a16="http://schemas.microsoft.com/office/drawing/2014/main" id="{C78CA55B-5EA2-D94F-8066-D607CAA27C2E}"/>
              </a:ext>
            </a:extLst>
          </p:cNvPr>
          <p:cNvPicPr>
            <a:picLocks noChangeAspect="1"/>
          </p:cNvPicPr>
          <p:nvPr/>
        </p:nvPicPr>
        <p:blipFill>
          <a:blip r:embed="rId6" r:link="rId7"/>
          <a:stretch>
            <a:fillRect/>
          </a:stretch>
        </p:blipFill>
        <p:spPr>
          <a:xfrm>
            <a:off x="1393341" y="1106905"/>
            <a:ext cx="10241280" cy="5120640"/>
          </a:xfrm>
          <a:prstGeom prst="rect">
            <a:avLst/>
          </a:prstGeom>
        </p:spPr>
      </p:pic>
      <p:pic>
        <p:nvPicPr>
          <p:cNvPr id="16" name="Picture 15" descr="Chart, line chart&#10;&#10;Description automatically generated">
            <a:extLst>
              <a:ext uri="{FF2B5EF4-FFF2-40B4-BE49-F238E27FC236}">
                <a16:creationId xmlns:a16="http://schemas.microsoft.com/office/drawing/2014/main" id="{FDAF2409-BBDE-A247-9FBB-16A68D360976}"/>
              </a:ext>
            </a:extLst>
          </p:cNvPr>
          <p:cNvPicPr>
            <a:picLocks noChangeAspect="1"/>
          </p:cNvPicPr>
          <p:nvPr/>
        </p:nvPicPr>
        <p:blipFill>
          <a:blip r:embed="rId8" r:link="rId9"/>
          <a:stretch>
            <a:fillRect/>
          </a:stretch>
        </p:blipFill>
        <p:spPr>
          <a:xfrm>
            <a:off x="1387979" y="1106905"/>
            <a:ext cx="10241280" cy="5120640"/>
          </a:xfrm>
          <a:prstGeom prst="rect">
            <a:avLst/>
          </a:prstGeom>
        </p:spPr>
      </p:pic>
      <p:pic>
        <p:nvPicPr>
          <p:cNvPr id="18" name="Picture 17" descr="Chart, line chart&#10;&#10;Description automatically generated">
            <a:extLst>
              <a:ext uri="{FF2B5EF4-FFF2-40B4-BE49-F238E27FC236}">
                <a16:creationId xmlns:a16="http://schemas.microsoft.com/office/drawing/2014/main" id="{40BD77E3-DF55-9149-9E77-12DEAAC5D052}"/>
              </a:ext>
            </a:extLst>
          </p:cNvPr>
          <p:cNvPicPr>
            <a:picLocks noChangeAspect="1"/>
          </p:cNvPicPr>
          <p:nvPr/>
        </p:nvPicPr>
        <p:blipFill>
          <a:blip r:embed="rId10" r:link="rId11"/>
          <a:stretch>
            <a:fillRect/>
          </a:stretch>
        </p:blipFill>
        <p:spPr>
          <a:xfrm>
            <a:off x="1398703" y="1106905"/>
            <a:ext cx="10241280" cy="5120640"/>
          </a:xfrm>
          <a:prstGeom prst="rect">
            <a:avLst/>
          </a:prstGeom>
        </p:spPr>
      </p:pic>
    </p:spTree>
    <p:extLst>
      <p:ext uri="{BB962C8B-B14F-4D97-AF65-F5344CB8AC3E}">
        <p14:creationId xmlns:p14="http://schemas.microsoft.com/office/powerpoint/2010/main" val="295421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a:t>
            </a:r>
            <a:r>
              <a:rPr lang="en-US" b="1" dirty="0"/>
              <a:t>housing/business/inventories</a:t>
            </a:r>
          </a:p>
          <a:p>
            <a:pPr lvl="2"/>
            <a:r>
              <a:rPr lang="en-US" b="1"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75073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78375"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59729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889588" y="2236763"/>
            <a:ext cx="942535"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19622</TotalTime>
  <Words>1043</Words>
  <Application>Microsoft Macintosh PowerPoint</Application>
  <PresentationFormat>Widescreen</PresentationFormat>
  <Paragraphs>177</Paragraphs>
  <Slides>31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Courier New</vt:lpstr>
      <vt:lpstr>Custom Design</vt:lpstr>
      <vt:lpstr>PowerPoint Presentation</vt:lpstr>
      <vt:lpstr>Outline</vt:lpstr>
      <vt:lpstr>State of the US Economy</vt:lpstr>
      <vt:lpstr>GDP Trajectory: Pandemic Plunge!</vt:lpstr>
      <vt:lpstr>GDP: Quarterly Growth</vt:lpstr>
      <vt:lpstr>Recessions and Recovery: GDP</vt:lpstr>
      <vt:lpstr>What Is “Accounting” for the Decline?</vt:lpstr>
      <vt:lpstr>Recession?  Two Quarters….</vt:lpstr>
      <vt:lpstr> Contribution to GDP Growth: Inventories</vt:lpstr>
      <vt:lpstr>Monthly Changes in Nonfarm Employment</vt:lpstr>
      <vt:lpstr>Recessions and Recovery: Employment</vt:lpstr>
      <vt:lpstr>Employment Gap</vt:lpstr>
      <vt:lpstr>Where Have All the Workers Gone?</vt:lpstr>
      <vt:lpstr>Inflation: Latest Figures</vt:lpstr>
      <vt:lpstr>Which Prices?</vt:lpstr>
      <vt:lpstr>Global Evidence</vt:lpstr>
      <vt:lpstr>Inflation: Not just a US Problem</vt:lpstr>
      <vt:lpstr>Import Prices Are Elevated</vt:lpstr>
      <vt:lpstr>GDP: U.S. Stands Out, But Not Alone</vt:lpstr>
      <vt:lpstr>Inflation</vt:lpstr>
      <vt:lpstr>Inflation – Climbing! Or Turning Around?</vt:lpstr>
      <vt:lpstr>Gas Prices: National Average at the Pump</vt:lpstr>
      <vt:lpstr>PowerPoint Presentation</vt:lpstr>
      <vt:lpstr>Spending Patterns Changed - More Goods!</vt:lpstr>
      <vt:lpstr>Supply Chains</vt:lpstr>
      <vt:lpstr>Fed’s Preferred Measure of Inflation</vt:lpstr>
      <vt:lpstr>My Diagnosis for the Uptick in Inflation </vt:lpstr>
      <vt:lpstr>What’s the Fed Doing About It?</vt:lpstr>
      <vt:lpstr>Federal Funds Rate</vt:lpstr>
      <vt:lpstr>Implications for Demand</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354</cp:revision>
  <cp:lastPrinted>2022-09-23T17:26:15Z</cp:lastPrinted>
  <dcterms:created xsi:type="dcterms:W3CDTF">2017-05-03T22:30:38Z</dcterms:created>
  <dcterms:modified xsi:type="dcterms:W3CDTF">2022-10-02T03:51:59Z</dcterms:modified>
</cp:coreProperties>
</file>