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3.xml" ContentType="application/vnd.openxmlformats-officedocument.drawingml.chartshapes+xml"/>
  <Override PartName="/ppt/charts/chart18.xml" ContentType="application/vnd.openxmlformats-officedocument.drawingml.chart+xml"/>
  <Override PartName="/ppt/drawings/drawing4.xml" ContentType="application/vnd.openxmlformats-officedocument.drawingml.chartshapes+xml"/>
  <Override PartName="/ppt/charts/chart19.xml" ContentType="application/vnd.openxmlformats-officedocument.drawingml.chart+xml"/>
  <Override PartName="/ppt/drawings/drawing5.xml" ContentType="application/vnd.openxmlformats-officedocument.drawingml.chartshapes+xml"/>
  <Override PartName="/ppt/charts/chart20.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21.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charts/chart22.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4"/>
  </p:notesMasterIdLst>
  <p:sldIdLst>
    <p:sldId id="256" r:id="rId5"/>
    <p:sldId id="328" r:id="rId6"/>
    <p:sldId id="434" r:id="rId7"/>
    <p:sldId id="435" r:id="rId8"/>
    <p:sldId id="327" r:id="rId9"/>
    <p:sldId id="499" r:id="rId10"/>
    <p:sldId id="500" r:id="rId11"/>
    <p:sldId id="507" r:id="rId12"/>
    <p:sldId id="508" r:id="rId13"/>
    <p:sldId id="359" r:id="rId14"/>
    <p:sldId id="501" r:id="rId15"/>
    <p:sldId id="517" r:id="rId16"/>
    <p:sldId id="506" r:id="rId17"/>
    <p:sldId id="504" r:id="rId18"/>
    <p:sldId id="1150" r:id="rId19"/>
    <p:sldId id="1151" r:id="rId20"/>
    <p:sldId id="1152" r:id="rId21"/>
    <p:sldId id="1154" r:id="rId22"/>
    <p:sldId id="1153" r:id="rId23"/>
    <p:sldId id="1155" r:id="rId24"/>
    <p:sldId id="1148" r:id="rId25"/>
    <p:sldId id="420" r:id="rId26"/>
    <p:sldId id="329" r:id="rId27"/>
    <p:sldId id="522" r:id="rId28"/>
    <p:sldId id="523" r:id="rId29"/>
    <p:sldId id="518" r:id="rId30"/>
    <p:sldId id="530" r:id="rId31"/>
    <p:sldId id="532" r:id="rId32"/>
    <p:sldId id="531" r:id="rId33"/>
    <p:sldId id="1107" r:id="rId34"/>
    <p:sldId id="586" r:id="rId35"/>
    <p:sldId id="587" r:id="rId36"/>
    <p:sldId id="588" r:id="rId37"/>
    <p:sldId id="1111" r:id="rId38"/>
    <p:sldId id="544" r:id="rId39"/>
    <p:sldId id="543" r:id="rId40"/>
    <p:sldId id="524" r:id="rId41"/>
    <p:sldId id="527" r:id="rId42"/>
    <p:sldId id="1113" r:id="rId43"/>
    <p:sldId id="549" r:id="rId44"/>
    <p:sldId id="551" r:id="rId45"/>
    <p:sldId id="583" r:id="rId46"/>
    <p:sldId id="1115" r:id="rId47"/>
    <p:sldId id="1117" r:id="rId48"/>
    <p:sldId id="1118" r:id="rId49"/>
    <p:sldId id="565" r:id="rId50"/>
    <p:sldId id="1120" r:id="rId51"/>
    <p:sldId id="1126" r:id="rId52"/>
    <p:sldId id="561" r:id="rId53"/>
    <p:sldId id="559" r:id="rId54"/>
    <p:sldId id="560" r:id="rId55"/>
    <p:sldId id="1129" r:id="rId56"/>
    <p:sldId id="1130" r:id="rId57"/>
    <p:sldId id="1131" r:id="rId58"/>
    <p:sldId id="352" r:id="rId59"/>
    <p:sldId id="1132" r:id="rId60"/>
    <p:sldId id="525" r:id="rId61"/>
    <p:sldId id="1134" r:id="rId62"/>
    <p:sldId id="1135" r:id="rId63"/>
    <p:sldId id="1136" r:id="rId64"/>
    <p:sldId id="1143" r:id="rId65"/>
    <p:sldId id="1144" r:id="rId66"/>
    <p:sldId id="1142" r:id="rId67"/>
    <p:sldId id="482" r:id="rId68"/>
    <p:sldId id="362" r:id="rId69"/>
    <p:sldId id="1149" r:id="rId70"/>
    <p:sldId id="519" r:id="rId71"/>
    <p:sldId id="597" r:id="rId72"/>
    <p:sldId id="601" r:id="rId73"/>
    <p:sldId id="598" r:id="rId74"/>
    <p:sldId id="599" r:id="rId75"/>
    <p:sldId id="1094" r:id="rId76"/>
    <p:sldId id="542" r:id="rId77"/>
    <p:sldId id="604" r:id="rId78"/>
    <p:sldId id="581" r:id="rId79"/>
    <p:sldId id="546" r:id="rId80"/>
    <p:sldId id="1137" r:id="rId81"/>
    <p:sldId id="537" r:id="rId82"/>
    <p:sldId id="540" r:id="rId83"/>
    <p:sldId id="541" r:id="rId84"/>
    <p:sldId id="1097" r:id="rId85"/>
    <p:sldId id="603" r:id="rId86"/>
    <p:sldId id="346" r:id="rId87"/>
    <p:sldId id="1099" r:id="rId88"/>
    <p:sldId id="1096" r:id="rId89"/>
    <p:sldId id="1098" r:id="rId90"/>
    <p:sldId id="1106" r:id="rId91"/>
    <p:sldId id="1027" r:id="rId92"/>
    <p:sldId id="108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81" autoAdjust="0"/>
    <p:restoredTop sz="94674"/>
  </p:normalViewPr>
  <p:slideViewPr>
    <p:cSldViewPr snapToGrid="0" snapToObjects="1">
      <p:cViewPr varScale="1">
        <p:scale>
          <a:sx n="81" d="100"/>
          <a:sy n="81" d="100"/>
        </p:scale>
        <p:origin x="192" y="120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3919-4B59-9BA9-7677BA4C1933}"/>
              </c:ext>
            </c:extLst>
          </c:dPt>
          <c:dLbls>
            <c:dLbl>
              <c:idx val="0"/>
              <c:layout>
                <c:manualLayout>
                  <c:x val="1.4181216673649021E-3"/>
                  <c:y val="5.25207445063344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19-4B59-9BA9-7677BA4C1933}"/>
                </c:ext>
              </c:extLst>
            </c:dLbl>
            <c:dLbl>
              <c:idx val="1"/>
              <c:layout>
                <c:manualLayout>
                  <c:x val="1.4181872300864707E-3"/>
                  <c:y val="5.425435566850666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1.9549618421196624E-2"/>
                      <c:h val="5.7677638662207854E-2"/>
                    </c:manualLayout>
                  </c15:layout>
                </c:ext>
                <c:ext xmlns:c16="http://schemas.microsoft.com/office/drawing/2014/chart" uri="{C3380CC4-5D6E-409C-BE32-E72D297353CC}">
                  <c16:uniqueId val="{00000003-3919-4B59-9BA9-7677BA4C1933}"/>
                </c:ext>
              </c:extLst>
            </c:dLbl>
            <c:dLbl>
              <c:idx val="2"/>
              <c:layout>
                <c:manualLayout>
                  <c:x val="4.7487079226648365E-3"/>
                  <c:y val="5.65075900056240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19-4B59-9BA9-7677BA4C1933}"/>
                </c:ext>
              </c:extLst>
            </c:dLbl>
            <c:dLbl>
              <c:idx val="3"/>
              <c:layout>
                <c:manualLayout>
                  <c:x val="-2.4717146028511468E-4"/>
                  <c:y val="6.28823639297441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19-4B59-9BA9-7677BA4C1933}"/>
                </c:ext>
              </c:extLst>
            </c:dLbl>
            <c:dLbl>
              <c:idx val="4"/>
              <c:layout>
                <c:manualLayout>
                  <c:x val="-1.4181216673649097E-3"/>
                  <c:y val="6.6269988639928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19-4B59-9BA9-7677BA4C1933}"/>
                </c:ext>
              </c:extLst>
            </c:dLbl>
            <c:dLbl>
              <c:idx val="5"/>
              <c:layout>
                <c:manualLayout>
                  <c:x val="-2.5892029998878267E-3"/>
                  <c:y val="7.2296274259549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19-4B59-9BA9-7677BA4C1933}"/>
                </c:ext>
              </c:extLst>
            </c:dLbl>
            <c:dLbl>
              <c:idx val="6"/>
              <c:layout>
                <c:manualLayout>
                  <c:x val="0"/>
                  <c:y val="6.9522048663493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19-4B59-9BA9-7677BA4C1933}"/>
                </c:ext>
              </c:extLst>
            </c:dLbl>
            <c:dLbl>
              <c:idx val="7"/>
              <c:layout>
                <c:manualLayout>
                  <c:x val="-6.2677961812337196E-5"/>
                  <c:y val="6.96613444882756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19-4B59-9BA9-7677BA4C1933}"/>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SWE</c:v>
                </c:pt>
                <c:pt idx="1">
                  <c:v>NETH</c:v>
                </c:pt>
                <c:pt idx="2">
                  <c:v>UK</c:v>
                </c:pt>
                <c:pt idx="3">
                  <c:v>GER</c:v>
                </c:pt>
                <c:pt idx="4">
                  <c:v>FRA</c:v>
                </c:pt>
                <c:pt idx="5">
                  <c:v>NZ</c:v>
                </c:pt>
                <c:pt idx="6">
                  <c:v>NOR</c:v>
                </c:pt>
                <c:pt idx="7">
                  <c:v>CAN</c:v>
                </c:pt>
                <c:pt idx="8">
                  <c:v>AUS</c:v>
                </c:pt>
                <c:pt idx="9">
                  <c:v>US</c:v>
                </c:pt>
                <c:pt idx="10">
                  <c:v>SWIZ</c:v>
                </c:pt>
              </c:strCache>
            </c:strRef>
          </c:cat>
          <c:val>
            <c:numRef>
              <c:f>Sheet1!$B$2:$B$12</c:f>
              <c:numCache>
                <c:formatCode>0</c:formatCode>
                <c:ptCount val="11"/>
                <c:pt idx="0">
                  <c:v>1.84</c:v>
                </c:pt>
                <c:pt idx="1">
                  <c:v>1.94</c:v>
                </c:pt>
                <c:pt idx="2">
                  <c:v>2.0699999999999998</c:v>
                </c:pt>
                <c:pt idx="3">
                  <c:v>2.62</c:v>
                </c:pt>
                <c:pt idx="4">
                  <c:v>3.33</c:v>
                </c:pt>
                <c:pt idx="5">
                  <c:v>4.01</c:v>
                </c:pt>
                <c:pt idx="6">
                  <c:v>4.9400000000000004</c:v>
                </c:pt>
                <c:pt idx="7">
                  <c:v>5.83</c:v>
                </c:pt>
                <c:pt idx="8">
                  <c:v>10.89</c:v>
                </c:pt>
                <c:pt idx="9">
                  <c:v>26.09</c:v>
                </c:pt>
                <c:pt idx="10">
                  <c:v>28.27</c:v>
                </c:pt>
              </c:numCache>
            </c:numRef>
          </c:val>
          <c:extLst>
            <c:ext xmlns:c16="http://schemas.microsoft.com/office/drawing/2014/chart" uri="{C3380CC4-5D6E-409C-BE32-E72D297353CC}">
              <c16:uniqueId val="{0000000A-3919-4B59-9BA9-7677BA4C1933}"/>
            </c:ext>
          </c:extLst>
        </c:ser>
        <c:dLbls>
          <c:showLegendKey val="0"/>
          <c:showVal val="0"/>
          <c:showCatName val="0"/>
          <c:showSerName val="0"/>
          <c:showPercent val="0"/>
          <c:showBubbleSize val="0"/>
        </c:dLbls>
        <c:gapWidth val="25"/>
        <c:axId val="638105208"/>
        <c:axId val="638105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0"/>
                        <c:y val="-2.312385532933172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3919-4B59-9BA9-7677BA4C1933}"/>
                      </c:ext>
                    </c:extLst>
                  </c:dLbl>
                  <c:dLbl>
                    <c:idx val="2"/>
                    <c:layout>
                      <c:manualLayout>
                        <c:x val="4.2545293987981455E-3"/>
                        <c:y val="-3.757626491016404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3919-4B59-9BA9-7677BA4C1933}"/>
                      </c:ext>
                    </c:extLst>
                  </c:dLbl>
                  <c:dLbl>
                    <c:idx val="7"/>
                    <c:layout>
                      <c:manualLayout>
                        <c:x val="4.2545293987981455E-3"/>
                        <c:y val="1.734289149699868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D-3919-4B59-9BA9-7677BA4C1933}"/>
                      </c:ext>
                    </c:extLst>
                  </c:dLbl>
                  <c:dLbl>
                    <c:idx val="9"/>
                    <c:layout>
                      <c:manualLayout>
                        <c:x val="-2.8363529325322011E-3"/>
                        <c:y val="-4.335722874249708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E-3919-4B59-9BA9-7677BA4C1933}"/>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SWE</c:v>
                      </c:pt>
                      <c:pt idx="1">
                        <c:v>NETH</c:v>
                      </c:pt>
                      <c:pt idx="2">
                        <c:v>UK</c:v>
                      </c:pt>
                      <c:pt idx="3">
                        <c:v>GER</c:v>
                      </c:pt>
                      <c:pt idx="4">
                        <c:v>FRA</c:v>
                      </c:pt>
                      <c:pt idx="5">
                        <c:v>NZ</c:v>
                      </c:pt>
                      <c:pt idx="6">
                        <c:v>NOR</c:v>
                      </c:pt>
                      <c:pt idx="7">
                        <c:v>CAN</c:v>
                      </c:pt>
                      <c:pt idx="8">
                        <c:v>AUS</c:v>
                      </c:pt>
                      <c:pt idx="9">
                        <c:v>US</c:v>
                      </c:pt>
                      <c:pt idx="10">
                        <c:v>SWIZ</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F-3919-4B59-9BA9-7677BA4C1933}"/>
                  </c:ext>
                </c:extLst>
              </c15:ser>
            </c15:filteredBarSeries>
          </c:ext>
        </c:extLst>
      </c:barChart>
      <c:catAx>
        <c:axId val="6381052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105600"/>
        <c:crosses val="autoZero"/>
        <c:auto val="1"/>
        <c:lblAlgn val="ctr"/>
        <c:lblOffset val="100"/>
        <c:noMultiLvlLbl val="0"/>
      </c:catAx>
      <c:valAx>
        <c:axId val="638105600"/>
        <c:scaling>
          <c:orientation val="minMax"/>
          <c:max val="50"/>
        </c:scaling>
        <c:delete val="1"/>
        <c:axPos val="l"/>
        <c:numFmt formatCode="0" sourceLinked="1"/>
        <c:majorTickMark val="none"/>
        <c:minorTickMark val="none"/>
        <c:tickLblPos val="nextTo"/>
        <c:crossAx val="6381052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F4CB-4D04-9A5E-055CDE3BEE97}"/>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F4CB-4D04-9A5E-055CDE3BEE97}"/>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4CB-4D04-9A5E-055CDE3BEE97}"/>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4CB-4D04-9A5E-055CDE3BEE97}"/>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F4CB-4D04-9A5E-055CDE3BEE97}"/>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0.53181</cdr:x>
      <cdr:y>0.05675</cdr:y>
    </cdr:from>
    <cdr:to>
      <cdr:x>0.99316</cdr:x>
      <cdr:y>0.14163</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5592326" y="246938"/>
          <a:ext cx="4851393"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 of adults age 65 and older immunized (%)</a:t>
          </a:r>
        </a:p>
      </cdr:txBody>
    </cdr:sp>
  </cdr:relSizeAnchor>
</c:userShapes>
</file>

<file path=ppt/drawings/drawing2.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3.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4.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0.1473</cdr:x>
      <cdr:y>0.12144</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80" y="159102"/>
          <a:ext cx="125976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 (%)</a:t>
          </a:r>
        </a:p>
      </cdr:txBody>
    </cdr:sp>
  </cdr:relSizeAnchor>
</c:userShapes>
</file>

<file path=ppt/drawings/drawing5.xml><?xml version="1.0" encoding="utf-8"?>
<c:userShapes xmlns:c="http://schemas.openxmlformats.org/drawingml/2006/chart">
  <cdr:relSizeAnchor xmlns:cdr="http://schemas.openxmlformats.org/drawingml/2006/chartDrawing">
    <cdr:from>
      <cdr:x>0.03931</cdr:x>
      <cdr:y>0.03138</cdr:y>
    </cdr:from>
    <cdr:to>
      <cdr:x>0.89843</cdr:x>
      <cdr:y>0.11625</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413357" y="136525"/>
          <a:ext cx="903414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i="1" dirty="0"/>
            <a:t>Percent of women ages 18–64 who rated their quality of medical care as excellent or very good</a:t>
          </a:r>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0.04408</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55" y="0"/>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Average physician visits per capita, 2017</a:t>
          </a:r>
          <a:endParaRPr lang="en-US" sz="1200" i="1" dirty="0">
            <a:solidFill>
              <a:srgbClr val="4C515A"/>
            </a:solidFill>
            <a:latin typeface="Trebuchet MS"/>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0.89667</cdr:x>
      <cdr:y>0.04408</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31" y="-1665288"/>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Practicing physicians per 1,000 population, 2018</a:t>
          </a:r>
          <a:endParaRPr lang="en-US" sz="1200" i="1" dirty="0">
            <a:solidFill>
              <a:srgbClr val="4C515A"/>
            </a:solidFill>
            <a:latin typeface="Trebuchet M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Cost-related access problems include any of the following in the past year: 1) having a medical problem but did not visit a doctor; 2) skipped a medical test, treatment, or follow-up recommended by a doctor; or 3) did not fill or collect a prescription for medicine, or skipped doses of medicine, because of the cost in the past 12 months. * Statistically significant difference compared to the United States (p&lt;.05).</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33</a:t>
            </a:fld>
            <a:endParaRPr lang="en-US"/>
          </a:p>
        </p:txBody>
      </p:sp>
    </p:spTree>
    <p:extLst>
      <p:ext uri="{BB962C8B-B14F-4D97-AF65-F5344CB8AC3E}">
        <p14:creationId xmlns:p14="http://schemas.microsoft.com/office/powerpoint/2010/main" val="317784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35</a:t>
            </a:fld>
            <a:endParaRPr lang="en-US"/>
          </a:p>
        </p:txBody>
      </p:sp>
    </p:spTree>
    <p:extLst>
      <p:ext uri="{BB962C8B-B14F-4D97-AF65-F5344CB8AC3E}">
        <p14:creationId xmlns:p14="http://schemas.microsoft.com/office/powerpoint/2010/main" val="180919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it also to Japan.</a:t>
            </a:r>
          </a:p>
        </p:txBody>
      </p:sp>
      <p:sp>
        <p:nvSpPr>
          <p:cNvPr id="4" name="Slide Number Placeholder 3"/>
          <p:cNvSpPr>
            <a:spLocks noGrp="1"/>
          </p:cNvSpPr>
          <p:nvPr>
            <p:ph type="sldNum" sz="quarter" idx="5"/>
          </p:nvPr>
        </p:nvSpPr>
        <p:spPr/>
        <p:txBody>
          <a:bodyPr/>
          <a:lstStyle/>
          <a:p>
            <a:fld id="{7EC85BC4-8EB5-4604-8AA6-8BB49D60C87E}" type="slidenum">
              <a:rPr lang="en-US" smtClean="0"/>
              <a:t>40</a:t>
            </a:fld>
            <a:endParaRPr lang="en-US"/>
          </a:p>
        </p:txBody>
      </p:sp>
    </p:spTree>
    <p:extLst>
      <p:ext uri="{BB962C8B-B14F-4D97-AF65-F5344CB8AC3E}">
        <p14:creationId xmlns:p14="http://schemas.microsoft.com/office/powerpoint/2010/main" val="82912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data on life expectancy difference based on race!</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41</a:t>
            </a:fld>
            <a:endParaRPr lang="en-US"/>
          </a:p>
        </p:txBody>
      </p:sp>
    </p:spTree>
    <p:extLst>
      <p:ext uri="{BB962C8B-B14F-4D97-AF65-F5344CB8AC3E}">
        <p14:creationId xmlns:p14="http://schemas.microsoft.com/office/powerpoint/2010/main" val="330305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a:p>
        </p:txBody>
      </p:sp>
    </p:spTree>
    <p:extLst>
      <p:ext uri="{BB962C8B-B14F-4D97-AF65-F5344CB8AC3E}">
        <p14:creationId xmlns:p14="http://schemas.microsoft.com/office/powerpoint/2010/main" val="94423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75</a:t>
            </a:fld>
            <a:endParaRPr lang="en-US"/>
          </a:p>
        </p:txBody>
      </p:sp>
    </p:spTree>
    <p:extLst>
      <p:ext uri="{BB962C8B-B14F-4D97-AF65-F5344CB8AC3E}">
        <p14:creationId xmlns:p14="http://schemas.microsoft.com/office/powerpoint/2010/main" val="309804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78</a:t>
            </a:fld>
            <a:endParaRPr lang="en-US"/>
          </a:p>
        </p:txBody>
      </p:sp>
    </p:spTree>
    <p:extLst>
      <p:ext uri="{BB962C8B-B14F-4D97-AF65-F5344CB8AC3E}">
        <p14:creationId xmlns:p14="http://schemas.microsoft.com/office/powerpoint/2010/main" val="237285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83</a:t>
            </a:fld>
            <a:endParaRPr lang="en-US"/>
          </a:p>
        </p:txBody>
      </p:sp>
    </p:spTree>
    <p:extLst>
      <p:ext uri="{BB962C8B-B14F-4D97-AF65-F5344CB8AC3E}">
        <p14:creationId xmlns:p14="http://schemas.microsoft.com/office/powerpoint/2010/main" val="126185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26</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28</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https://www.commonwealthfund.org/publications/issue-briefs/2018/dec/womens-health-us-compared-ten-other-countries</a:t>
            </a:r>
            <a:endParaRPr lang="en-US" dirty="0"/>
          </a:p>
          <a:p>
            <a:endParaRPr lang="en-US" dirty="0"/>
          </a:p>
          <a:p>
            <a:pPr algn="l" fontAlgn="base"/>
            <a:r>
              <a:rPr lang="en-US" b="0" i="0" dirty="0">
                <a:solidFill>
                  <a:srgbClr val="575959"/>
                </a:solidFill>
                <a:effectLst/>
                <a:latin typeface="InterFace"/>
              </a:rPr>
              <a:t>Notes: ^ Percent of respondents who reported that their annual (past year) family out-of-pocket spending for medical treatments or services, that were not covered by public or private insurance, was $2,000 or more. Does not include adults who reported “don’t know”/refused to respond. * Statistically significant difference compared to the United States (p&lt;.05).</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31</a:t>
            </a:fld>
            <a:endParaRPr lang="en-US"/>
          </a:p>
        </p:txBody>
      </p:sp>
    </p:spTree>
    <p:extLst>
      <p:ext uri="{BB962C8B-B14F-4D97-AF65-F5344CB8AC3E}">
        <p14:creationId xmlns:p14="http://schemas.microsoft.com/office/powerpoint/2010/main" val="97178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32</a:t>
            </a:fld>
            <a:endParaRPr lang="en-US"/>
          </a:p>
        </p:txBody>
      </p:sp>
    </p:spTree>
    <p:extLst>
      <p:ext uri="{BB962C8B-B14F-4D97-AF65-F5344CB8AC3E}">
        <p14:creationId xmlns:p14="http://schemas.microsoft.com/office/powerpoint/2010/main" val="106719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dolarv@oldwestbury.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1"/>
            <a:ext cx="9144000" cy="138771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800" dirty="0">
                <a:solidFill>
                  <a:schemeClr val="tx2"/>
                </a:solidFill>
              </a:rPr>
              <a:t>Bio2Device Group</a:t>
            </a:r>
          </a:p>
          <a:p>
            <a:pPr>
              <a:lnSpc>
                <a:spcPct val="100000"/>
              </a:lnSpc>
              <a:spcBef>
                <a:spcPts val="0"/>
              </a:spcBef>
            </a:pPr>
            <a:r>
              <a:rPr lang="en-US" sz="1800">
                <a:solidFill>
                  <a:schemeClr val="tx2"/>
                </a:solidFill>
              </a:rPr>
              <a:t>August 3, </a:t>
            </a:r>
            <a:r>
              <a:rPr lang="en-US" sz="1800" dirty="0">
                <a:solidFill>
                  <a:schemeClr val="tx2"/>
                </a:solidFill>
              </a:rPr>
              <a:t>2021</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Veronika Dolar, Ph.D.</a:t>
            </a:r>
          </a:p>
          <a:p>
            <a:pPr>
              <a:lnSpc>
                <a:spcPct val="100000"/>
              </a:lnSpc>
              <a:spcBef>
                <a:spcPts val="0"/>
              </a:spcBef>
            </a:pPr>
            <a:r>
              <a:rPr lang="en-US" sz="3400" b="0" i="1" dirty="0">
                <a:solidFill>
                  <a:schemeClr val="tx2"/>
                </a:solidFill>
              </a:rPr>
              <a:t>State University of New York</a:t>
            </a:r>
          </a:p>
          <a:p>
            <a:pPr>
              <a:lnSpc>
                <a:spcPct val="100000"/>
              </a:lnSpc>
              <a:spcBef>
                <a:spcPts val="0"/>
              </a:spcBef>
            </a:pPr>
            <a:r>
              <a:rPr lang="en-US" sz="3400" b="0" i="1" dirty="0">
                <a:solidFill>
                  <a:schemeClr val="tx2"/>
                </a:solidFill>
              </a:rPr>
              <a:t>SUNY Old Westbury</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p:txBody>
          <a:bodyPr/>
          <a:lstStyle/>
          <a:p>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r>
              <a:rPr lang="en-US" b="0" dirty="0"/>
              <a:t>The concept of a market is any structure that allows buyers and sellers to exchange any type of goods, services and information. </a:t>
            </a:r>
          </a:p>
          <a:p>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a different rules should be set up for eliciting the best results for the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r>
              <a:rPr lang="en-US" b="0" dirty="0">
                <a:cs typeface="Arial" charset="0"/>
              </a:rPr>
              <a:t>In market economies, prices adjust to balance supply and demand.</a:t>
            </a:r>
          </a:p>
          <a:p>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186356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55000" lnSpcReduction="20000"/>
          </a:bodyPr>
          <a:lstStyle/>
          <a:p>
            <a:pPr marL="0" indent="0">
              <a:buNone/>
            </a:pPr>
            <a:r>
              <a:rPr lang="en-US" dirty="0"/>
              <a:t>Two very important assumptions need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pPr marL="385763" indent="-385763">
              <a:buFont typeface="+mj-lt"/>
              <a:buAutoNum type="arabicPeriod"/>
            </a:pPr>
            <a:endParaRPr lang="en-US" b="0" dirty="0"/>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665980"/>
            <a:ext cx="5828489" cy="4189162"/>
          </a:xfrm>
        </p:spPr>
        <p:txBody>
          <a:bodyPr>
            <a:normAutofit fontScale="550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143238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6561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p:txBody>
          <a:bodyPr/>
          <a:lstStyle/>
          <a:p>
            <a:r>
              <a:rPr lang="en-US" dirty="0">
                <a:solidFill>
                  <a:schemeClr val="bg1"/>
                </a:solidFill>
              </a:rPr>
              <a:t>Ho</a:t>
            </a:r>
            <a:r>
              <a:rPr lang="en-US" dirty="0"/>
              <a:t>spital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r>
              <a:rPr lang="en-US" b="0" dirty="0"/>
              <a:t>Market consolidation among and between health systems, hospitals, medical groups, and health insurers has surged over the last decade.</a:t>
            </a:r>
          </a:p>
          <a:p>
            <a:r>
              <a:rPr lang="en-US" b="0" dirty="0"/>
              <a:t>Over an 18-month period between July 2016 and January 2018, hospitals acquired 8,000 more medical practices, and 14,000 more physicians left independent practice to become hospital employees, according to an analysis.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04081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838200" y="216007"/>
            <a:ext cx="10515600" cy="1325563"/>
          </a:xfrm>
        </p:spPr>
        <p:txBody>
          <a:bodyPr/>
          <a:lstStyle/>
          <a:p>
            <a:r>
              <a:rPr lang="en-US" dirty="0">
                <a:solidFill>
                  <a:schemeClr val="bg1"/>
                </a:solidFill>
              </a:rPr>
              <a:t>Ho</a:t>
            </a:r>
            <a:r>
              <a:rPr lang="en-US" dirty="0"/>
              <a:t>spital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latin typeface="Libre Baskerville"/>
              </a:rPr>
              <a:t>A large Northern California hospital system used its size and influence to achieve a "domination of the market”.</a:t>
            </a:r>
          </a:p>
          <a:p>
            <a:r>
              <a:rPr lang="en-US" b="0" dirty="0">
                <a:solidFill>
                  <a:srgbClr val="2B414D"/>
                </a:solidFill>
                <a:latin typeface="Libre Baskerville"/>
              </a:rPr>
              <a:t>Sutter Health grew into a behemoth hospital system and then, like a classic monopoly, used its dominance in Northern California to raise hospital prices.</a:t>
            </a:r>
          </a:p>
          <a:p>
            <a:r>
              <a:rPr lang="en-US" b="0" dirty="0">
                <a:solidFill>
                  <a:srgbClr val="2B414D"/>
                </a:solidFill>
                <a:latin typeface="Libre Baskerville"/>
              </a:rPr>
              <a:t>Sutter used its windfall from excessive pricing to acquire more entities and grew into a conglomerate of 24 hospitals, 12,000 doctors and several cancer, cardiac and other specialty centers. </a:t>
            </a:r>
          </a:p>
          <a:p>
            <a:r>
              <a:rPr lang="en-US" b="0" dirty="0">
                <a:solidFill>
                  <a:srgbClr val="2B414D"/>
                </a:solidFill>
                <a:latin typeface="Libre Baskerville"/>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5296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p:txBody>
          <a:bodyPr/>
          <a:lstStyle/>
          <a:p>
            <a:r>
              <a:rPr lang="en-US" dirty="0">
                <a:solidFill>
                  <a:schemeClr val="bg1"/>
                </a:solidFill>
              </a:rPr>
              <a:t>Ho</a:t>
            </a:r>
            <a:r>
              <a:rPr lang="en-US" dirty="0"/>
              <a:t>spital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65651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508290" y="262649"/>
            <a:ext cx="8363706" cy="5764323"/>
          </a:xfrm>
          <a:prstGeom prst="rect">
            <a:avLst/>
          </a:prstGeom>
        </p:spPr>
      </p:pic>
    </p:spTree>
    <p:extLst>
      <p:ext uri="{BB962C8B-B14F-4D97-AF65-F5344CB8AC3E}">
        <p14:creationId xmlns:p14="http://schemas.microsoft.com/office/powerpoint/2010/main" val="143674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p:txBody>
          <a:bodyPr/>
          <a:lstStyle/>
          <a:p>
            <a:r>
              <a:rPr lang="en-US" dirty="0">
                <a:solidFill>
                  <a:schemeClr val="bg1"/>
                </a:solidFill>
              </a:rPr>
              <a:t>Ho</a:t>
            </a:r>
            <a:r>
              <a:rPr lang="en-US" dirty="0"/>
              <a:t>spital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a net income of $142.8 million and Memorial Healthcare System in Broward County, a nonprofit hospital network, had a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89415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p:txBody>
          <a:bodyPr/>
          <a:lstStyle/>
          <a:p>
            <a:r>
              <a:rPr lang="en-US" dirty="0">
                <a:solidFill>
                  <a:schemeClr val="bg1"/>
                </a:solidFill>
              </a:rPr>
              <a:t>Wh</a:t>
            </a:r>
            <a:r>
              <a:rPr lang="en-US" dirty="0"/>
              <a:t>ere the money goes?</a:t>
            </a:r>
          </a:p>
        </p:txBody>
      </p:sp>
      <p:pic>
        <p:nvPicPr>
          <p:cNvPr id="7" name="Picture 6">
            <a:extLst>
              <a:ext uri="{FF2B5EF4-FFF2-40B4-BE49-F238E27FC236}">
                <a16:creationId xmlns:a16="http://schemas.microsoft.com/office/drawing/2014/main" id="{1AD16412-0F8C-4905-BFBB-DA5AA37B5688}"/>
              </a:ext>
            </a:extLst>
          </p:cNvPr>
          <p:cNvPicPr>
            <a:picLocks noChangeAspect="1"/>
          </p:cNvPicPr>
          <p:nvPr/>
        </p:nvPicPr>
        <p:blipFill>
          <a:blip r:embed="rId2"/>
          <a:stretch>
            <a:fillRect/>
          </a:stretch>
        </p:blipFill>
        <p:spPr>
          <a:xfrm>
            <a:off x="2243578" y="935933"/>
            <a:ext cx="8361359" cy="5234346"/>
          </a:xfrm>
          <a:prstGeom prst="rect">
            <a:avLst/>
          </a:prstGeom>
        </p:spPr>
      </p:pic>
    </p:spTree>
    <p:extLst>
      <p:ext uri="{BB962C8B-B14F-4D97-AF65-F5344CB8AC3E}">
        <p14:creationId xmlns:p14="http://schemas.microsoft.com/office/powerpoint/2010/main" val="235795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2191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AF7F0"/>
                </a:solidFill>
              </a:rPr>
              <a:t>Is t</a:t>
            </a:r>
            <a:r>
              <a:rPr lang="en-US" dirty="0"/>
              <a:t>here something special about Health Care Markets?</a:t>
            </a:r>
          </a:p>
        </p:txBody>
      </p:sp>
      <p:sp>
        <p:nvSpPr>
          <p:cNvPr id="3" name="Content Placeholder 2"/>
          <p:cNvSpPr>
            <a:spLocks noGrp="1"/>
          </p:cNvSpPr>
          <p:nvPr>
            <p:ph idx="1"/>
          </p:nvPr>
        </p:nvSpPr>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p:txBody>
      </p:sp>
    </p:spTree>
    <p:extLst>
      <p:ext uri="{BB962C8B-B14F-4D97-AF65-F5344CB8AC3E}">
        <p14:creationId xmlns:p14="http://schemas.microsoft.com/office/powerpoint/2010/main" val="396986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Costs</a:t>
            </a:r>
          </a:p>
          <a:p>
            <a:pPr lvl="1"/>
            <a:r>
              <a:rPr lang="en-US" altLang="en-US" dirty="0"/>
              <a:t>Quality</a:t>
            </a:r>
          </a:p>
          <a:p>
            <a:pPr lvl="1" eaLnBrk="1" hangingPunct="1"/>
            <a:r>
              <a:rPr lang="en-US" altLang="en-US" dirty="0"/>
              <a:t>Access</a:t>
            </a:r>
          </a:p>
        </p:txBody>
      </p:sp>
    </p:spTree>
    <p:extLst>
      <p:ext uri="{BB962C8B-B14F-4D97-AF65-F5344CB8AC3E}">
        <p14:creationId xmlns:p14="http://schemas.microsoft.com/office/powerpoint/2010/main" val="235598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By increasing quality health care this leads to higher health care costs, which means that some individuals might not be able to afford it and the access may be more limited. </a:t>
            </a:r>
          </a:p>
          <a:p>
            <a:r>
              <a:rPr lang="en-US" b="0" dirty="0"/>
              <a:t>By increasing access, the costs and/or quality may suffer.</a:t>
            </a:r>
          </a:p>
          <a:p>
            <a:r>
              <a:rPr lang="en-US" b="0" dirty="0"/>
              <a:t>By decreasing costs, access and/or quality may suffer.</a:t>
            </a:r>
          </a:p>
        </p:txBody>
      </p:sp>
    </p:spTree>
    <p:extLst>
      <p:ext uri="{BB962C8B-B14F-4D97-AF65-F5344CB8AC3E}">
        <p14:creationId xmlns:p14="http://schemas.microsoft.com/office/powerpoint/2010/main" val="63710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1A0CE1-B8DA-43A7-B889-D5BD12E68159}"/>
              </a:ext>
            </a:extLst>
          </p:cNvPr>
          <p:cNvSpPr>
            <a:spLocks noGrp="1"/>
          </p:cNvSpPr>
          <p:nvPr>
            <p:ph type="ctrTitle"/>
          </p:nvPr>
        </p:nvSpPr>
        <p:spPr/>
        <p:txBody>
          <a:bodyPr/>
          <a:lstStyle/>
          <a:p>
            <a:r>
              <a:rPr lang="en-US" dirty="0"/>
              <a:t>Costs</a:t>
            </a:r>
          </a:p>
        </p:txBody>
      </p:sp>
      <p:sp>
        <p:nvSpPr>
          <p:cNvPr id="9" name="Subtitle 8">
            <a:extLst>
              <a:ext uri="{FF2B5EF4-FFF2-40B4-BE49-F238E27FC236}">
                <a16:creationId xmlns:a16="http://schemas.microsoft.com/office/drawing/2014/main" id="{0C536123-56B0-4B4A-BB73-87BCDF22A27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2261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dirty="0">
                <a:solidFill>
                  <a:schemeClr val="bg1"/>
                </a:solidFill>
              </a:rPr>
              <a:t>Nat</a:t>
            </a:r>
            <a:r>
              <a:rPr lang="en-US"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9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76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2181304" y="1160206"/>
            <a:ext cx="7943501" cy="4791175"/>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384490762"/>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Tree>
    <p:extLst>
      <p:ext uri="{BB962C8B-B14F-4D97-AF65-F5344CB8AC3E}">
        <p14:creationId xmlns:p14="http://schemas.microsoft.com/office/powerpoint/2010/main" val="187884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49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A786-9337-46EE-9039-33FFEB634CC9}"/>
              </a:ext>
            </a:extLst>
          </p:cNvPr>
          <p:cNvSpPr>
            <a:spLocks noGrp="1"/>
          </p:cNvSpPr>
          <p:nvPr>
            <p:ph type="title"/>
          </p:nvPr>
        </p:nvSpPr>
        <p:spPr/>
        <p:txBody>
          <a:bodyPr/>
          <a:lstStyle/>
          <a:p>
            <a:r>
              <a:rPr lang="en-US" dirty="0">
                <a:solidFill>
                  <a:schemeClr val="bg1"/>
                </a:solidFill>
              </a:rPr>
              <a:t>GD</a:t>
            </a:r>
            <a:r>
              <a:rPr lang="en-US" dirty="0"/>
              <a:t>P per capita and health consumption spending per capita, 2017 </a:t>
            </a:r>
          </a:p>
        </p:txBody>
      </p:sp>
      <p:pic>
        <p:nvPicPr>
          <p:cNvPr id="5" name="Content Placeholder 4">
            <a:extLst>
              <a:ext uri="{FF2B5EF4-FFF2-40B4-BE49-F238E27FC236}">
                <a16:creationId xmlns:a16="http://schemas.microsoft.com/office/drawing/2014/main" id="{039039F5-4141-4AC2-BBCB-217E022963A7}"/>
              </a:ext>
            </a:extLst>
          </p:cNvPr>
          <p:cNvPicPr>
            <a:picLocks noGrp="1" noChangeAspect="1"/>
          </p:cNvPicPr>
          <p:nvPr>
            <p:ph idx="1"/>
          </p:nvPr>
        </p:nvPicPr>
        <p:blipFill>
          <a:blip r:embed="rId2"/>
          <a:stretch>
            <a:fillRect/>
          </a:stretch>
        </p:blipFill>
        <p:spPr>
          <a:xfrm>
            <a:off x="1748332" y="1570038"/>
            <a:ext cx="8695335" cy="4351337"/>
          </a:xfrm>
          <a:prstGeom prst="rect">
            <a:avLst/>
          </a:prstGeom>
        </p:spPr>
      </p:pic>
      <p:sp>
        <p:nvSpPr>
          <p:cNvPr id="4" name="Slide Number Placeholder 3">
            <a:extLst>
              <a:ext uri="{FF2B5EF4-FFF2-40B4-BE49-F238E27FC236}">
                <a16:creationId xmlns:a16="http://schemas.microsoft.com/office/drawing/2014/main" id="{5FA887E9-63DF-45BF-90F6-054A234417AA}"/>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04067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5542-401D-4053-8693-7ED18F2CD5BA}"/>
              </a:ext>
            </a:extLst>
          </p:cNvPr>
          <p:cNvSpPr>
            <a:spLocks noGrp="1"/>
          </p:cNvSpPr>
          <p:nvPr>
            <p:ph type="title"/>
          </p:nvPr>
        </p:nvSpPr>
        <p:spPr/>
        <p:txBody>
          <a:bodyPr>
            <a:normAutofit/>
          </a:bodyPr>
          <a:lstStyle/>
          <a:p>
            <a:r>
              <a:rPr lang="en-US" dirty="0">
                <a:solidFill>
                  <a:schemeClr val="bg1"/>
                </a:solidFill>
              </a:rPr>
              <a:t>Ou</a:t>
            </a:r>
            <a:r>
              <a:rPr lang="en-US" dirty="0"/>
              <a:t>t-of-Pocket Costs</a:t>
            </a:r>
          </a:p>
        </p:txBody>
      </p:sp>
      <p:sp>
        <p:nvSpPr>
          <p:cNvPr id="6" name="TextBox 5">
            <a:extLst>
              <a:ext uri="{FF2B5EF4-FFF2-40B4-BE49-F238E27FC236}">
                <a16:creationId xmlns:a16="http://schemas.microsoft.com/office/drawing/2014/main" id="{6F861989-B328-4939-B382-FC45437A7A9A}"/>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grpSp>
        <p:nvGrpSpPr>
          <p:cNvPr id="18" name="Group 17">
            <a:extLst>
              <a:ext uri="{FF2B5EF4-FFF2-40B4-BE49-F238E27FC236}">
                <a16:creationId xmlns:a16="http://schemas.microsoft.com/office/drawing/2014/main" id="{9C4A8AEE-E42D-41E9-96BE-B0D93803185A}"/>
              </a:ext>
            </a:extLst>
          </p:cNvPr>
          <p:cNvGrpSpPr/>
          <p:nvPr/>
        </p:nvGrpSpPr>
        <p:grpSpPr>
          <a:xfrm>
            <a:off x="1984490" y="1120877"/>
            <a:ext cx="8223019" cy="4621053"/>
            <a:chOff x="245097" y="1404594"/>
            <a:chExt cx="8832763" cy="4020221"/>
          </a:xfrm>
        </p:grpSpPr>
        <p:graphicFrame>
          <p:nvGraphicFramePr>
            <p:cNvPr id="19" name="Chart 18">
              <a:extLst>
                <a:ext uri="{FF2B5EF4-FFF2-40B4-BE49-F238E27FC236}">
                  <a16:creationId xmlns:a16="http://schemas.microsoft.com/office/drawing/2014/main" id="{79DEEFDA-9AD3-43CC-A563-1DF8C4DCF584}"/>
                </a:ext>
              </a:extLst>
            </p:cNvPr>
            <p:cNvGraphicFramePr/>
            <p:nvPr>
              <p:extLst>
                <p:ext uri="{D42A27DB-BD31-4B8C-83A1-F6EECF244321}">
                  <p14:modId xmlns:p14="http://schemas.microsoft.com/office/powerpoint/2010/main" val="408330450"/>
                </p:ext>
              </p:extLst>
            </p:nvPr>
          </p:nvGraphicFramePr>
          <p:xfrm>
            <a:off x="245097" y="1404594"/>
            <a:ext cx="8832763" cy="402022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398A4F7-132B-41A7-8114-223DDC82A94F}"/>
                </a:ext>
              </a:extLst>
            </p:cNvPr>
            <p:cNvSpPr txBox="1"/>
            <p:nvPr/>
          </p:nvSpPr>
          <p:spPr>
            <a:xfrm>
              <a:off x="6820292" y="4022319"/>
              <a:ext cx="304800" cy="461665"/>
            </a:xfrm>
            <a:prstGeom prst="rect">
              <a:avLst/>
            </a:prstGeom>
            <a:noFill/>
          </p:spPr>
          <p:txBody>
            <a:bodyPr wrap="square" rtlCol="0">
              <a:spAutoFit/>
            </a:bodyPr>
            <a:lstStyle/>
            <a:p>
              <a:pPr algn="ctr"/>
              <a:r>
                <a:rPr lang="en-US" dirty="0"/>
                <a:t>*</a:t>
              </a:r>
            </a:p>
          </p:txBody>
        </p:sp>
        <p:sp>
          <p:nvSpPr>
            <p:cNvPr id="21" name="TextBox 20">
              <a:extLst>
                <a:ext uri="{FF2B5EF4-FFF2-40B4-BE49-F238E27FC236}">
                  <a16:creationId xmlns:a16="http://schemas.microsoft.com/office/drawing/2014/main" id="{B86C66F0-8876-4AAF-98D9-7C644DEFF2A7}"/>
                </a:ext>
              </a:extLst>
            </p:cNvPr>
            <p:cNvSpPr txBox="1"/>
            <p:nvPr/>
          </p:nvSpPr>
          <p:spPr>
            <a:xfrm>
              <a:off x="6047960" y="4378522"/>
              <a:ext cx="304800" cy="461665"/>
            </a:xfrm>
            <a:prstGeom prst="rect">
              <a:avLst/>
            </a:prstGeom>
            <a:noFill/>
          </p:spPr>
          <p:txBody>
            <a:bodyPr wrap="square" rtlCol="0">
              <a:spAutoFit/>
            </a:bodyPr>
            <a:lstStyle/>
            <a:p>
              <a:pPr algn="ctr"/>
              <a:r>
                <a:rPr lang="en-US" dirty="0"/>
                <a:t>*</a:t>
              </a:r>
            </a:p>
          </p:txBody>
        </p:sp>
        <p:sp>
          <p:nvSpPr>
            <p:cNvPr id="22" name="TextBox 21">
              <a:extLst>
                <a:ext uri="{FF2B5EF4-FFF2-40B4-BE49-F238E27FC236}">
                  <a16:creationId xmlns:a16="http://schemas.microsoft.com/office/drawing/2014/main" id="{F57936CE-2AC8-41E5-A882-0B3A53DDD805}"/>
                </a:ext>
              </a:extLst>
            </p:cNvPr>
            <p:cNvSpPr txBox="1"/>
            <p:nvPr/>
          </p:nvSpPr>
          <p:spPr>
            <a:xfrm>
              <a:off x="3730970" y="4563188"/>
              <a:ext cx="304800" cy="461665"/>
            </a:xfrm>
            <a:prstGeom prst="rect">
              <a:avLst/>
            </a:prstGeom>
            <a:noFill/>
          </p:spPr>
          <p:txBody>
            <a:bodyPr wrap="square" rtlCol="0">
              <a:spAutoFit/>
            </a:bodyPr>
            <a:lstStyle/>
            <a:p>
              <a:pPr algn="ctr"/>
              <a:r>
                <a:rPr lang="en-US" dirty="0"/>
                <a:t>*</a:t>
              </a:r>
            </a:p>
          </p:txBody>
        </p:sp>
        <p:sp>
          <p:nvSpPr>
            <p:cNvPr id="23" name="TextBox 22">
              <a:extLst>
                <a:ext uri="{FF2B5EF4-FFF2-40B4-BE49-F238E27FC236}">
                  <a16:creationId xmlns:a16="http://schemas.microsoft.com/office/drawing/2014/main" id="{E4FC60A4-DB2F-4B29-B83B-E716A2270C0D}"/>
                </a:ext>
              </a:extLst>
            </p:cNvPr>
            <p:cNvSpPr txBox="1"/>
            <p:nvPr/>
          </p:nvSpPr>
          <p:spPr>
            <a:xfrm>
              <a:off x="2958640" y="4588826"/>
              <a:ext cx="3048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9669C6A7-8919-4CD1-AD25-57DF8C641135}"/>
                </a:ext>
              </a:extLst>
            </p:cNvPr>
            <p:cNvSpPr txBox="1"/>
            <p:nvPr/>
          </p:nvSpPr>
          <p:spPr>
            <a:xfrm>
              <a:off x="1413980" y="4618634"/>
              <a:ext cx="304800" cy="461665"/>
            </a:xfrm>
            <a:prstGeom prst="rect">
              <a:avLst/>
            </a:prstGeom>
            <a:noFill/>
          </p:spPr>
          <p:txBody>
            <a:bodyPr wrap="square" rtlCol="0">
              <a:spAutoFit/>
            </a:bodyPr>
            <a:lstStyle/>
            <a:p>
              <a:pPr algn="ctr"/>
              <a:r>
                <a:rPr lang="en-US" dirty="0"/>
                <a:t>*</a:t>
              </a:r>
            </a:p>
          </p:txBody>
        </p:sp>
        <p:sp>
          <p:nvSpPr>
            <p:cNvPr id="25" name="TextBox 24">
              <a:extLst>
                <a:ext uri="{FF2B5EF4-FFF2-40B4-BE49-F238E27FC236}">
                  <a16:creationId xmlns:a16="http://schemas.microsoft.com/office/drawing/2014/main" id="{8D7BAA80-F49F-469A-9453-F24847168AC7}"/>
                </a:ext>
              </a:extLst>
            </p:cNvPr>
            <p:cNvSpPr txBox="1"/>
            <p:nvPr/>
          </p:nvSpPr>
          <p:spPr>
            <a:xfrm>
              <a:off x="4503300" y="4511912"/>
              <a:ext cx="304800" cy="461665"/>
            </a:xfrm>
            <a:prstGeom prst="rect">
              <a:avLst/>
            </a:prstGeom>
            <a:noFill/>
          </p:spPr>
          <p:txBody>
            <a:bodyPr wrap="square" rtlCol="0">
              <a:spAutoFit/>
            </a:bodyPr>
            <a:lstStyle/>
            <a:p>
              <a:pPr algn="ctr"/>
              <a:r>
                <a:rPr lang="en-US" dirty="0"/>
                <a:t>*</a:t>
              </a:r>
            </a:p>
          </p:txBody>
        </p:sp>
        <p:sp>
          <p:nvSpPr>
            <p:cNvPr id="26" name="TextBox 25">
              <a:extLst>
                <a:ext uri="{FF2B5EF4-FFF2-40B4-BE49-F238E27FC236}">
                  <a16:creationId xmlns:a16="http://schemas.microsoft.com/office/drawing/2014/main" id="{2F895E49-E7B6-40D9-9D46-252F5A6A7440}"/>
                </a:ext>
              </a:extLst>
            </p:cNvPr>
            <p:cNvSpPr txBox="1"/>
            <p:nvPr/>
          </p:nvSpPr>
          <p:spPr>
            <a:xfrm>
              <a:off x="5275630" y="4422456"/>
              <a:ext cx="304800" cy="461665"/>
            </a:xfrm>
            <a:prstGeom prst="rect">
              <a:avLst/>
            </a:prstGeom>
            <a:noFill/>
          </p:spPr>
          <p:txBody>
            <a:bodyPr wrap="square" rtlCol="0">
              <a:spAutoFit/>
            </a:bodyPr>
            <a:lstStyle/>
            <a:p>
              <a:pPr algn="ctr"/>
              <a:r>
                <a:rPr lang="en-US" dirty="0"/>
                <a:t>*</a:t>
              </a:r>
            </a:p>
          </p:txBody>
        </p:sp>
        <p:sp>
          <p:nvSpPr>
            <p:cNvPr id="27" name="TextBox 26">
              <a:extLst>
                <a:ext uri="{FF2B5EF4-FFF2-40B4-BE49-F238E27FC236}">
                  <a16:creationId xmlns:a16="http://schemas.microsoft.com/office/drawing/2014/main" id="{AE91766D-9C53-4126-A87F-599B64558572}"/>
                </a:ext>
              </a:extLst>
            </p:cNvPr>
            <p:cNvSpPr txBox="1"/>
            <p:nvPr/>
          </p:nvSpPr>
          <p:spPr>
            <a:xfrm>
              <a:off x="641650" y="4649852"/>
              <a:ext cx="304800" cy="461665"/>
            </a:xfrm>
            <a:prstGeom prst="rect">
              <a:avLst/>
            </a:prstGeom>
            <a:noFill/>
          </p:spPr>
          <p:txBody>
            <a:bodyPr wrap="square" rtlCol="0">
              <a:spAutoFit/>
            </a:bodyPr>
            <a:lstStyle/>
            <a:p>
              <a:pPr algn="ctr"/>
              <a:r>
                <a:rPr lang="en-US" dirty="0"/>
                <a:t>*</a:t>
              </a:r>
            </a:p>
          </p:txBody>
        </p:sp>
        <p:sp>
          <p:nvSpPr>
            <p:cNvPr id="28" name="TextBox 27">
              <a:extLst>
                <a:ext uri="{FF2B5EF4-FFF2-40B4-BE49-F238E27FC236}">
                  <a16:creationId xmlns:a16="http://schemas.microsoft.com/office/drawing/2014/main" id="{2A30C213-BA4D-4D38-B944-F4B9EBD3B240}"/>
                </a:ext>
              </a:extLst>
            </p:cNvPr>
            <p:cNvSpPr txBox="1"/>
            <p:nvPr/>
          </p:nvSpPr>
          <p:spPr>
            <a:xfrm>
              <a:off x="2186310" y="4622120"/>
              <a:ext cx="304800" cy="461665"/>
            </a:xfrm>
            <a:prstGeom prst="rect">
              <a:avLst/>
            </a:prstGeom>
            <a:noFill/>
          </p:spPr>
          <p:txBody>
            <a:bodyPr wrap="square" rtlCol="0">
              <a:spAutoFit/>
            </a:bodyPr>
            <a:lstStyle/>
            <a:p>
              <a:pPr algn="ctr"/>
              <a:r>
                <a:rPr lang="en-US" dirty="0"/>
                <a:t>*</a:t>
              </a:r>
            </a:p>
          </p:txBody>
        </p:sp>
      </p:grpSp>
      <p:sp>
        <p:nvSpPr>
          <p:cNvPr id="29" name="TextBox 28">
            <a:extLst>
              <a:ext uri="{FF2B5EF4-FFF2-40B4-BE49-F238E27FC236}">
                <a16:creationId xmlns:a16="http://schemas.microsoft.com/office/drawing/2014/main" id="{D9FE4A92-C744-40BE-B06B-E398F21995E2}"/>
              </a:ext>
            </a:extLst>
          </p:cNvPr>
          <p:cNvSpPr txBox="1"/>
          <p:nvPr/>
        </p:nvSpPr>
        <p:spPr>
          <a:xfrm>
            <a:off x="905011" y="1717512"/>
            <a:ext cx="6481758"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out-of-pocket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costs of $2,000 or more</a:t>
            </a:r>
          </a:p>
        </p:txBody>
      </p:sp>
    </p:spTree>
    <p:extLst>
      <p:ext uri="{BB962C8B-B14F-4D97-AF65-F5344CB8AC3E}">
        <p14:creationId xmlns:p14="http://schemas.microsoft.com/office/powerpoint/2010/main" val="415427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extLst>
                <p:ext uri="{D42A27DB-BD31-4B8C-83A1-F6EECF244321}">
                  <p14:modId xmlns:p14="http://schemas.microsoft.com/office/powerpoint/2010/main" val="2434425729"/>
                </p:ext>
              </p:extLst>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medical bill problem</a:t>
            </a:r>
          </a:p>
        </p:txBody>
      </p:sp>
    </p:spTree>
    <p:extLst>
      <p:ext uri="{BB962C8B-B14F-4D97-AF65-F5344CB8AC3E}">
        <p14:creationId xmlns:p14="http://schemas.microsoft.com/office/powerpoint/2010/main" val="386538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B291-51D3-44DA-9A57-4F206D698B28}"/>
              </a:ext>
            </a:extLst>
          </p:cNvPr>
          <p:cNvSpPr>
            <a:spLocks noGrp="1"/>
          </p:cNvSpPr>
          <p:nvPr>
            <p:ph type="title"/>
          </p:nvPr>
        </p:nvSpPr>
        <p:spPr/>
        <p:txBody>
          <a:bodyPr>
            <a:normAutofit/>
          </a:bodyPr>
          <a:lstStyle/>
          <a:p>
            <a:r>
              <a:rPr lang="en-US" dirty="0">
                <a:solidFill>
                  <a:schemeClr val="bg1"/>
                </a:solidFill>
              </a:rPr>
              <a:t>Ski</a:t>
            </a:r>
            <a:r>
              <a:rPr lang="en-US" dirty="0"/>
              <a:t>pped Care Because of Cost</a:t>
            </a:r>
          </a:p>
        </p:txBody>
      </p:sp>
      <p:grpSp>
        <p:nvGrpSpPr>
          <p:cNvPr id="6" name="Group 5">
            <a:extLst>
              <a:ext uri="{FF2B5EF4-FFF2-40B4-BE49-F238E27FC236}">
                <a16:creationId xmlns:a16="http://schemas.microsoft.com/office/drawing/2014/main" id="{C2D6FA88-339B-4F7A-B9D2-085799988CD7}"/>
              </a:ext>
            </a:extLst>
          </p:cNvPr>
          <p:cNvGrpSpPr/>
          <p:nvPr/>
        </p:nvGrpSpPr>
        <p:grpSpPr>
          <a:xfrm>
            <a:off x="1740346" y="1360442"/>
            <a:ext cx="8711308" cy="4351338"/>
            <a:chOff x="263951" y="1341516"/>
            <a:chExt cx="8785816" cy="3818850"/>
          </a:xfrm>
        </p:grpSpPr>
        <p:graphicFrame>
          <p:nvGraphicFramePr>
            <p:cNvPr id="7" name="Chart 6">
              <a:extLst>
                <a:ext uri="{FF2B5EF4-FFF2-40B4-BE49-F238E27FC236}">
                  <a16:creationId xmlns:a16="http://schemas.microsoft.com/office/drawing/2014/main" id="{3E0E9032-65EC-41E1-B9CF-BEB3BC66954E}"/>
                </a:ext>
              </a:extLst>
            </p:cNvPr>
            <p:cNvGraphicFramePr/>
            <p:nvPr>
              <p:extLst>
                <p:ext uri="{D42A27DB-BD31-4B8C-83A1-F6EECF244321}">
                  <p14:modId xmlns:p14="http://schemas.microsoft.com/office/powerpoint/2010/main" val="980810347"/>
                </p:ext>
              </p:extLst>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F1C6282-E3A7-40E4-A8F7-0D897B106F4D}"/>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441FB97D-C6D2-483F-B65B-435D2B57F6EC}"/>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4E0FCB04-B6E3-4E34-8DC3-DD33618FD7F7}"/>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D4909137-D94C-4FF4-8D67-3DFB28AD2051}"/>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5A844C27-34B3-4D6D-B9AC-239B1B5FE40B}"/>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67F33D7A-4E7C-4F7C-83B8-EE60DC10DFFF}"/>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F60B4CB8-7FCE-459F-A229-9D118B09B8ED}"/>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59C143A8-3F31-43B4-8081-D8F9C71BBAD4}"/>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73FA6259-EA09-4C4A-BB83-8D7AC86313F9}"/>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CC5C1979-6416-412A-8E18-E0C6309A3F34}"/>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18" name="TextBox 17">
            <a:extLst>
              <a:ext uri="{FF2B5EF4-FFF2-40B4-BE49-F238E27FC236}">
                <a16:creationId xmlns:a16="http://schemas.microsoft.com/office/drawing/2014/main" id="{865AF443-FE88-4775-A6F5-F158FF495AD8}"/>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19" name="TextBox 18">
            <a:extLst>
              <a:ext uri="{FF2B5EF4-FFF2-40B4-BE49-F238E27FC236}">
                <a16:creationId xmlns:a16="http://schemas.microsoft.com/office/drawing/2014/main" id="{AFF04209-0608-41D2-B965-92172AD2CD14}"/>
              </a:ext>
            </a:extLst>
          </p:cNvPr>
          <p:cNvSpPr txBox="1"/>
          <p:nvPr/>
        </p:nvSpPr>
        <p:spPr>
          <a:xfrm>
            <a:off x="838200" y="1643552"/>
            <a:ext cx="6174557"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366609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extLst>
              <p:ext uri="{D42A27DB-BD31-4B8C-83A1-F6EECF244321}">
                <p14:modId xmlns:p14="http://schemas.microsoft.com/office/powerpoint/2010/main" val="4186424645"/>
              </p:ext>
            </p:extLst>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89755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93648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p:txBody>
          <a:bodyPr>
            <a:normAutofit/>
          </a:bodyPr>
          <a:lstStyle/>
          <a:p>
            <a:r>
              <a:rPr lang="en-US" dirty="0">
                <a:solidFill>
                  <a:schemeClr val="bg1"/>
                </a:solidFill>
              </a:rPr>
              <a:t>Wh</a:t>
            </a:r>
            <a:r>
              <a:rPr lang="en-US" dirty="0"/>
              <a:t>y this increase in healthcare spending?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The share of the economy spent on health care has been steadily increasing for all countries because </a:t>
            </a:r>
          </a:p>
          <a:p>
            <a:pPr lvl="1"/>
            <a:r>
              <a:rPr lang="en-US" b="0" dirty="0"/>
              <a:t>health spending growth has outpaced economic growth</a:t>
            </a:r>
            <a:r>
              <a:rPr lang="en-US" dirty="0"/>
              <a:t>.</a:t>
            </a:r>
            <a:endParaRPr lang="en-US" b="0" dirty="0"/>
          </a:p>
          <a:p>
            <a:r>
              <a:rPr lang="en-US" b="0" dirty="0"/>
              <a:t>Also because of </a:t>
            </a:r>
          </a:p>
          <a:p>
            <a:pPr lvl="1"/>
            <a:r>
              <a:rPr lang="en-US" b="0" dirty="0"/>
              <a:t>advances in medical technologies</a:t>
            </a:r>
          </a:p>
          <a:p>
            <a:pPr lvl="1"/>
            <a:r>
              <a:rPr lang="en-US" b="0" dirty="0"/>
              <a:t>increased demand for services </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AACC-EB2E-4B3B-AEAE-4512433B03A0}"/>
              </a:ext>
            </a:extLst>
          </p:cNvPr>
          <p:cNvSpPr>
            <a:spLocks noGrp="1"/>
          </p:cNvSpPr>
          <p:nvPr>
            <p:ph type="ctrTitle"/>
          </p:nvPr>
        </p:nvSpPr>
        <p:spPr/>
        <p:txBody>
          <a:bodyPr/>
          <a:lstStyle/>
          <a:p>
            <a:r>
              <a:rPr lang="en-US" dirty="0"/>
              <a:t>Quality</a:t>
            </a:r>
          </a:p>
        </p:txBody>
      </p:sp>
      <p:sp>
        <p:nvSpPr>
          <p:cNvPr id="3" name="Subtitle 2">
            <a:extLst>
              <a:ext uri="{FF2B5EF4-FFF2-40B4-BE49-F238E27FC236}">
                <a16:creationId xmlns:a16="http://schemas.microsoft.com/office/drawing/2014/main" id="{8663900B-6445-4F55-9FE3-855348A8B8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380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1023944"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highest chronic disease burden and an obesity rate that is two times higher than the OECD average.</a:t>
            </a:r>
          </a:p>
          <a:p>
            <a:r>
              <a:rPr lang="en-US" b="0" dirty="0"/>
              <a:t>Americans had fewer physician visits than peers in most countries, which may be related to a low supply of physicians in the U.S.</a:t>
            </a:r>
          </a:p>
          <a:p>
            <a:r>
              <a:rPr lang="en-US" b="0" dirty="0"/>
              <a:t>Americans use some expensive technologies, such as MRIs, and specialized procedures, such as hip replacements, more often than our peers.</a:t>
            </a:r>
          </a:p>
          <a:p>
            <a:r>
              <a:rPr lang="en-US" b="0" dirty="0"/>
              <a:t>The U.S. outperforms its peers in terms of preventive measures — it has the one of the highest rates of breast cancer screening among women ages 50 to 69 and the second-highest rate (after the U.K.) of flu vaccinations among people age 65 and older.</a:t>
            </a:r>
          </a:p>
          <a:p>
            <a:r>
              <a:rPr lang="en-US" b="0" dirty="0"/>
              <a:t>Compared to peer nations, the U.S. has among the highest number of hospitalizations from preventable causes and the highest rate of avoidable deaths.</a:t>
            </a:r>
          </a:p>
        </p:txBody>
      </p:sp>
    </p:spTree>
    <p:extLst>
      <p:ext uri="{BB962C8B-B14F-4D97-AF65-F5344CB8AC3E}">
        <p14:creationId xmlns:p14="http://schemas.microsoft.com/office/powerpoint/2010/main" val="318594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extLst>
              <p:ext uri="{D42A27DB-BD31-4B8C-83A1-F6EECF244321}">
                <p14:modId xmlns:p14="http://schemas.microsoft.com/office/powerpoint/2010/main" val="360758959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49130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5818-0F6F-43C7-B7BF-91EB2B56038A}"/>
              </a:ext>
            </a:extLst>
          </p:cNvPr>
          <p:cNvSpPr>
            <a:spLocks noGrp="1"/>
          </p:cNvSpPr>
          <p:nvPr>
            <p:ph type="title"/>
          </p:nvPr>
        </p:nvSpPr>
        <p:spPr>
          <a:xfrm>
            <a:off x="795336" y="0"/>
            <a:ext cx="10515600" cy="1325563"/>
          </a:xfrm>
        </p:spPr>
        <p:txBody>
          <a:bodyPr/>
          <a:lstStyle/>
          <a:p>
            <a:r>
              <a:rPr lang="en-US" dirty="0">
                <a:solidFill>
                  <a:schemeClr val="bg1"/>
                </a:solidFill>
              </a:rPr>
              <a:t>Life</a:t>
            </a:r>
            <a:r>
              <a:rPr lang="en-US" dirty="0"/>
              <a:t> Expectancy</a:t>
            </a:r>
          </a:p>
        </p:txBody>
      </p:sp>
      <p:sp>
        <p:nvSpPr>
          <p:cNvPr id="3" name="Content Placeholder 2">
            <a:extLst>
              <a:ext uri="{FF2B5EF4-FFF2-40B4-BE49-F238E27FC236}">
                <a16:creationId xmlns:a16="http://schemas.microsoft.com/office/drawing/2014/main" id="{910B1485-3550-4490-98CE-A8E71621F26C}"/>
              </a:ext>
            </a:extLst>
          </p:cNvPr>
          <p:cNvSpPr>
            <a:spLocks noGrp="1"/>
          </p:cNvSpPr>
          <p:nvPr>
            <p:ph idx="1"/>
          </p:nvPr>
        </p:nvSpPr>
        <p:spPr/>
        <p:txBody>
          <a:bodyPr>
            <a:normAutofit/>
          </a:bodyPr>
          <a:lstStyle/>
          <a:p>
            <a:pPr>
              <a:lnSpc>
                <a:spcPct val="70000"/>
              </a:lnSpc>
            </a:pPr>
            <a:r>
              <a:rPr lang="en-US" sz="2400" b="0" dirty="0"/>
              <a:t>Despite the highest spending, Americans experience worse health outcomes than their international peers. </a:t>
            </a:r>
          </a:p>
          <a:p>
            <a:pPr>
              <a:lnSpc>
                <a:spcPct val="70000"/>
              </a:lnSpc>
            </a:pPr>
            <a:r>
              <a:rPr lang="en-US" sz="2400" b="0" dirty="0"/>
              <a:t>Life expectancy at birth in the U.S. was 78.6 years in 2017 — more than two years lower than the OECD average and five years lower than Switzerland, which has the longest lifespan. </a:t>
            </a:r>
          </a:p>
          <a:p>
            <a:pPr marL="0" indent="0">
              <a:buNone/>
            </a:pPr>
            <a:endParaRPr lang="en-US" b="0" i="0" dirty="0">
              <a:solidFill>
                <a:srgbClr val="333333"/>
              </a:solidFill>
              <a:effectLst/>
              <a:latin typeface="interface_regular"/>
            </a:endParaRPr>
          </a:p>
        </p:txBody>
      </p:sp>
    </p:spTree>
    <p:extLst>
      <p:ext uri="{BB962C8B-B14F-4D97-AF65-F5344CB8AC3E}">
        <p14:creationId xmlns:p14="http://schemas.microsoft.com/office/powerpoint/2010/main" val="696773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7BC8-A3AF-4A96-8F6E-9171989BB173}"/>
              </a:ext>
            </a:extLst>
          </p:cNvPr>
          <p:cNvSpPr>
            <a:spLocks noGrp="1"/>
          </p:cNvSpPr>
          <p:nvPr>
            <p:ph type="title"/>
          </p:nvPr>
        </p:nvSpPr>
        <p:spPr>
          <a:xfrm>
            <a:off x="795336" y="0"/>
            <a:ext cx="10515600" cy="1325563"/>
          </a:xfrm>
        </p:spPr>
        <p:txBody>
          <a:bodyPr/>
          <a:lstStyle/>
          <a:p>
            <a:r>
              <a:rPr lang="en-US" dirty="0">
                <a:solidFill>
                  <a:schemeClr val="bg1"/>
                </a:solidFill>
              </a:rPr>
              <a:t>Life</a:t>
            </a:r>
            <a:r>
              <a:rPr lang="en-US" dirty="0"/>
              <a:t> Expectancy</a:t>
            </a:r>
          </a:p>
        </p:txBody>
      </p:sp>
      <p:sp>
        <p:nvSpPr>
          <p:cNvPr id="3" name="Content Placeholder 2">
            <a:extLst>
              <a:ext uri="{FF2B5EF4-FFF2-40B4-BE49-F238E27FC236}">
                <a16:creationId xmlns:a16="http://schemas.microsoft.com/office/drawing/2014/main" id="{D14CEBB3-197D-496F-AAE7-1D4A6A1F5DAA}"/>
              </a:ext>
            </a:extLst>
          </p:cNvPr>
          <p:cNvSpPr>
            <a:spLocks noGrp="1"/>
          </p:cNvSpPr>
          <p:nvPr>
            <p:ph idx="1"/>
          </p:nvPr>
        </p:nvSpPr>
        <p:spPr/>
        <p:txBody>
          <a:bodyPr/>
          <a:lstStyle/>
          <a:p>
            <a:pPr>
              <a:lnSpc>
                <a:spcPct val="70000"/>
              </a:lnSpc>
            </a:pPr>
            <a:r>
              <a:rPr lang="en-US" sz="2400" b="0" dirty="0"/>
              <a:t>In the U.S., life expectancy masks racial and ethnic disparities. Average life expectancy among non-Hispanic black Americans (75.3 years) is 3.5 years lower than for non-Hispanic whites (78.8 years). </a:t>
            </a:r>
          </a:p>
          <a:p>
            <a:pPr>
              <a:lnSpc>
                <a:spcPct val="70000"/>
              </a:lnSpc>
            </a:pPr>
            <a:r>
              <a:rPr lang="en-US" sz="2400" b="0" dirty="0"/>
              <a:t>Life expectancy for Hispanic Americans (81.8 years) is higher than for whites, and similar to that in Netherlands, New Zealand and Canada.</a:t>
            </a:r>
          </a:p>
          <a:p>
            <a:endParaRPr lang="en-US" dirty="0"/>
          </a:p>
        </p:txBody>
      </p:sp>
    </p:spTree>
    <p:extLst>
      <p:ext uri="{BB962C8B-B14F-4D97-AF65-F5344CB8AC3E}">
        <p14:creationId xmlns:p14="http://schemas.microsoft.com/office/powerpoint/2010/main" val="366311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p:txBody>
          <a:bodyPr/>
          <a:lstStyle/>
          <a:p>
            <a:r>
              <a:rPr lang="en-US" dirty="0">
                <a:solidFill>
                  <a:schemeClr val="bg1"/>
                </a:solidFill>
              </a:rPr>
              <a:t>Life</a:t>
            </a:r>
            <a:r>
              <a:rPr lang="en-US" dirty="0"/>
              <a:t> Expectancy by Race</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4017542906"/>
              </p:ext>
            </p:extLst>
          </p:nvPr>
        </p:nvGraphicFramePr>
        <p:xfrm>
          <a:off x="1298713" y="1600200"/>
          <a:ext cx="8912088" cy="2812776"/>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dirty="0"/>
                        <a:t>All Races</a:t>
                      </a:r>
                    </a:p>
                  </a:txBody>
                  <a:tcPr/>
                </a:tc>
                <a:tc>
                  <a:txBody>
                    <a:bodyPr/>
                    <a:lstStyle/>
                    <a:p>
                      <a:r>
                        <a:rPr lang="en-US" dirty="0"/>
                        <a:t>78.6</a:t>
                      </a:r>
                    </a:p>
                  </a:txBody>
                  <a:tcPr/>
                </a:tc>
                <a:extLst>
                  <a:ext uri="{0D108BD9-81ED-4DB2-BD59-A6C34878D82A}">
                    <a16:rowId xmlns:a16="http://schemas.microsoft.com/office/drawing/2014/main" val="1000797926"/>
                  </a:ext>
                </a:extLst>
              </a:tr>
              <a:tr h="468796">
                <a:tc>
                  <a:txBody>
                    <a:bodyPr/>
                    <a:lstStyle/>
                    <a:p>
                      <a:r>
                        <a:rPr lang="en-US" dirty="0"/>
                        <a:t>White</a:t>
                      </a:r>
                    </a:p>
                  </a:txBody>
                  <a:tcPr/>
                </a:tc>
                <a:tc>
                  <a:txBody>
                    <a:bodyPr/>
                    <a:lstStyle/>
                    <a:p>
                      <a:r>
                        <a:rPr lang="en-US" dirty="0"/>
                        <a:t>78.8</a:t>
                      </a:r>
                    </a:p>
                  </a:txBody>
                  <a:tcPr/>
                </a:tc>
                <a:extLst>
                  <a:ext uri="{0D108BD9-81ED-4DB2-BD59-A6C34878D82A}">
                    <a16:rowId xmlns:a16="http://schemas.microsoft.com/office/drawing/2014/main" val="1533284984"/>
                  </a:ext>
                </a:extLst>
              </a:tr>
              <a:tr h="468796">
                <a:tc>
                  <a:txBody>
                    <a:bodyPr/>
                    <a:lstStyle/>
                    <a:p>
                      <a:r>
                        <a:rPr lang="en-US" dirty="0"/>
                        <a:t>Black</a:t>
                      </a:r>
                    </a:p>
                  </a:txBody>
                  <a:tcPr/>
                </a:tc>
                <a:tc>
                  <a:txBody>
                    <a:bodyPr/>
                    <a:lstStyle/>
                    <a:p>
                      <a:r>
                        <a:rPr lang="en-US" dirty="0"/>
                        <a:t>75.3</a:t>
                      </a:r>
                    </a:p>
                  </a:txBody>
                  <a:tcPr/>
                </a:tc>
                <a:extLst>
                  <a:ext uri="{0D108BD9-81ED-4DB2-BD59-A6C34878D82A}">
                    <a16:rowId xmlns:a16="http://schemas.microsoft.com/office/drawing/2014/main" val="3575005384"/>
                  </a:ext>
                </a:extLst>
              </a:tr>
              <a:tr h="468796">
                <a:tc>
                  <a:txBody>
                    <a:bodyPr/>
                    <a:lstStyle/>
                    <a:p>
                      <a:r>
                        <a:rPr lang="en-US" dirty="0"/>
                        <a:t>Hispanic</a:t>
                      </a:r>
                    </a:p>
                  </a:txBody>
                  <a:tcPr/>
                </a:tc>
                <a:tc>
                  <a:txBody>
                    <a:bodyPr/>
                    <a:lstStyle/>
                    <a:p>
                      <a:r>
                        <a:rPr lang="en-US" dirty="0"/>
                        <a:t>81.8</a:t>
                      </a:r>
                    </a:p>
                  </a:txBody>
                  <a:tcPr/>
                </a:tc>
                <a:extLst>
                  <a:ext uri="{0D108BD9-81ED-4DB2-BD59-A6C34878D82A}">
                    <a16:rowId xmlns:a16="http://schemas.microsoft.com/office/drawing/2014/main" val="1556728666"/>
                  </a:ext>
                </a:extLst>
              </a:tr>
              <a:tr h="468796">
                <a:tc>
                  <a:txBody>
                    <a:bodyPr/>
                    <a:lstStyle/>
                    <a:p>
                      <a:r>
                        <a:rPr lang="en-US" dirty="0"/>
                        <a:t>Non-Hispanic white</a:t>
                      </a:r>
                    </a:p>
                  </a:txBody>
                  <a:tcPr/>
                </a:tc>
                <a:tc>
                  <a:txBody>
                    <a:bodyPr/>
                    <a:lstStyle/>
                    <a:p>
                      <a:r>
                        <a:rPr lang="en-US" dirty="0"/>
                        <a:t>78.5</a:t>
                      </a:r>
                    </a:p>
                  </a:txBody>
                  <a:tcPr/>
                </a:tc>
                <a:extLst>
                  <a:ext uri="{0D108BD9-81ED-4DB2-BD59-A6C34878D82A}">
                    <a16:rowId xmlns:a16="http://schemas.microsoft.com/office/drawing/2014/main" val="3190459939"/>
                  </a:ext>
                </a:extLst>
              </a:tr>
              <a:tr h="468796">
                <a:tc>
                  <a:txBody>
                    <a:bodyPr/>
                    <a:lstStyle/>
                    <a:p>
                      <a:r>
                        <a:rPr lang="en-US" dirty="0"/>
                        <a:t>Non-Hispanic black</a:t>
                      </a:r>
                    </a:p>
                  </a:txBody>
                  <a:tcPr/>
                </a:tc>
                <a:tc>
                  <a:txBody>
                    <a:bodyPr/>
                    <a:lstStyle/>
                    <a:p>
                      <a:r>
                        <a:rPr lang="en-US" dirty="0"/>
                        <a:t>74.9</a:t>
                      </a:r>
                    </a:p>
                  </a:txBody>
                  <a:tcPr/>
                </a:tc>
                <a:extLst>
                  <a:ext uri="{0D108BD9-81ED-4DB2-BD59-A6C34878D82A}">
                    <a16:rowId xmlns:a16="http://schemas.microsoft.com/office/drawing/2014/main" val="2677419000"/>
                  </a:ext>
                </a:extLst>
              </a:tr>
            </a:tbl>
          </a:graphicData>
        </a:graphic>
      </p:graphicFrame>
      <p:sp>
        <p:nvSpPr>
          <p:cNvPr id="5" name="TextBox 4">
            <a:extLst>
              <a:ext uri="{FF2B5EF4-FFF2-40B4-BE49-F238E27FC236}">
                <a16:creationId xmlns:a16="http://schemas.microsoft.com/office/drawing/2014/main" id="{E1FE6FDA-ADB7-4E89-ADBC-3F9F430D9FD4}"/>
              </a:ext>
            </a:extLst>
          </p:cNvPr>
          <p:cNvSpPr txBox="1"/>
          <p:nvPr/>
        </p:nvSpPr>
        <p:spPr>
          <a:xfrm>
            <a:off x="1298713" y="4687613"/>
            <a:ext cx="6096000" cy="369332"/>
          </a:xfrm>
          <a:prstGeom prst="rect">
            <a:avLst/>
          </a:prstGeom>
          <a:noFill/>
        </p:spPr>
        <p:txBody>
          <a:bodyPr wrap="square">
            <a:spAutoFit/>
          </a:bodyPr>
          <a:lstStyle/>
          <a:p>
            <a:r>
              <a:rPr lang="en-US" dirty="0"/>
              <a:t>Life expectancy at birth 2017</a:t>
            </a:r>
          </a:p>
        </p:txBody>
      </p:sp>
    </p:spTree>
    <p:extLst>
      <p:ext uri="{BB962C8B-B14F-4D97-AF65-F5344CB8AC3E}">
        <p14:creationId xmlns:p14="http://schemas.microsoft.com/office/powerpoint/2010/main" val="707019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390221655"/>
              </p:ext>
            </p:extLst>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1341120" y="1686560"/>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56159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by Race, 2016</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115315862"/>
              </p:ext>
            </p:extLst>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8706121" y="1569085"/>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2965226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134776811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1178560" y="1536732"/>
            <a:ext cx="4490720" cy="369332"/>
          </a:xfrm>
          <a:prstGeom prst="rect">
            <a:avLst/>
          </a:prstGeom>
          <a:noFill/>
        </p:spPr>
        <p:txBody>
          <a:bodyPr wrap="square" rtlCol="0">
            <a:spAutoFit/>
          </a:bodyPr>
          <a:lstStyle/>
          <a:p>
            <a:r>
              <a:rPr lang="en-US" dirty="0"/>
              <a:t>Maternal deaths per 100,000 live births</a:t>
            </a:r>
          </a:p>
        </p:txBody>
      </p:sp>
    </p:spTree>
    <p:extLst>
      <p:ext uri="{BB962C8B-B14F-4D97-AF65-F5344CB8AC3E}">
        <p14:creationId xmlns:p14="http://schemas.microsoft.com/office/powerpoint/2010/main" val="3015169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p:txBody>
          <a:bodyPr/>
          <a:lstStyle/>
          <a:p>
            <a:r>
              <a:rPr lang="en-US" b="0" i="0" dirty="0">
                <a:solidFill>
                  <a:srgbClr val="000000"/>
                </a:solidFill>
                <a:effectLst/>
                <a:latin typeface="Merriweather"/>
              </a:rPr>
              <a:t>American Indian/Alaska Native and Black women are 2 to 3 times as likely to die from a pregnancy-related cause than white women.</a:t>
            </a:r>
          </a:p>
          <a:p>
            <a:endParaRPr lang="en-US" dirty="0"/>
          </a:p>
        </p:txBody>
      </p:sp>
    </p:spTree>
    <p:extLst>
      <p:ext uri="{BB962C8B-B14F-4D97-AF65-F5344CB8AC3E}">
        <p14:creationId xmlns:p14="http://schemas.microsoft.com/office/powerpoint/2010/main" val="1351694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1392409910"/>
              </p:ext>
            </p:extLst>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 Roosa Tikkanen and Melinda K. Abrams, </a:t>
            </a:r>
            <a:r>
              <a:rPr lang="en-US" sz="900" i="1"/>
              <a:t>U.S. Health Care from a Global Perspective, 2019: Higher Spending, Worse Outcomes </a:t>
            </a:r>
            <a:r>
              <a:rPr lang="en-US" sz="900"/>
              <a:t>(Commonwealth Fund, Jan. 2020).</a:t>
            </a:r>
            <a:endParaRPr lang="en-US" sz="900" dirty="0"/>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09789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endParaRPr lang="en-US" dirty="0"/>
          </a:p>
        </p:txBody>
      </p:sp>
    </p:spTree>
    <p:extLst>
      <p:ext uri="{BB962C8B-B14F-4D97-AF65-F5344CB8AC3E}">
        <p14:creationId xmlns:p14="http://schemas.microsoft.com/office/powerpoint/2010/main" val="2830925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74655322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3067315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lstStyle/>
          <a:p>
            <a:pPr>
              <a:lnSpc>
                <a:spcPct val="70000"/>
              </a:lnSpc>
            </a:pPr>
            <a:r>
              <a:rPr lang="en-US" sz="2400" b="0" dirty="0"/>
              <a:t>The U.S. Excels in Prevention Measures, Including Flu Vaccinations and Breast Cancer Screenings</a:t>
            </a:r>
          </a:p>
          <a:p>
            <a:pPr>
              <a:lnSpc>
                <a:spcPct val="70000"/>
              </a:lnSpc>
            </a:pPr>
            <a:r>
              <a:rPr lang="en-US" sz="2400" b="0" dirty="0"/>
              <a:t>The U.S. Has the Highest Average Five-Year Survival Rate for Breast Cancer, but the Lowest for Cervical Cancer</a:t>
            </a:r>
          </a:p>
        </p:txBody>
      </p:sp>
    </p:spTree>
    <p:extLst>
      <p:ext uri="{BB962C8B-B14F-4D97-AF65-F5344CB8AC3E}">
        <p14:creationId xmlns:p14="http://schemas.microsoft.com/office/powerpoint/2010/main" val="78628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Dolar, SUNY Old Westbury</a:t>
            </a:r>
          </a:p>
          <a:p>
            <a:pPr lvl="1"/>
            <a:r>
              <a:rPr lang="en-US"/>
              <a:t>dolarv@oldwestbury.edu</a:t>
            </a:r>
            <a:endParaRPr lang="en-US" dirty="0"/>
          </a:p>
          <a:p>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extLst>
              <p:ext uri="{D42A27DB-BD31-4B8C-83A1-F6EECF244321}">
                <p14:modId xmlns:p14="http://schemas.microsoft.com/office/powerpoint/2010/main" val="929888180"/>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267439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extLst>
              <p:ext uri="{D42A27DB-BD31-4B8C-83A1-F6EECF244321}">
                <p14:modId xmlns:p14="http://schemas.microsoft.com/office/powerpoint/2010/main" val="3718471486"/>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4310795" cy="369332"/>
          </a:xfrm>
          <a:prstGeom prst="rect">
            <a:avLst/>
          </a:prstGeom>
        </p:spPr>
        <p:txBody>
          <a:bodyPr wrap="none">
            <a:spAutoFit/>
          </a:bodyPr>
          <a:lstStyle/>
          <a:p>
            <a:r>
              <a:rPr lang="en-US" dirty="0"/>
              <a:t>Percent of females ages 50–69 screened (%)</a:t>
            </a:r>
          </a:p>
        </p:txBody>
      </p:sp>
    </p:spTree>
    <p:extLst>
      <p:ext uri="{BB962C8B-B14F-4D97-AF65-F5344CB8AC3E}">
        <p14:creationId xmlns:p14="http://schemas.microsoft.com/office/powerpoint/2010/main" val="1336348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52</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extLst>
              <p:ext uri="{D42A27DB-BD31-4B8C-83A1-F6EECF244321}">
                <p14:modId xmlns:p14="http://schemas.microsoft.com/office/powerpoint/2010/main" val="3651354245"/>
              </p:ext>
            </p:extLst>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805889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53</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extLst>
              <p:ext uri="{D42A27DB-BD31-4B8C-83A1-F6EECF244321}">
                <p14:modId xmlns:p14="http://schemas.microsoft.com/office/powerpoint/2010/main" val="1353893693"/>
              </p:ext>
            </p:extLst>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259768" cy="369332"/>
          </a:xfrm>
          <a:prstGeom prst="rect">
            <a:avLst/>
          </a:prstGeom>
        </p:spPr>
        <p:txBody>
          <a:bodyPr wrap="none">
            <a:spAutoFit/>
          </a:bodyPr>
          <a:lstStyle/>
          <a:p>
            <a:r>
              <a:rPr lang="en-US" dirty="0"/>
              <a:t>Percent (%)</a:t>
            </a:r>
          </a:p>
        </p:txBody>
      </p:sp>
    </p:spTree>
    <p:extLst>
      <p:ext uri="{BB962C8B-B14F-4D97-AF65-F5344CB8AC3E}">
        <p14:creationId xmlns:p14="http://schemas.microsoft.com/office/powerpoint/2010/main" val="296439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p:txBody>
          <a:bodyPr/>
          <a:lstStyle/>
          <a:p>
            <a:r>
              <a:rPr lang="en-US" dirty="0">
                <a:solidFill>
                  <a:schemeClr val="bg1"/>
                </a:solidFill>
              </a:rPr>
              <a:t>Ad</a:t>
            </a:r>
            <a:r>
              <a:rPr lang="en-US" dirty="0"/>
              <a:t>ults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extLst>
              <p:ext uri="{D42A27DB-BD31-4B8C-83A1-F6EECF244321}">
                <p14:modId xmlns:p14="http://schemas.microsoft.com/office/powerpoint/2010/main" val="4219755339"/>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276397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734521993"/>
              </p:ext>
            </p:extLst>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20500845"/>
              </p:ext>
            </p:extLst>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77774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p:txBody>
          <a:bodyPr/>
          <a:lstStyle/>
          <a:p>
            <a:r>
              <a:rPr lang="en-US" dirty="0">
                <a:solidFill>
                  <a:schemeClr val="bg1"/>
                </a:solidFill>
              </a:rPr>
              <a:t>Per</a:t>
            </a:r>
            <a:r>
              <a:rPr lang="en-US" dirty="0"/>
              <a:t>ception of quality of medical</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extLst>
              <p:ext uri="{D42A27DB-BD31-4B8C-83A1-F6EECF244321}">
                <p14:modId xmlns:p14="http://schemas.microsoft.com/office/powerpoint/2010/main" val="4003294509"/>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609579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491E2-9495-4B75-8E4A-A3003538824E}"/>
              </a:ext>
            </a:extLst>
          </p:cNvPr>
          <p:cNvSpPr>
            <a:spLocks noGrp="1"/>
          </p:cNvSpPr>
          <p:nvPr>
            <p:ph type="ctrTitle"/>
          </p:nvPr>
        </p:nvSpPr>
        <p:spPr/>
        <p:txBody>
          <a:bodyPr/>
          <a:lstStyle/>
          <a:p>
            <a:r>
              <a:rPr lang="en-US" dirty="0"/>
              <a:t>Access</a:t>
            </a:r>
          </a:p>
        </p:txBody>
      </p:sp>
      <p:sp>
        <p:nvSpPr>
          <p:cNvPr id="5" name="Subtitle 4">
            <a:extLst>
              <a:ext uri="{FF2B5EF4-FFF2-40B4-BE49-F238E27FC236}">
                <a16:creationId xmlns:a16="http://schemas.microsoft.com/office/drawing/2014/main" id="{E2BCBF71-3CE3-49E8-ADFD-F6AE12B411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6112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p:txBody>
          <a:bodyPr/>
          <a:lstStyle/>
          <a:p>
            <a:r>
              <a:rPr lang="en-US" dirty="0">
                <a:solidFill>
                  <a:schemeClr val="bg1"/>
                </a:solidFill>
              </a:rPr>
              <a:t>Phy</a:t>
            </a:r>
            <a:r>
              <a:rPr lang="en-US" dirty="0"/>
              <a:t>sician Visits and Physician Supply, 2018</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extLst>
              <p:ext uri="{D42A27DB-BD31-4B8C-83A1-F6EECF244321}">
                <p14:modId xmlns:p14="http://schemas.microsoft.com/office/powerpoint/2010/main" val="1776665061"/>
              </p:ext>
            </p:extLst>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extLst>
              <p:ext uri="{D42A27DB-BD31-4B8C-83A1-F6EECF244321}">
                <p14:modId xmlns:p14="http://schemas.microsoft.com/office/powerpoint/2010/main" val="496688807"/>
              </p:ext>
            </p:extLst>
          </p:nvPr>
        </p:nvGraphicFramePr>
        <p:xfrm>
          <a:off x="6172200" y="166528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01469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p:txBody>
          <a:bodyPr/>
          <a:lstStyle/>
          <a:p>
            <a:r>
              <a:rPr lang="en-US" dirty="0">
                <a:solidFill>
                  <a:schemeClr val="bg1"/>
                </a:solidFill>
              </a:rPr>
              <a:t>Ho</a:t>
            </a:r>
            <a:r>
              <a:rPr lang="en-US" dirty="0"/>
              <a:t>spital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59</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extLst>
              <p:ext uri="{D42A27DB-BD31-4B8C-83A1-F6EECF244321}">
                <p14:modId xmlns:p14="http://schemas.microsoft.com/office/powerpoint/2010/main" val="144624525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344981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extLst>
              <p:ext uri="{D42A27DB-BD31-4B8C-83A1-F6EECF244321}">
                <p14:modId xmlns:p14="http://schemas.microsoft.com/office/powerpoint/2010/main" val="410002498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046442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 having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extLst>
              <p:ext uri="{D42A27DB-BD31-4B8C-83A1-F6EECF244321}">
                <p14:modId xmlns:p14="http://schemas.microsoft.com/office/powerpoint/2010/main" val="422113495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2810197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 going to the emergency department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extLst>
              <p:ext uri="{D42A27DB-BD31-4B8C-83A1-F6EECF244321}">
                <p14:modId xmlns:p14="http://schemas.microsoft.com/office/powerpoint/2010/main" val="18002193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2868159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extLst>
              <p:ext uri="{D42A27DB-BD31-4B8C-83A1-F6EECF244321}">
                <p14:modId xmlns:p14="http://schemas.microsoft.com/office/powerpoint/2010/main" val="1397155533"/>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63</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Tree>
    <p:extLst>
      <p:ext uri="{BB962C8B-B14F-4D97-AF65-F5344CB8AC3E}">
        <p14:creationId xmlns:p14="http://schemas.microsoft.com/office/powerpoint/2010/main" val="151868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F779-D4C2-4BE4-B252-84B2DAFFB097}"/>
              </a:ext>
            </a:extLst>
          </p:cNvPr>
          <p:cNvSpPr>
            <a:spLocks noGrp="1"/>
          </p:cNvSpPr>
          <p:nvPr>
            <p:ph type="ctrTitle"/>
          </p:nvPr>
        </p:nvSpPr>
        <p:spPr/>
        <p:txBody>
          <a:bodyPr/>
          <a:lstStyle/>
          <a:p>
            <a:r>
              <a:rPr lang="en-US" dirty="0"/>
              <a:t>Health Care Systems and Institutions</a:t>
            </a:r>
          </a:p>
        </p:txBody>
      </p:sp>
      <p:sp>
        <p:nvSpPr>
          <p:cNvPr id="3" name="Subtitle 2">
            <a:extLst>
              <a:ext uri="{FF2B5EF4-FFF2-40B4-BE49-F238E27FC236}">
                <a16:creationId xmlns:a16="http://schemas.microsoft.com/office/drawing/2014/main" id="{C4CA377D-EE16-4D5D-AE5D-DE82F6CB2E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4938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199283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647AD-6513-48B5-B551-0F0A68A06910}"/>
              </a:ext>
            </a:extLst>
          </p:cNvPr>
          <p:cNvSpPr>
            <a:spLocks noGrp="1"/>
          </p:cNvSpPr>
          <p:nvPr>
            <p:ph type="ctrTitle"/>
          </p:nvPr>
        </p:nvSpPr>
        <p:spPr/>
        <p:txBody>
          <a:bodyPr/>
          <a:lstStyle/>
          <a:p>
            <a:r>
              <a:rPr lang="en-US" dirty="0"/>
              <a:t>Health Insurance and Reform</a:t>
            </a:r>
          </a:p>
        </p:txBody>
      </p:sp>
      <p:sp>
        <p:nvSpPr>
          <p:cNvPr id="5" name="Subtitle 4">
            <a:extLst>
              <a:ext uri="{FF2B5EF4-FFF2-40B4-BE49-F238E27FC236}">
                <a16:creationId xmlns:a16="http://schemas.microsoft.com/office/drawing/2014/main" id="{41485E3E-6A9A-4046-916A-62BCC603D2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7459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p:txBody>
          <a:bodyPr/>
          <a:lstStyle/>
          <a:p>
            <a:r>
              <a:rPr lang="en-US" dirty="0">
                <a:solidFill>
                  <a:schemeClr val="bg1"/>
                </a:solidFill>
              </a:rPr>
              <a:t>De</a:t>
            </a:r>
            <a:r>
              <a:rPr lang="en-US" dirty="0"/>
              <a:t>finitions</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 access to all needed services and benefits while protecting individuals from excessive financial hardships.</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p:txBody>
          <a:bodyPr/>
          <a:lstStyle/>
          <a:p>
            <a:r>
              <a:rPr lang="en-US" dirty="0">
                <a:solidFill>
                  <a:schemeClr val="bg1"/>
                </a:solidFill>
              </a:rPr>
              <a:t>Sin</a:t>
            </a:r>
            <a:r>
              <a:rPr lang="en-US" dirty="0"/>
              <a:t>gle 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a:bodyPr>
          <a:lstStyle/>
          <a:p>
            <a:r>
              <a:rPr lang="en-US" b="1" i="0" dirty="0">
                <a:solidFill>
                  <a:srgbClr val="383838"/>
                </a:solidFill>
                <a:effectLst/>
                <a:latin typeface="Libre Baskerville"/>
              </a:rPr>
              <a:t>Single-payer </a:t>
            </a:r>
            <a:r>
              <a:rPr lang="en-US" b="0" i="0" dirty="0">
                <a:solidFill>
                  <a:srgbClr val="2B414D"/>
                </a:solidFill>
                <a:effectLst/>
                <a:latin typeface="Libre Baskerville"/>
              </a:rPr>
              <a:t>refers to financing a health care system by making one entity solely and exclusively responsible for paying for medical goods and services. </a:t>
            </a:r>
          </a:p>
          <a:p>
            <a:r>
              <a:rPr lang="en-US" b="0" i="0" dirty="0">
                <a:solidFill>
                  <a:srgbClr val="2B414D"/>
                </a:solidFill>
                <a:effectLst/>
                <a:latin typeface="Libre Baskerville"/>
              </a:rPr>
              <a:t>It is only the financing component that is necessarily socialized. </a:t>
            </a:r>
          </a:p>
          <a:p>
            <a:pPr marL="457200" lvl="1" indent="0">
              <a:buNone/>
            </a:pPr>
            <a:r>
              <a:rPr lang="en-US" dirty="0">
                <a:latin typeface="Libre Baskerville"/>
              </a:rPr>
              <a:t>The money for the payment can be either collected by </a:t>
            </a:r>
          </a:p>
          <a:p>
            <a:pPr lvl="1"/>
            <a:r>
              <a:rPr lang="en-US" dirty="0">
                <a:latin typeface="Libre Baskerville"/>
              </a:rPr>
              <a:t>Taxes collected by the government</a:t>
            </a:r>
          </a:p>
          <a:p>
            <a:pPr lvl="1"/>
            <a:r>
              <a:rPr lang="en-US" dirty="0">
                <a:latin typeface="Libre Baskerville"/>
              </a:rPr>
              <a:t>Premiums collected by National or Public Health Insurance</a:t>
            </a:r>
          </a:p>
          <a:p>
            <a:endParaRPr lang="en-US" dirty="0"/>
          </a:p>
        </p:txBody>
      </p:sp>
    </p:spTree>
    <p:extLst>
      <p:ext uri="{BB962C8B-B14F-4D97-AF65-F5344CB8AC3E}">
        <p14:creationId xmlns:p14="http://schemas.microsoft.com/office/powerpoint/2010/main" val="92234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r>
              <a:rPr lang="en-US" b="0" dirty="0"/>
              <a:t>Health Economics is a special field of (applied) microeconomics that focuses on the health care industry. </a:t>
            </a:r>
          </a:p>
          <a:p>
            <a:r>
              <a:rPr lang="en-US" b="0" dirty="0"/>
              <a:t>Examples of other subfields of microeconomics are 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p:txBody>
          <a:bodyPr/>
          <a:lstStyle/>
          <a:p>
            <a:r>
              <a:rPr lang="en-US" dirty="0">
                <a:solidFill>
                  <a:schemeClr val="bg1"/>
                </a:solidFill>
              </a:rPr>
              <a:t>Soc</a:t>
            </a:r>
            <a:r>
              <a:rPr lang="en-US" dirty="0"/>
              <a:t>ialize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lstStyle/>
          <a:p>
            <a:r>
              <a:rPr lang="en-US" b="1" i="0" dirty="0">
                <a:solidFill>
                  <a:srgbClr val="401E47"/>
                </a:solidFill>
                <a:effectLst/>
                <a:latin typeface="Merriweather"/>
              </a:rPr>
              <a:t>Socialized medicine: </a:t>
            </a:r>
            <a:r>
              <a:rPr lang="en-US" b="0" i="0" dirty="0">
                <a:solidFill>
                  <a:srgbClr val="212121"/>
                </a:solidFill>
                <a:effectLst/>
                <a:latin typeface="Merriweather"/>
              </a:rPr>
              <a:t>this model actually takes the single-payer system one step further. </a:t>
            </a:r>
          </a:p>
          <a:p>
            <a:r>
              <a:rPr lang="en-US" b="0" i="0" dirty="0">
                <a:solidFill>
                  <a:srgbClr val="212121"/>
                </a:solidFill>
                <a:effectLst/>
                <a:latin typeface="Merriweather"/>
              </a:rPr>
              <a:t>In a socialized medicine system, the government not only pays for health care but operates the hospitals and employs the medical staff.</a:t>
            </a:r>
          </a:p>
          <a:p>
            <a:r>
              <a:rPr lang="en-US" b="0" i="0" dirty="0">
                <a:solidFill>
                  <a:srgbClr val="212121"/>
                </a:solidFill>
                <a:effectLst/>
                <a:latin typeface="Merriweather"/>
              </a:rPr>
              <a:t>This has NOT been proposed by any presidential hopeful </a:t>
            </a:r>
            <a:r>
              <a:rPr lang="en-US" b="0" dirty="0">
                <a:solidFill>
                  <a:srgbClr val="212121"/>
                </a:solidFill>
                <a:latin typeface="Merriweather"/>
              </a:rPr>
              <a:t>and is not part of the current debate in the US.</a:t>
            </a:r>
            <a:endParaRPr lang="en-US" b="0" i="0" dirty="0">
              <a:solidFill>
                <a:srgbClr val="212121"/>
              </a:solidFill>
              <a:effectLst/>
              <a:latin typeface="Merriweather"/>
            </a:endParaRPr>
          </a:p>
        </p:txBody>
      </p:sp>
    </p:spTree>
    <p:extLst>
      <p:ext uri="{BB962C8B-B14F-4D97-AF65-F5344CB8AC3E}">
        <p14:creationId xmlns:p14="http://schemas.microsoft.com/office/powerpoint/2010/main" val="1051669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p:txBody>
          <a:bodyPr/>
          <a:lstStyle/>
          <a:p>
            <a:r>
              <a:rPr lang="en-US" dirty="0">
                <a:solidFill>
                  <a:schemeClr val="bg1"/>
                </a:solidFill>
              </a:rPr>
              <a:t>Thi</a:t>
            </a:r>
            <a:r>
              <a:rPr lang="en-US" dirty="0"/>
              <a:t>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91A2-DBE3-431C-ADA2-DAA2FDA54AA1}"/>
              </a:ext>
            </a:extLst>
          </p:cNvPr>
          <p:cNvSpPr>
            <a:spLocks noGrp="1"/>
          </p:cNvSpPr>
          <p:nvPr>
            <p:ph type="title"/>
          </p:nvPr>
        </p:nvSpPr>
        <p:spPr/>
        <p:txBody>
          <a:bodyPr/>
          <a:lstStyle/>
          <a:p>
            <a:pPr>
              <a:lnSpc>
                <a:spcPct val="90000"/>
              </a:lnSpc>
            </a:pPr>
            <a:r>
              <a:rPr lang="en-US" dirty="0">
                <a:solidFill>
                  <a:schemeClr val="bg1"/>
                </a:solidFill>
              </a:rPr>
              <a:t>Ave</a:t>
            </a:r>
            <a:r>
              <a:rPr lang="en-US" dirty="0"/>
              <a:t>rage annual premiums for single and family coverage, 1999–2018</a:t>
            </a:r>
          </a:p>
        </p:txBody>
      </p:sp>
      <p:sp>
        <p:nvSpPr>
          <p:cNvPr id="4" name="Slide Number Placeholder 3">
            <a:extLst>
              <a:ext uri="{FF2B5EF4-FFF2-40B4-BE49-F238E27FC236}">
                <a16:creationId xmlns:a16="http://schemas.microsoft.com/office/drawing/2014/main" id="{AE5BA68E-F7AD-48B8-8254-E56622E7021F}"/>
              </a:ext>
            </a:extLst>
          </p:cNvPr>
          <p:cNvSpPr>
            <a:spLocks noGrp="1"/>
          </p:cNvSpPr>
          <p:nvPr>
            <p:ph type="sldNum" sz="quarter" idx="12"/>
          </p:nvPr>
        </p:nvSpPr>
        <p:spPr/>
        <p:txBody>
          <a:bodyPr/>
          <a:lstStyle/>
          <a:p>
            <a:fld id="{D9F085D5-EC86-4F6A-B501-C1359CB39116}" type="slidenum">
              <a:rPr lang="en-GB" smtClean="0"/>
              <a:t>72</a:t>
            </a:fld>
            <a:endParaRPr lang="en-GB"/>
          </a:p>
        </p:txBody>
      </p:sp>
      <p:pic>
        <p:nvPicPr>
          <p:cNvPr id="1026" name="Picture 2" descr="Exhibit 1">
            <a:extLst>
              <a:ext uri="{FF2B5EF4-FFF2-40B4-BE49-F238E27FC236}">
                <a16:creationId xmlns:a16="http://schemas.microsoft.com/office/drawing/2014/main" id="{9AEC7430-EBA7-4C73-8B62-191CC266E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4"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41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1339468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838200" y="1604208"/>
            <a:ext cx="10515600" cy="4351338"/>
          </a:xfrm>
        </p:spPr>
        <p:txBody>
          <a:bodyPr/>
          <a:lstStyle/>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R</a:t>
            </a:r>
            <a:r>
              <a:rPr lang="en-US" sz="2800" b="0" dirty="0">
                <a:solidFill>
                  <a:srgbClr val="333333"/>
                </a:solidFill>
                <a:latin typeface="interface_regular"/>
              </a:rPr>
              <a:t>ising prices in the health sector (Why?)</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2784111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lstStyle/>
          <a:p>
            <a:r>
              <a:rPr lang="en-US" sz="1800" b="0" dirty="0">
                <a:solidFill>
                  <a:srgbClr val="000000"/>
                </a:solidFill>
                <a:latin typeface="Myriad Pro"/>
              </a:rPr>
              <a:t>As of 2011, there were close to 100 insurers in Switzerland competing for consumer health care dollars, forcing firms to compete by setting prices to just cover costs.</a:t>
            </a:r>
          </a:p>
          <a:p>
            <a:r>
              <a:rPr lang="en-US" sz="1800" b="0" dirty="0">
                <a:solidFill>
                  <a:srgbClr val="000000"/>
                </a:solidFill>
                <a:latin typeface="Myriad Pro"/>
              </a:rPr>
              <a:t>In the United States, markets are state specific and consumers may choose from plans available in the state in which they reside. </a:t>
            </a:r>
          </a:p>
          <a:p>
            <a:r>
              <a:rPr lang="en-US" sz="1800" b="0" dirty="0">
                <a:solidFill>
                  <a:srgbClr val="000000"/>
                </a:solidFill>
                <a:latin typeface="Myriad Pro"/>
              </a:rPr>
              <a:t>In 2014, of the 50 states and the District of Columbia, 11 had only 1 or 2 insurers, 21 had 3 or 4, and only 19 states had 5 or more.</a:t>
            </a:r>
          </a:p>
          <a:p>
            <a:r>
              <a:rPr lang="en-US" sz="1800" b="0" dirty="0">
                <a:solidFill>
                  <a:srgbClr val="000000"/>
                </a:solidFill>
                <a:latin typeface="Myriad Pro"/>
              </a:rPr>
              <a:t>As of July 2019, the number of states with only 1 or 2 insurers had increased from 11 to 20, indicating a growing divide between ACA exchanges and competitive markets. </a:t>
            </a:r>
          </a:p>
        </p:txBody>
      </p:sp>
    </p:spTree>
    <p:extLst>
      <p:ext uri="{BB962C8B-B14F-4D97-AF65-F5344CB8AC3E}">
        <p14:creationId xmlns:p14="http://schemas.microsoft.com/office/powerpoint/2010/main" val="32166827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076991-D0E7-469D-B66E-6AE5794E8652}"/>
              </a:ext>
            </a:extLst>
          </p:cNvPr>
          <p:cNvSpPr>
            <a:spLocks noGrp="1"/>
          </p:cNvSpPr>
          <p:nvPr>
            <p:ph type="ctrTitle"/>
          </p:nvPr>
        </p:nvSpPr>
        <p:spPr/>
        <p:txBody>
          <a:bodyPr/>
          <a:lstStyle/>
          <a:p>
            <a:r>
              <a:rPr lang="en-US" dirty="0"/>
              <a:t>Big Pharma</a:t>
            </a:r>
          </a:p>
        </p:txBody>
      </p:sp>
      <p:sp>
        <p:nvSpPr>
          <p:cNvPr id="5" name="Subtitle 4">
            <a:extLst>
              <a:ext uri="{FF2B5EF4-FFF2-40B4-BE49-F238E27FC236}">
                <a16:creationId xmlns:a16="http://schemas.microsoft.com/office/drawing/2014/main" id="{90311FD6-F4AC-4AD9-AD81-590AA3054C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8738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1524001" y="90487"/>
            <a:ext cx="9142413" cy="1005840"/>
          </a:xfrm>
          <a:noFill/>
        </p:spPr>
        <p:txBody>
          <a:bodyPr anchor="t" anchorCtr="1"/>
          <a:lstStyle/>
          <a:p>
            <a:r>
              <a:rPr lang="en-US" sz="2000" dirty="0"/>
              <a:t>Drug Prices for 30 Most Commonly Prescribed </a:t>
            </a:r>
            <a:br>
              <a:rPr lang="en-US" sz="2000" dirty="0"/>
            </a:br>
            <a:r>
              <a:rPr lang="en-US" sz="2000" dirty="0"/>
              <a:t>Brand-Name and Generic Drugs, 2006–07</a:t>
            </a:r>
            <a:br>
              <a:rPr lang="en-US" sz="2000" dirty="0"/>
            </a:br>
            <a:r>
              <a:rPr lang="en-US" sz="1600" dirty="0"/>
              <a:t>US is set at 1.00</a:t>
            </a:r>
          </a:p>
        </p:txBody>
      </p:sp>
      <p:sp>
        <p:nvSpPr>
          <p:cNvPr id="287749" name="Text Box 8"/>
          <p:cNvSpPr txBox="1">
            <a:spLocks noChangeArrowheads="1"/>
          </p:cNvSpPr>
          <p:nvPr/>
        </p:nvSpPr>
        <p:spPr bwMode="auto">
          <a:xfrm>
            <a:off x="1568450" y="6542926"/>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287814" name="Group 70"/>
          <p:cNvGraphicFramePr>
            <a:graphicFrameLocks noGrp="1"/>
          </p:cNvGraphicFramePr>
          <p:nvPr/>
        </p:nvGraphicFramePr>
        <p:xfrm>
          <a:off x="1689100" y="1955800"/>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a:xfrm>
            <a:off x="8534400" y="0"/>
            <a:ext cx="2133600" cy="476250"/>
          </a:xfrm>
        </p:spPr>
        <p:txBody>
          <a:bodyPr/>
          <a:lstStyle/>
          <a:p>
            <a:fld id="{34B8D8AF-2DE6-4AC6-838B-9BBF2B1516C7}" type="slidenum">
              <a:rPr lang="en-US"/>
              <a:pPr/>
              <a:t>77</a:t>
            </a:fld>
            <a:endParaRPr lang="en-US" dirty="0"/>
          </a:p>
        </p:txBody>
      </p:sp>
      <p:grpSp>
        <p:nvGrpSpPr>
          <p:cNvPr id="7" name="Group 6"/>
          <p:cNvGrpSpPr/>
          <p:nvPr/>
        </p:nvGrpSpPr>
        <p:grpSpPr>
          <a:xfrm>
            <a:off x="9710820" y="5909180"/>
            <a:ext cx="914400" cy="914400"/>
            <a:chOff x="8195175" y="5900824"/>
            <a:chExt cx="914400" cy="914400"/>
          </a:xfrm>
        </p:grpSpPr>
        <p:sp>
          <p:nvSpPr>
            <p:cNvPr id="8" name="Oval 7"/>
            <p:cNvSpPr>
              <a:spLocks noChangeAspect="1"/>
            </p:cNvSpPr>
            <p:nvPr/>
          </p:nvSpPr>
          <p:spPr bwMode="auto">
            <a:xfrm>
              <a:off x="8195175" y="5900824"/>
              <a:ext cx="914400" cy="91440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9" name="TextBox 8"/>
            <p:cNvSpPr txBox="1"/>
            <p:nvPr/>
          </p:nvSpPr>
          <p:spPr>
            <a:xfrm>
              <a:off x="8215025" y="6148128"/>
              <a:ext cx="875560" cy="415498"/>
            </a:xfrm>
            <a:prstGeom prst="rect">
              <a:avLst/>
            </a:prstGeom>
            <a:noFill/>
          </p:spPr>
          <p:txBody>
            <a:bodyPr wrap="none" rtlCol="0">
              <a:spAutoFit/>
            </a:bodyPr>
            <a:lstStyle/>
            <a:p>
              <a:pPr algn="ctr"/>
              <a:r>
                <a:rPr lang="en-US" sz="700" dirty="0"/>
                <a:t>THE</a:t>
              </a:r>
            </a:p>
            <a:p>
              <a:pPr algn="ctr"/>
              <a:r>
                <a:rPr lang="en-US" sz="700" dirty="0"/>
                <a:t>COMMONWEALTH</a:t>
              </a:r>
            </a:p>
            <a:p>
              <a:pPr algn="ctr"/>
              <a:r>
                <a:rPr lang="en-US" sz="700" dirty="0"/>
                <a:t>FUND</a:t>
              </a:r>
            </a:p>
          </p:txBody>
        </p:sp>
      </p:grpSp>
    </p:spTree>
    <p:extLst>
      <p:ext uri="{BB962C8B-B14F-4D97-AF65-F5344CB8AC3E}">
        <p14:creationId xmlns:p14="http://schemas.microsoft.com/office/powerpoint/2010/main" val="3405300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Dru</a:t>
            </a:r>
            <a:r>
              <a:rPr lang="en-US" dirty="0"/>
              <a:t>g Prices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2425147" y="1325563"/>
            <a:ext cx="6560447" cy="4432734"/>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p:txBody>
          <a:bodyPr/>
          <a:lstStyle/>
          <a:p>
            <a:r>
              <a:rPr lang="en-US" dirty="0">
                <a:solidFill>
                  <a:schemeClr val="bg1"/>
                </a:solidFill>
              </a:rPr>
              <a:t>Dru</a:t>
            </a:r>
            <a:r>
              <a:rPr lang="en-US" dirty="0"/>
              <a:t>g Prices</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2481263" y="1600995"/>
            <a:ext cx="7229475" cy="4524375"/>
          </a:xfrm>
        </p:spPr>
      </p:pic>
    </p:spTree>
    <p:extLst>
      <p:ext uri="{BB962C8B-B14F-4D97-AF65-F5344CB8AC3E}">
        <p14:creationId xmlns:p14="http://schemas.microsoft.com/office/powerpoint/2010/main" val="228442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38184"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r>
              <a:rPr lang="en-US" b="0" dirty="0"/>
              <a:t>Although health economics is part of “micro-” economics, it is actually very big:</a:t>
            </a:r>
          </a:p>
          <a:p>
            <a:r>
              <a:rPr lang="en-US" b="0" dirty="0"/>
              <a:t>In 2019, U.S. national health expenditure was 17.8% of GDP, which is equivalent to around $3,427 billions.</a:t>
            </a:r>
          </a:p>
          <a:p>
            <a:r>
              <a:rPr lang="en-US" b="0" dirty="0"/>
              <a:t>For comparison, the entire GDP of Germany in 2019 was $3,845 billions (4</a:t>
            </a:r>
            <a:r>
              <a:rPr lang="en-US" b="0" baseline="30000" dirty="0"/>
              <a:t>th</a:t>
            </a:r>
            <a:r>
              <a:rPr lang="en-US" b="0" dirty="0"/>
              <a:t> largest economy), GDP of UK was $2,827 billions (6</a:t>
            </a:r>
            <a:r>
              <a:rPr lang="en-US" b="0" baseline="30000" dirty="0"/>
              <a:t>th</a:t>
            </a:r>
            <a:r>
              <a:rPr lang="en-US" b="0" dirty="0"/>
              <a:t> largest economy), and $2,715 billions in France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130830" cy="5360740"/>
          </a:xfrm>
          <a:prstGeom prst="rect">
            <a:avLst/>
          </a:prstGeom>
        </p:spPr>
      </p:pic>
    </p:spTree>
    <p:extLst>
      <p:ext uri="{BB962C8B-B14F-4D97-AF65-F5344CB8AC3E}">
        <p14:creationId xmlns:p14="http://schemas.microsoft.com/office/powerpoint/2010/main" val="1327916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have boosted their prices in the first six months of 2019, an increase of 17% in the number of drug hikes from a year earlier.</a:t>
            </a:r>
          </a:p>
          <a:p>
            <a:pPr algn="l">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have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712544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r>
              <a:rPr lang="en-US" b="0" dirty="0">
                <a:solidFill>
                  <a:srgbClr val="222222"/>
                </a:solidFill>
                <a:latin typeface="arial" panose="020B0604020202020204" pitchFamily="34" charset="0"/>
              </a:rPr>
              <a:t>Concentration of pharmaceutical companies and increase in prices. </a:t>
            </a:r>
          </a:p>
        </p:txBody>
      </p:sp>
    </p:spTree>
    <p:extLst>
      <p:ext uri="{BB962C8B-B14F-4D97-AF65-F5344CB8AC3E}">
        <p14:creationId xmlns:p14="http://schemas.microsoft.com/office/powerpoint/2010/main" val="4040282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1025177" y="944081"/>
            <a:ext cx="9066643" cy="4489310"/>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Tree>
    <p:extLst>
      <p:ext uri="{BB962C8B-B14F-4D97-AF65-F5344CB8AC3E}">
        <p14:creationId xmlns:p14="http://schemas.microsoft.com/office/powerpoint/2010/main" val="22451450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84</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530086" y="308168"/>
            <a:ext cx="9272751" cy="5613208"/>
          </a:xfrm>
          <a:prstGeom prst="rect">
            <a:avLst/>
          </a:prstGeom>
        </p:spPr>
      </p:pic>
    </p:spTree>
    <p:extLst>
      <p:ext uri="{BB962C8B-B14F-4D97-AF65-F5344CB8AC3E}">
        <p14:creationId xmlns:p14="http://schemas.microsoft.com/office/powerpoint/2010/main" val="3223855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32693" y="0"/>
            <a:ext cx="10515600" cy="1325563"/>
          </a:xfrm>
        </p:spPr>
        <p:txBody>
          <a:bodyPr/>
          <a:lstStyle/>
          <a:p>
            <a:r>
              <a:rPr lang="en-US" dirty="0">
                <a:solidFill>
                  <a:schemeClr val="bg1"/>
                </a:solidFill>
              </a:rPr>
              <a:t>Imp</a:t>
            </a:r>
            <a:r>
              <a:rPr lang="en-US" dirty="0"/>
              <a:t>act of Medicare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i="0" dirty="0">
                <a:solidFill>
                  <a:srgbClr val="111111"/>
                </a:solidFill>
                <a:effectLst/>
                <a:latin typeface="Roboto"/>
              </a:rPr>
              <a:t>Medicare Part D, by law, cannot negotiate drug prices like other governments do.</a:t>
            </a:r>
          </a:p>
          <a:p>
            <a:r>
              <a:rPr lang="en-US" b="0" i="0" dirty="0">
                <a:solidFill>
                  <a:srgbClr val="111111"/>
                </a:solidFill>
                <a:effectLst/>
                <a:latin typeface="Roboto"/>
              </a:rPr>
              <a:t>The study found that in 2017, Medicare spent nearly $8 billion on insulin. The researchers said that if Medicare were allowed to negotiate drug prices like the U.S. Department of Veterans Affairs (VA) can, Medicare could save about $4.4 billion </a:t>
            </a:r>
            <a:r>
              <a:rPr lang="en-US" b="0" i="1" dirty="0">
                <a:solidFill>
                  <a:srgbClr val="111111"/>
                </a:solidFill>
                <a:effectLst/>
                <a:latin typeface="Roboto"/>
              </a:rPr>
              <a:t>just</a:t>
            </a:r>
            <a:r>
              <a:rPr lang="en-US" b="0" i="0" dirty="0">
                <a:solidFill>
                  <a:srgbClr val="111111"/>
                </a:solidFill>
                <a:effectLst/>
                <a:latin typeface="Roboto"/>
              </a:rPr>
              <a:t> on insulin.</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2646945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r>
              <a:rPr lang="en-US" b="0" dirty="0">
                <a:solidFill>
                  <a:srgbClr val="111111"/>
                </a:solidFill>
                <a:latin typeface="Roboto"/>
              </a:rPr>
              <a:t>The number of mergers and acquisitions involving one of the top 25 firms more than doubled from 29 in 2006 to 61 in 2015, in part due to lax merger review. </a:t>
            </a:r>
          </a:p>
          <a:p>
            <a:r>
              <a:rPr lang="en-US" b="0" dirty="0">
                <a:solidFill>
                  <a:srgbClr val="111111"/>
                </a:solidFill>
                <a:latin typeface="Roboto"/>
              </a:rPr>
              <a:t>Between 1995 and 2015, 60 pharmaceutical companies merged into 10. </a:t>
            </a:r>
          </a:p>
          <a:p>
            <a:r>
              <a:rPr lang="en-US" b="0" dirty="0">
                <a:solidFill>
                  <a:srgbClr val="111111"/>
                </a:solidFill>
                <a:latin typeface="Roboto"/>
              </a:rPr>
              <a:t>In 2010, R&amp;D returned 10.1%. In nearly every year since, that figure has dropped. In 2017, the return was 3.7%, and in 2018, 1.9%.</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2026143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p:txBody>
          <a:bodyPr>
            <a:normAutofit fontScale="92500" lnSpcReduction="20000"/>
          </a:bodyPr>
          <a:lstStyle/>
          <a:p>
            <a:r>
              <a:rPr lang="en-US" b="0" dirty="0"/>
              <a:t>US HealthCare system is not preforming well (very expensive and low quality and access)</a:t>
            </a:r>
          </a:p>
          <a:p>
            <a:r>
              <a:rPr lang="en-US" b="0" dirty="0"/>
              <a:t>One of the main reasons for very high costs is the monopolization of healthcare markets (hospitals, health insurance, big pharma, etc.)</a:t>
            </a:r>
          </a:p>
          <a:p>
            <a:r>
              <a:rPr lang="en-US" b="0" dirty="0"/>
              <a:t>In addition, the Medicare Modernization Act of 2003 by law prevents government to negotiate drug prices.</a:t>
            </a:r>
          </a:p>
          <a:p>
            <a:r>
              <a:rPr lang="en-US" b="0" dirty="0"/>
              <a:t>Few simple solutions could drastically decrease the costs: </a:t>
            </a:r>
          </a:p>
          <a:p>
            <a:pPr lvl="1"/>
            <a:r>
              <a:rPr lang="en-US" dirty="0"/>
              <a:t>Enforcement of antitrust laws in this sector</a:t>
            </a:r>
          </a:p>
          <a:p>
            <a:pPr lvl="1"/>
            <a:r>
              <a:rPr lang="en-US" b="0" dirty="0"/>
              <a:t>Introduction of a public option in health insurance market</a:t>
            </a:r>
          </a:p>
          <a:p>
            <a:pPr lvl="1"/>
            <a:r>
              <a:rPr lang="en-US" dirty="0"/>
              <a:t>Ability for the US government to negotiate drug prices like most every other nation</a:t>
            </a:r>
            <a:endParaRPr lang="en-US" b="0" dirty="0"/>
          </a:p>
          <a:p>
            <a:r>
              <a:rPr lang="en-US" b="0" dirty="0"/>
              <a:t>Universal health insurance would increase the access and potentially also reduce the costs</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2799686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Veronika </a:t>
            </a:r>
            <a:r>
              <a:rPr lang="en-US" dirty="0" err="1"/>
              <a:t>Dolar</a:t>
            </a:r>
            <a:endParaRPr lang="en-US" dirty="0"/>
          </a:p>
          <a:p>
            <a:pPr marL="0" indent="0" algn="ctr">
              <a:buNone/>
            </a:pPr>
            <a:r>
              <a:rPr lang="en-US" dirty="0">
                <a:hlinkClick r:id="rId3"/>
              </a:rPr>
              <a:t>dolarv@oldwestbury.edu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957927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1413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p:txBody>
          <a:bodyPr/>
          <a:lstStyle/>
          <a:p>
            <a:r>
              <a:rPr lang="en-US" b="0" dirty="0"/>
              <a:t>Health economics studies health care resources markets and health insurance.</a:t>
            </a:r>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3.xml><?xml version="1.0" encoding="utf-8"?>
<ds:datastoreItem xmlns:ds="http://schemas.openxmlformats.org/officeDocument/2006/customXml" ds:itemID="{9EB3B429-AEDF-46CE-9D5E-A3C57C0F452F}">
  <ds:schemaRefs>
    <ds:schemaRef ds:uri="61a660bb-b57a-4fbc-ba10-8471d70fe46f"/>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 ds:uri="f1e60ea2-d1f2-40fb-ac47-3f06e0d3f2d6"/>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21824</TotalTime>
  <Words>5502</Words>
  <Application>Microsoft Macintosh PowerPoint</Application>
  <PresentationFormat>Widescreen</PresentationFormat>
  <Paragraphs>602</Paragraphs>
  <Slides>89</Slides>
  <Notes>18</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89</vt:i4>
      </vt:variant>
    </vt:vector>
  </HeadingPairs>
  <TitlesOfParts>
    <vt:vector size="109" baseType="lpstr">
      <vt:lpstr>Arial</vt:lpstr>
      <vt:lpstr>Arial</vt:lpstr>
      <vt:lpstr>berlingske_bold</vt:lpstr>
      <vt:lpstr>Cabin</vt:lpstr>
      <vt:lpstr>Calibri</vt:lpstr>
      <vt:lpstr>charter</vt:lpstr>
      <vt:lpstr>CircularStd-Book</vt:lpstr>
      <vt:lpstr>Courier New</vt:lpstr>
      <vt:lpstr>inherit</vt:lpstr>
      <vt:lpstr>Interface</vt:lpstr>
      <vt:lpstr>Interface</vt:lpstr>
      <vt:lpstr>interface_regular</vt:lpstr>
      <vt:lpstr>Libre Baskerville</vt:lpstr>
      <vt:lpstr>Merriweather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 Economies</vt:lpstr>
      <vt:lpstr>When does “free market does it better” hold?</vt:lpstr>
      <vt:lpstr>What types of markets are there?</vt:lpstr>
      <vt:lpstr>Hospital Monopolization</vt:lpstr>
      <vt:lpstr>Hospital Monopolization: California</vt:lpstr>
      <vt:lpstr>Hospital Monopolization Across the Nation</vt:lpstr>
      <vt:lpstr>PowerPoint Presentation</vt:lpstr>
      <vt:lpstr>Hospital Monopolization: Florida</vt:lpstr>
      <vt:lpstr>Where the money goes?</vt:lpstr>
      <vt:lpstr>Health Care Markets are Different</vt:lpstr>
      <vt:lpstr>Is there something special about Health Care Markets?</vt:lpstr>
      <vt:lpstr>Pulse of the Health Economy</vt:lpstr>
      <vt:lpstr>Tradeoffs</vt:lpstr>
      <vt:lpstr>Costs</vt:lpstr>
      <vt:lpstr>National Health Expenditure as Percent of GDP</vt:lpstr>
      <vt:lpstr>National Healthcare Expenditure Per Capita</vt:lpstr>
      <vt:lpstr>International Per Capita Healthcare Spending</vt:lpstr>
      <vt:lpstr>Health Care Spending as % of GDP, 1980–2018</vt:lpstr>
      <vt:lpstr>GDP per capita and health consumption spending per capita, 2017 </vt:lpstr>
      <vt:lpstr>Out-of-Pocket Costs</vt:lpstr>
      <vt:lpstr>Medical Bill Problems</vt:lpstr>
      <vt:lpstr>Skipped Care Because of Cost</vt:lpstr>
      <vt:lpstr>Health vs Social Care Spending</vt:lpstr>
      <vt:lpstr>Health vs Social Care Spending</vt:lpstr>
      <vt:lpstr>Why this increase in healthcare spending?</vt:lpstr>
      <vt:lpstr>Quality</vt:lpstr>
      <vt:lpstr>Summary</vt:lpstr>
      <vt:lpstr>Life Expectancy</vt:lpstr>
      <vt:lpstr>Life Expectancy</vt:lpstr>
      <vt:lpstr>Life Expectancy</vt:lpstr>
      <vt:lpstr>Life Expectancy by Race</vt:lpstr>
      <vt:lpstr>Infant Mortality International Comparison</vt:lpstr>
      <vt:lpstr>Infant Mortality International by Race, 2016</vt:lpstr>
      <vt:lpstr>Maternal Mortality Rate</vt:lpstr>
      <vt:lpstr>Maternal Mortality Rate</vt:lpstr>
      <vt:lpstr>Avoidable Deaths</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vt:lpstr>
      <vt:lpstr>Access</vt:lpstr>
      <vt:lpstr>Physician Visits and Physician Supply, 2018</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department in the past two years</vt:lpstr>
      <vt:lpstr>Waited Less Than a Month to See Specialist</vt:lpstr>
      <vt:lpstr>Health Care Systems and Institutions</vt:lpstr>
      <vt:lpstr>Health System Classification</vt:lpstr>
      <vt:lpstr>US Health Care System</vt:lpstr>
      <vt:lpstr>Health Insurance and Reform</vt:lpstr>
      <vt:lpstr>Definitions</vt:lpstr>
      <vt:lpstr>Single Payer</vt:lpstr>
      <vt:lpstr>Socialize Medicine</vt:lpstr>
      <vt:lpstr>Third-Party Payer</vt:lpstr>
      <vt:lpstr>Average annual premiums for single and family coverage, 1999–2018</vt:lpstr>
      <vt:lpstr>Spending on Deductibles</vt:lpstr>
      <vt:lpstr>Reason for Higher Health Insurance Rates</vt:lpstr>
      <vt:lpstr>Monopolization of Health Insurance Market</vt:lpstr>
      <vt:lpstr>Big Pharma</vt:lpstr>
      <vt:lpstr>Drug Prices for 30 Most Commonly Prescribed  Brand-Name and Generic Drugs, 2006–07 US is set at 1.00</vt:lpstr>
      <vt:lpstr>Drug Prices</vt:lpstr>
      <vt:lpstr>Drug Prices</vt:lpstr>
      <vt:lpstr>PowerPoint Presentation</vt:lpstr>
      <vt:lpstr>Price Hikes</vt:lpstr>
      <vt:lpstr>Reasons for higher drug prices</vt:lpstr>
      <vt:lpstr>PowerPoint Presentation</vt:lpstr>
      <vt:lpstr>PowerPoint Presentation</vt:lpstr>
      <vt:lpstr>Impact of Medicare Modernization Act </vt:lpstr>
      <vt:lpstr>Concentration in Pharmaceutical Companies</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197</cp:revision>
  <dcterms:created xsi:type="dcterms:W3CDTF">2017-05-03T22:30:38Z</dcterms:created>
  <dcterms:modified xsi:type="dcterms:W3CDTF">2021-08-03T18:33:20Z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