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0"/>
  </p:notesMasterIdLst>
  <p:sldIdLst>
    <p:sldId id="256" r:id="rId2"/>
    <p:sldId id="4001" r:id="rId3"/>
    <p:sldId id="4084" r:id="rId4"/>
    <p:sldId id="4085" r:id="rId5"/>
    <p:sldId id="3965" r:id="rId6"/>
    <p:sldId id="1089" r:id="rId7"/>
    <p:sldId id="1678" r:id="rId8"/>
    <p:sldId id="1093" r:id="rId9"/>
    <p:sldId id="1666" r:id="rId10"/>
    <p:sldId id="284" r:id="rId11"/>
    <p:sldId id="1670" r:id="rId12"/>
    <p:sldId id="283" r:id="rId13"/>
    <p:sldId id="1669" r:id="rId14"/>
    <p:sldId id="3967" r:id="rId15"/>
    <p:sldId id="1643" r:id="rId16"/>
    <p:sldId id="1648" r:id="rId17"/>
    <p:sldId id="1644" r:id="rId18"/>
    <p:sldId id="1667" r:id="rId19"/>
    <p:sldId id="3966" r:id="rId20"/>
    <p:sldId id="1646" r:id="rId21"/>
    <p:sldId id="1092" r:id="rId22"/>
    <p:sldId id="1659" r:id="rId23"/>
    <p:sldId id="1660" r:id="rId24"/>
    <p:sldId id="1661" r:id="rId25"/>
    <p:sldId id="1664" r:id="rId26"/>
    <p:sldId id="1641" r:id="rId27"/>
    <p:sldId id="1098" r:id="rId28"/>
    <p:sldId id="1094" r:id="rId29"/>
    <p:sldId id="3962" r:id="rId30"/>
    <p:sldId id="1096" r:id="rId31"/>
    <p:sldId id="1097" r:id="rId32"/>
    <p:sldId id="1682" r:id="rId33"/>
    <p:sldId id="1101" r:id="rId34"/>
    <p:sldId id="1683" r:id="rId35"/>
    <p:sldId id="1655" r:id="rId36"/>
    <p:sldId id="1108" r:id="rId37"/>
    <p:sldId id="1681" r:id="rId38"/>
    <p:sldId id="3952" r:id="rId39"/>
    <p:sldId id="1106" r:id="rId40"/>
    <p:sldId id="1105" r:id="rId41"/>
    <p:sldId id="1671" r:id="rId42"/>
    <p:sldId id="3969" r:id="rId43"/>
    <p:sldId id="3960" r:id="rId44"/>
    <p:sldId id="1104" r:id="rId45"/>
    <p:sldId id="1656" r:id="rId46"/>
    <p:sldId id="1120" r:id="rId47"/>
    <p:sldId id="1657" r:id="rId48"/>
    <p:sldId id="1122" r:id="rId49"/>
    <p:sldId id="1121" r:id="rId50"/>
    <p:sldId id="1663" r:id="rId51"/>
    <p:sldId id="1127" r:id="rId52"/>
    <p:sldId id="267" r:id="rId53"/>
    <p:sldId id="277" r:id="rId54"/>
    <p:sldId id="3961" r:id="rId55"/>
    <p:sldId id="1658" r:id="rId56"/>
    <p:sldId id="1112" r:id="rId57"/>
    <p:sldId id="3968" r:id="rId58"/>
    <p:sldId id="1680" r:id="rId59"/>
    <p:sldId id="1649" r:id="rId60"/>
    <p:sldId id="1647" r:id="rId61"/>
    <p:sldId id="1100" r:id="rId62"/>
    <p:sldId id="4086" r:id="rId63"/>
    <p:sldId id="335" r:id="rId64"/>
    <p:sldId id="1114" r:id="rId65"/>
    <p:sldId id="1113" r:id="rId66"/>
    <p:sldId id="1668" r:id="rId67"/>
    <p:sldId id="532" r:id="rId68"/>
    <p:sldId id="1197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3" autoAdjust="0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49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72" d="100"/>
        <a:sy n="172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Sheet1!$G$4</c:f>
              <c:strCache>
                <c:ptCount val="1"/>
                <c:pt idx="0">
                  <c:v>Whites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Sheet1!$C$5:$C$9</c:f>
              <c:strCache>
                <c:ptCount val="5"/>
                <c:pt idx="0">
                  <c:v>Jail incarceration </c:v>
                </c:pt>
                <c:pt idx="1">
                  <c:v>Death row population</c:v>
                </c:pt>
                <c:pt idx="2">
                  <c:v>State &amp; federal incarceration</c:v>
                </c:pt>
                <c:pt idx="3">
                  <c:v>Life without parole sentence</c:v>
                </c:pt>
                <c:pt idx="4">
                  <c:v>Life sentence</c:v>
                </c:pt>
              </c:strCache>
            </c:strRef>
          </c:cat>
          <c:val>
            <c:numRef>
              <c:f>Sheet1!$G$5:$G$9</c:f>
              <c:numCache>
                <c:formatCode>0.0</c:formatCode>
                <c:ptCount val="5"/>
                <c:pt idx="0">
                  <c:v>0.83525535420098795</c:v>
                </c:pt>
                <c:pt idx="1">
                  <c:v>0.70016474464579903</c:v>
                </c:pt>
                <c:pt idx="2">
                  <c:v>0.55354200988467905</c:v>
                </c:pt>
                <c:pt idx="3">
                  <c:v>0.55189456342668897</c:v>
                </c:pt>
                <c:pt idx="4">
                  <c:v>0.55024711696869899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8-9D40-B21C-AD9742F558D3}"/>
            </c:ext>
          </c:extLst>
        </c:ser>
        <c:ser>
          <c:idx val="1"/>
          <c:order val="1"/>
          <c:tx>
            <c:strRef>
              <c:f>Sheet1!$H$4</c:f>
              <c:strCache>
                <c:ptCount val="1"/>
                <c:pt idx="0">
                  <c:v>Blacks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Sheet1!$C$5:$C$9</c:f>
              <c:strCache>
                <c:ptCount val="5"/>
                <c:pt idx="0">
                  <c:v>Jail incarceration </c:v>
                </c:pt>
                <c:pt idx="1">
                  <c:v>Death row population</c:v>
                </c:pt>
                <c:pt idx="2">
                  <c:v>State &amp; federal incarceration</c:v>
                </c:pt>
                <c:pt idx="3">
                  <c:v>Life without parole sentence</c:v>
                </c:pt>
                <c:pt idx="4">
                  <c:v>Life sentence</c:v>
                </c:pt>
              </c:strCache>
            </c:strRef>
          </c:cat>
          <c:val>
            <c:numRef>
              <c:f>Sheet1!$H$5:$H$9</c:f>
              <c:numCache>
                <c:formatCode>0.0</c:formatCode>
                <c:ptCount val="5"/>
                <c:pt idx="0">
                  <c:v>2.5597014925373132</c:v>
                </c:pt>
                <c:pt idx="1">
                  <c:v>3.111940298507462</c:v>
                </c:pt>
                <c:pt idx="2">
                  <c:v>2.6417910447761201</c:v>
                </c:pt>
                <c:pt idx="3">
                  <c:v>4.2089552238805874</c:v>
                </c:pt>
                <c:pt idx="4">
                  <c:v>3.6044776119402981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78-9D40-B21C-AD9742F558D3}"/>
            </c:ext>
          </c:extLst>
        </c:ser>
        <c:ser>
          <c:idx val="2"/>
          <c:order val="2"/>
          <c:tx>
            <c:strRef>
              <c:f>Sheet1!$I$4</c:f>
              <c:strCache>
                <c:ptCount val="1"/>
                <c:pt idx="0">
                  <c:v>Hispanics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Sheet1!$C$5:$C$9</c:f>
              <c:strCache>
                <c:ptCount val="5"/>
                <c:pt idx="0">
                  <c:v>Jail incarceration </c:v>
                </c:pt>
                <c:pt idx="1">
                  <c:v>Death row population</c:v>
                </c:pt>
                <c:pt idx="2">
                  <c:v>State &amp; federal incarceration</c:v>
                </c:pt>
                <c:pt idx="3">
                  <c:v>Life without parole sentence</c:v>
                </c:pt>
                <c:pt idx="4">
                  <c:v>Life sentence</c:v>
                </c:pt>
              </c:strCache>
            </c:strRef>
          </c:cat>
          <c:val>
            <c:numRef>
              <c:f>Sheet1!$I$5:$I$9</c:f>
              <c:numCache>
                <c:formatCode>0.0</c:formatCode>
                <c:ptCount val="5"/>
                <c:pt idx="0">
                  <c:v>0.82320441988950299</c:v>
                </c:pt>
                <c:pt idx="1">
                  <c:v>0.71823204419889497</c:v>
                </c:pt>
                <c:pt idx="2">
                  <c:v>1.193370165745856</c:v>
                </c:pt>
                <c:pt idx="3">
                  <c:v>0.40883977900552498</c:v>
                </c:pt>
                <c:pt idx="4">
                  <c:v>0.79558011049723698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78-9D40-B21C-AD9742F55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4350280"/>
        <c:axId val="-2024347160"/>
      </c:barChart>
      <c:catAx>
        <c:axId val="-2024350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24347160"/>
        <c:crosses val="autoZero"/>
        <c:auto val="1"/>
        <c:lblAlgn val="ctr"/>
        <c:lblOffset val="100"/>
        <c:noMultiLvlLbl val="0"/>
      </c:catAx>
      <c:valAx>
        <c:axId val="-202434716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-202435028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wealthfund.org/publications/issue-briefs/2015/oct/us-health-care-global-perspective" TargetMode="External"/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xenehp.com/international-healthcare-systems-us-versus-world/" TargetMode="External"/><Relationship Id="rId4" Type="http://schemas.openxmlformats.org/officeDocument/2006/relationships/hyperlink" Target="https://www.healthsystemtracker.org/chart-collection/quality-u-s-healthcare-system-compare-countries/#item-overall-age-specific-potential-years-of-life-lost-per-100000-population-1990-2017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https://www.prisonpolicy.org/graphs/cjrace_life.html with updated demographic and jail data. Other percentages</a:t>
            </a:r>
            <a:r>
              <a:rPr lang="en-US" baseline="0" dirty="0"/>
              <a:t> have changed very little.</a:t>
            </a:r>
          </a:p>
          <a:p>
            <a:r>
              <a:rPr lang="en-US" baseline="0" dirty="0"/>
              <a:t>Racial share of incarceration category/racial share of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1A199-E0F8-8D4D-B31D-648EAB49FFC2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47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good resources:</a:t>
            </a:r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https://www.commonwealthfund.org/publications/issue-briefs/2020/jan/us-health-care-global-perspective-2019</a:t>
            </a:r>
            <a:endParaRPr lang="en-US" dirty="0"/>
          </a:p>
          <a:p>
            <a:endParaRPr lang="en-US" dirty="0"/>
          </a:p>
          <a:p>
            <a:r>
              <a:rPr lang="en-US" dirty="0"/>
              <a:t>A bit older report: </a:t>
            </a:r>
            <a:r>
              <a:rPr lang="en-US" dirty="0">
                <a:hlinkClick r:id="rId3"/>
              </a:rPr>
              <a:t>https://www.commonwealthfund.org/publications/issue-briefs/2015/oct/us-health-care-global-perspective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https://www.healthsystemtracker.org/chart-collection/quality-u-s-healthcare-system-compare-countries/#item-overall-age-specific-potential-years-of-life-lost-per-100000-population-1990-2017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5"/>
              </a:rPr>
              <a:t>https://axenehp.com/international-healthcare-systems-us-versus-world/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85BC4-8EB5-4604-8AA6-8BB49D60C87E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9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61FBDF8-9CAD-5445-AFEF-5D51195BF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5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_median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Images/BlackWhiteDist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Users/Jon/NEED%20Dropbox/Presentations/Racialdisparity/Charts/HomeOwn_bar.png" TargetMode="Externa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.Seguino@uvm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USDist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0" y="4339770"/>
            <a:ext cx="9472449" cy="1642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2"/>
                </a:solidFill>
              </a:rPr>
              <a:t>Host: Jon </a:t>
            </a:r>
            <a:r>
              <a:rPr lang="en-US" sz="1400" dirty="0" err="1">
                <a:solidFill>
                  <a:schemeClr val="tx2"/>
                </a:solidFill>
              </a:rPr>
              <a:t>Haveman</a:t>
            </a:r>
            <a:r>
              <a:rPr lang="en-US" sz="1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2"/>
                </a:solidFill>
              </a:rPr>
              <a:t>National Economic Education Delegation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2"/>
                </a:solidFill>
              </a:rPr>
              <a:t>University of Pittsburgh OLLI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2"/>
                </a:solidFill>
              </a:rPr>
              <a:t>February 16,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860" y="0"/>
            <a:ext cx="9534939" cy="1325563"/>
          </a:xfrm>
        </p:spPr>
        <p:txBody>
          <a:bodyPr/>
          <a:lstStyle/>
          <a:p>
            <a:r>
              <a:rPr lang="en-US" dirty="0"/>
              <a:t>Wealth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386717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401313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312" y="0"/>
            <a:ext cx="9445487" cy="1325563"/>
          </a:xfrm>
        </p:spPr>
        <p:txBody>
          <a:bodyPr/>
          <a:lstStyle/>
          <a:p>
            <a:r>
              <a:rPr lang="en-US" dirty="0"/>
              <a:t>How do we accumulate wealth?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Savings</a:t>
            </a:r>
            <a:r>
              <a:rPr lang="en-US" dirty="0"/>
              <a:t> from income.</a:t>
            </a:r>
          </a:p>
          <a:p>
            <a:r>
              <a:rPr lang="en-US" dirty="0"/>
              <a:t>Earnings from the </a:t>
            </a:r>
            <a:r>
              <a:rPr lang="en-US" dirty="0">
                <a:solidFill>
                  <a:srgbClr val="000000"/>
                </a:solidFill>
              </a:rPr>
              <a:t>ownership of </a:t>
            </a:r>
            <a:r>
              <a:rPr lang="en-US" b="1" dirty="0">
                <a:solidFill>
                  <a:srgbClr val="FF0000"/>
                </a:solidFill>
              </a:rPr>
              <a:t>financial assets </a:t>
            </a:r>
            <a:r>
              <a:rPr lang="en-US" dirty="0"/>
              <a:t>like stocks and bonds (interest).</a:t>
            </a:r>
          </a:p>
          <a:p>
            <a:r>
              <a:rPr lang="en-US" dirty="0"/>
              <a:t>Appreciation of value of assets such as </a:t>
            </a:r>
            <a:r>
              <a:rPr lang="en-US" b="1" dirty="0">
                <a:solidFill>
                  <a:srgbClr val="FF0000"/>
                </a:solidFill>
              </a:rPr>
              <a:t>housing</a:t>
            </a:r>
            <a:r>
              <a:rPr lang="en-US" dirty="0"/>
              <a:t> or stocks and bonds.</a:t>
            </a:r>
          </a:p>
          <a:p>
            <a:r>
              <a:rPr lang="en-US" b="1" dirty="0">
                <a:solidFill>
                  <a:srgbClr val="FF0000"/>
                </a:solidFill>
              </a:rPr>
              <a:t>Inheritance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8661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7D74-E5F2-E547-B501-CE398A10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Disparities, 2019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12F023-5E5A-444A-B093-BBEF8678B4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337648"/>
              </p:ext>
            </p:extLst>
          </p:nvPr>
        </p:nvGraphicFramePr>
        <p:xfrm>
          <a:off x="713014" y="1820863"/>
          <a:ext cx="10765972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64">
                  <a:extLst>
                    <a:ext uri="{9D8B030D-6E8A-4147-A177-3AD203B41FA5}">
                      <a16:colId xmlns:a16="http://schemas.microsoft.com/office/drawing/2014/main" val="4226757801"/>
                    </a:ext>
                  </a:extLst>
                </a:gridCol>
                <a:gridCol w="1745697">
                  <a:extLst>
                    <a:ext uri="{9D8B030D-6E8A-4147-A177-3AD203B41FA5}">
                      <a16:colId xmlns:a16="http://schemas.microsoft.com/office/drawing/2014/main" val="1569996215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2424980826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413306531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533555308"/>
                    </a:ext>
                  </a:extLst>
                </a:gridCol>
              </a:tblGrid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Race/Ethnicity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Mean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Families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Ratio of Shares (Share of Wealth/Share of Families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78154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White,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$983,400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85.3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577032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b="1" dirty="0"/>
                        <a:t>Black,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$142,500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049617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Hispanic or Latino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$165,500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911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Other or Multiple Race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$657,200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43337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3E280-01B9-664C-8416-A95632E2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E7DAD3-81CC-564A-A16C-F6287607C9B4}"/>
              </a:ext>
            </a:extLst>
          </p:cNvPr>
          <p:cNvSpPr/>
          <p:nvPr/>
        </p:nvSpPr>
        <p:spPr>
          <a:xfrm>
            <a:off x="10080675" y="3286125"/>
            <a:ext cx="700088" cy="4857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3B923-93E1-004F-A323-CC7727AAB0B0}"/>
              </a:ext>
            </a:extLst>
          </p:cNvPr>
          <p:cNvSpPr txBox="1"/>
          <p:nvPr/>
        </p:nvSpPr>
        <p:spPr>
          <a:xfrm>
            <a:off x="7894543" y="6456851"/>
            <a:ext cx="3584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Reserve, Survey of Consumer Finances</a:t>
            </a:r>
          </a:p>
        </p:txBody>
      </p:sp>
    </p:spTree>
    <p:extLst>
      <p:ext uri="{BB962C8B-B14F-4D97-AF65-F5344CB8AC3E}">
        <p14:creationId xmlns:p14="http://schemas.microsoft.com/office/powerpoint/2010/main" val="195437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06848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06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4"/>
            <a:ext cx="10182664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14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3657126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9D1ACB7-20CF-544C-B9ED-661C1BCE4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17422" y="1004047"/>
            <a:ext cx="8101423" cy="522617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42002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153748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781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850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93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90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higher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w/stand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162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893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3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Greater labor force participation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22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81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deprivation.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deprivation.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1921.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97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(2/2): 	Trade and Globalization (Alan Deardorff, University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(2/9): 	US Economy &amp; Coronavirus Economics (Me)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3 (2/16): 	The Black-White Wealth Gap (Stephanie Seguino, Ph.D.     University of Vermont)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(2/23):	Health Economics (Veronika </a:t>
            </a:r>
            <a:r>
              <a:rPr lang="en-US" dirty="0" err="1"/>
              <a:t>Dolar</a:t>
            </a:r>
            <a:r>
              <a:rPr lang="en-US" dirty="0"/>
              <a:t>, Ph.D., SUNY, Old Westbury)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(3/2):	Economic Inequality (Me)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38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neighborhoods.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79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Labor force participation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75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361273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E668-4F2C-2B41-907A-52DB9642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Attainment: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B97EA-A2C3-C44C-BDB0-DE61B009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increase educational attainment?</a:t>
            </a:r>
          </a:p>
          <a:p>
            <a:pPr lvl="1"/>
            <a:r>
              <a:rPr lang="en-US" dirty="0"/>
              <a:t>Increase universal quality of public schools.</a:t>
            </a:r>
          </a:p>
          <a:p>
            <a:pPr lvl="1"/>
            <a:r>
              <a:rPr lang="en-US" dirty="0"/>
              <a:t>Increased/improved counseling in high schools.</a:t>
            </a:r>
          </a:p>
          <a:p>
            <a:pPr lvl="1"/>
            <a:r>
              <a:rPr lang="en-US" dirty="0"/>
              <a:t>Reduce costs (including living) of attending college.</a:t>
            </a:r>
          </a:p>
          <a:p>
            <a:pPr lvl="1"/>
            <a:r>
              <a:rPr lang="en-US" dirty="0"/>
              <a:t>Increased access to funds for education.</a:t>
            </a:r>
          </a:p>
          <a:p>
            <a:pPr lvl="1"/>
            <a:r>
              <a:rPr lang="en-US" dirty="0"/>
              <a:t>Make publicly available pre-k education.</a:t>
            </a:r>
          </a:p>
          <a:p>
            <a:pPr lvl="1"/>
            <a:r>
              <a:rPr lang="en-US" dirty="0"/>
              <a:t>Mandate kindergarten by age 5.</a:t>
            </a:r>
          </a:p>
          <a:p>
            <a:pPr lvl="1"/>
            <a:r>
              <a:rPr lang="en-US" dirty="0"/>
              <a:t>No one able to drop out before age 18 or at least 11 completed years of education.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CED40-D56D-9540-9EE6-52D5960E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276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Darity, et al., “What We Get Wrong About Closing the Racial Wealth Gap.”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53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Ownership: Households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38200" y="1876351"/>
            <a:ext cx="5181599" cy="3767286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8CF8CD-0DB8-8D4C-8AFD-C43E760685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2200" y="1876351"/>
            <a:ext cx="5181599" cy="376728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638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821930"/>
              </p:ext>
            </p:extLst>
          </p:nvPr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5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pPr lvl="1"/>
            <a:r>
              <a:rPr lang="en-US" dirty="0"/>
              <a:t>Appraisals, buyers, lenders, local laws, covenants…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  <a:p>
            <a:pPr lvl="2"/>
            <a:r>
              <a:rPr lang="en-US" dirty="0"/>
              <a:t>Called the “segregation tax.”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159946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</a:t>
            </a:r>
          </a:p>
          <a:p>
            <a:pPr lvl="1"/>
            <a:r>
              <a:rPr lang="en-US" dirty="0"/>
              <a:t>This makes it a less attractive investment.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90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95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 but may take them in a bunch as time permits.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  <a:p>
            <a:r>
              <a:rPr lang="en-US" dirty="0"/>
              <a:t>OLLI allowing, we can stay until 445pm to have further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7435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literary helps explain individual wealth differences within racial groups, but none of the wealth differences between racial groups.</a:t>
            </a:r>
          </a:p>
          <a:p>
            <a:pPr lvl="1"/>
            <a:r>
              <a:rPr lang="en-US" dirty="0"/>
              <a:t>The insufficient financial literacy argument is often leveled specifically at Black households.</a:t>
            </a:r>
          </a:p>
          <a:p>
            <a:pPr lvl="2"/>
            <a:r>
              <a:rPr lang="en-US" dirty="0"/>
              <a:t>The argument holds equally with regard to all households of comparable incomes.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08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94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90D176CD-7D33-0C49-998A-91205F6FA8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641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081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Specifically,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274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88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417" y="247665"/>
            <a:ext cx="9100931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Wa</a:t>
            </a:r>
            <a:r>
              <a:rPr lang="en-US" dirty="0"/>
              <a:t>ge Gap: Controlling for education, age, job type.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67655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23692909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689529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3952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230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23247" y="1044105"/>
            <a:ext cx="7530353" cy="51861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20478" y="437763"/>
            <a:ext cx="387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729362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98F4-5985-B649-BDBB-527CAA9D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2C293-AF6B-214E-A98D-4067CC77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A732A2-2770-FF42-BA76-468420F76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4141264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5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		Over (under) representation of racial 			groups in prison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016230"/>
              </p:ext>
            </p:extLst>
          </p:nvPr>
        </p:nvGraphicFramePr>
        <p:xfrm>
          <a:off x="998409" y="1894882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13604" y="1874517"/>
            <a:ext cx="7217438" cy="461665"/>
          </a:xfrm>
          <a:prstGeom prst="rect">
            <a:avLst/>
          </a:prstGeom>
          <a:noFill/>
          <a:ln w="38100" cmpd="sng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Racial share in prison/Racial share of US population</a:t>
            </a:r>
          </a:p>
        </p:txBody>
      </p:sp>
    </p:spTree>
    <p:extLst>
      <p:ext uri="{BB962C8B-B14F-4D97-AF65-F5344CB8AC3E}">
        <p14:creationId xmlns:p14="http://schemas.microsoft.com/office/powerpoint/2010/main" val="330431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-14226" r="-14226"/>
          <a:stretch>
            <a:fillRect/>
          </a:stretch>
        </p:blipFill>
        <p:spPr>
          <a:xfrm>
            <a:off x="1546593" y="1221381"/>
            <a:ext cx="9393920" cy="5009547"/>
          </a:xfrm>
          <a:ln w="1270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46593" y="607372"/>
            <a:ext cx="964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 Drug Arrest Rates per 100,000 by Race</a:t>
            </a:r>
          </a:p>
        </p:txBody>
      </p:sp>
    </p:spTree>
    <p:extLst>
      <p:ext uri="{BB962C8B-B14F-4D97-AF65-F5344CB8AC3E}">
        <p14:creationId xmlns:p14="http://schemas.microsoft.com/office/powerpoint/2010/main" val="36641858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7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196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554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30067991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8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728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/>
              <a:t>Black incarceration rates are very high.</a:t>
            </a:r>
          </a:p>
          <a:p>
            <a:r>
              <a:rPr lang="en-US"/>
              <a:t>Transportation</a:t>
            </a:r>
            <a:endParaRPr lang="en-US" dirty="0"/>
          </a:p>
          <a:p>
            <a:pPr lvl="1"/>
            <a:r>
              <a:rPr lang="en-US" dirty="0"/>
              <a:t>Interstate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6019800" y="3750622"/>
            <a:ext cx="4890655" cy="10806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067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2"/>
            <a:r>
              <a:rPr lang="en-US" dirty="0"/>
              <a:t>Differential tax treatment.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732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FBA5-6A8E-F743-8DD7-3E6276C3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</a:t>
            </a:r>
            <a:r>
              <a:rPr lang="en-US" dirty="0"/>
              <a:t>orm Criminal Justice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D25FC-EE83-F541-902E-30DA6D6E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63692-EFD0-DC4E-A3E1-F6369A054780}"/>
              </a:ext>
            </a:extLst>
          </p:cNvPr>
          <p:cNvSpPr/>
          <p:nvPr/>
        </p:nvSpPr>
        <p:spPr>
          <a:xfrm>
            <a:off x="3048000" y="-35027681"/>
            <a:ext cx="6096000" cy="218213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600" dirty="0"/>
              <a:t>Legal restrictions on the rights of people who have had  contact with the criminal justice system, particularly </a:t>
            </a:r>
            <a:r>
              <a:rPr lang="en-AU" sz="2000" dirty="0"/>
              <a:t>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0EAB8-1C86-7A49-9FD0-7FE2314E150E}"/>
              </a:ext>
            </a:extLst>
          </p:cNvPr>
          <p:cNvSpPr/>
          <p:nvPr/>
        </p:nvSpPr>
        <p:spPr>
          <a:xfrm>
            <a:off x="3048000" y="-35027681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76021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Collateral consequences </a:t>
            </a:r>
            <a:r>
              <a:rPr lang="en-US" sz="2800" dirty="0"/>
              <a:t>of contact with criminal justice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108" y="1495169"/>
            <a:ext cx="10317892" cy="4384424"/>
          </a:xfrm>
        </p:spPr>
        <p:txBody>
          <a:bodyPr>
            <a:normAutofit fontScale="25000" lnSpcReduction="20000"/>
          </a:bodyPr>
          <a:lstStyle/>
          <a:p>
            <a:r>
              <a:rPr lang="en-AU" sz="96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9600" dirty="0"/>
          </a:p>
          <a:p>
            <a:r>
              <a:rPr lang="en-AU" sz="9600" dirty="0"/>
              <a:t>Usually placed in civil and regulatory codes, collateral consequences may limit a person’s: </a:t>
            </a:r>
            <a:endParaRPr lang="en-US" sz="9600" dirty="0"/>
          </a:p>
          <a:p>
            <a:pPr lvl="1"/>
            <a:r>
              <a:rPr lang="en-AU" sz="9600" dirty="0"/>
              <a:t>ability to vote</a:t>
            </a:r>
            <a:endParaRPr lang="en-US" sz="9600" dirty="0"/>
          </a:p>
          <a:p>
            <a:pPr lvl="1"/>
            <a:r>
              <a:rPr lang="en-AU" sz="9600" dirty="0"/>
              <a:t>live in public housing</a:t>
            </a:r>
            <a:endParaRPr lang="en-US" sz="9600" dirty="0"/>
          </a:p>
          <a:p>
            <a:pPr lvl="1"/>
            <a:r>
              <a:rPr lang="en-AU" sz="9600" dirty="0"/>
              <a:t>qualify for an occupational license</a:t>
            </a:r>
            <a:endParaRPr lang="en-US" sz="9600" dirty="0"/>
          </a:p>
          <a:p>
            <a:pPr lvl="1"/>
            <a:r>
              <a:rPr lang="en-AU" sz="9600" dirty="0"/>
              <a:t>serve in the military</a:t>
            </a:r>
            <a:endParaRPr lang="en-US" sz="9600" dirty="0"/>
          </a:p>
          <a:p>
            <a:pPr lvl="1"/>
            <a:r>
              <a:rPr lang="en-AU" sz="9600" dirty="0"/>
              <a:t>receive public benefits (Food Stamps, housing vouchers)</a:t>
            </a:r>
            <a:endParaRPr lang="en-US" sz="9600" dirty="0"/>
          </a:p>
          <a:p>
            <a:pPr lvl="1"/>
            <a:r>
              <a:rPr lang="en-AU" sz="9600" dirty="0"/>
              <a:t>sit on a jury</a:t>
            </a:r>
            <a:endParaRPr lang="en-US" sz="9600" dirty="0"/>
          </a:p>
          <a:p>
            <a:pPr lvl="1"/>
            <a:r>
              <a:rPr lang="en-AU" sz="9600" dirty="0"/>
              <a:t>borrow money for college</a:t>
            </a:r>
            <a:endParaRPr lang="en-US" sz="9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2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941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34778294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9758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3C8C-35B5-4D56-AC2E-DE26E31B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2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Hea</a:t>
            </a:r>
            <a:r>
              <a:rPr lang="en-US" sz="3800" dirty="0"/>
              <a:t>lthcare: Veronika </a:t>
            </a:r>
            <a:r>
              <a:rPr lang="en-US" sz="3800" dirty="0" err="1"/>
              <a:t>Dolar</a:t>
            </a: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6239B-1605-4C30-BEE7-CDEBAA66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6193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4D625F-C7AE-4A88-BC66-495165B72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62" y="896557"/>
            <a:ext cx="9443544" cy="5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608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Stephanie </a:t>
            </a:r>
            <a:r>
              <a:rPr lang="en-US" dirty="0" err="1"/>
              <a:t>Seguino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Stephanie.Seguino@uvm.edu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73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a households 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lvl="2"/>
            <a:r>
              <a:rPr lang="en-US" dirty="0"/>
              <a:t>Assets can be financial and physical.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947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7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erall Wealth Distribution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5CDD01-4DCF-5848-9A2A-5FBF4306B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284974" y="1150099"/>
            <a:ext cx="7622051" cy="50801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</p:spTree>
    <p:extLst>
      <p:ext uri="{BB962C8B-B14F-4D97-AF65-F5344CB8AC3E}">
        <p14:creationId xmlns:p14="http://schemas.microsoft.com/office/powerpoint/2010/main" val="41149271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36561</TotalTime>
  <Words>2603</Words>
  <Application>Microsoft Macintosh PowerPoint</Application>
  <PresentationFormat>Widescreen</PresentationFormat>
  <Paragraphs>497</Paragraphs>
  <Slides>68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Credits and Disclaimer</vt:lpstr>
      <vt:lpstr>Outline</vt:lpstr>
      <vt:lpstr>What is Wealth?</vt:lpstr>
      <vt:lpstr>Evidence</vt:lpstr>
      <vt:lpstr>Overall Wealth Distribution</vt:lpstr>
      <vt:lpstr>Wealth inequality in America</vt:lpstr>
      <vt:lpstr>Wealth is More and More Concentrated</vt:lpstr>
      <vt:lpstr>How do we accumulate wealth?</vt:lpstr>
      <vt:lpstr>Wealth Disparities, 2019</vt:lpstr>
      <vt:lpstr>Evidence of the Gap</vt:lpstr>
      <vt:lpstr>Wealth Gap Over Time: Mean</vt:lpstr>
      <vt:lpstr>Wealth Gap Over Time: Median</vt:lpstr>
      <vt:lpstr>Net Worth by Age and Race</vt:lpstr>
      <vt:lpstr>Black Household Incomes Relative to White</vt:lpstr>
      <vt:lpstr>Black Household Incomes Relative to White</vt:lpstr>
      <vt:lpstr>By Household Income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Wealth by Educational Attainment</vt:lpstr>
      <vt:lpstr>Educational Attainment: Policy</vt:lpstr>
      <vt:lpstr>Educational Attainment</vt:lpstr>
      <vt:lpstr>Home Ownership: Households</vt:lpstr>
      <vt:lpstr>Home Ownership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Use of Payday Lenders</vt:lpstr>
      <vt:lpstr>Entrepreneurship: Rate of New Entrepreneurs</vt:lpstr>
      <vt:lpstr>Explaining Differences in Entrepreneurship</vt:lpstr>
      <vt:lpstr>Soft Skills and Personal Responsibility?</vt:lpstr>
      <vt:lpstr>Wage Gap: Controlling for education, age, job type.  </vt:lpstr>
      <vt:lpstr>Overrepresented Where Wages are Low</vt:lpstr>
      <vt:lpstr>Black-White Earnings Gap by Education</vt:lpstr>
      <vt:lpstr>Wage Gap Broken Down</vt:lpstr>
      <vt:lpstr>Equality of Income = Equality of Wealth</vt:lpstr>
      <vt:lpstr>Labor Force Participation</vt:lpstr>
      <vt:lpstr>  Over (under) representation of racial    groups in prison</vt:lpstr>
      <vt:lpstr>PowerPoint Presentation</vt:lpstr>
      <vt:lpstr>Family Structure</vt:lpstr>
      <vt:lpstr>Kids – Household Types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Specific Policy Options</vt:lpstr>
      <vt:lpstr>Reform Criminal Justice System</vt:lpstr>
      <vt:lpstr>Collateral consequences of contact with criminal justice system</vt:lpstr>
      <vt:lpstr>Gov’t Asset Building Policies</vt:lpstr>
      <vt:lpstr>Other Concrete Policy Options</vt:lpstr>
      <vt:lpstr>Summary</vt:lpstr>
      <vt:lpstr>Healthcare: Veronika Dolar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331</cp:revision>
  <cp:lastPrinted>2022-02-17T18:56:54Z</cp:lastPrinted>
  <dcterms:created xsi:type="dcterms:W3CDTF">2017-05-03T22:30:38Z</dcterms:created>
  <dcterms:modified xsi:type="dcterms:W3CDTF">2022-02-17T18:57:15Z</dcterms:modified>
</cp:coreProperties>
</file>