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handoutMasterIdLst>
    <p:handoutMasterId r:id="rId58"/>
  </p:handoutMasterIdLst>
  <p:sldIdLst>
    <p:sldId id="1026" r:id="rId2"/>
    <p:sldId id="4001" r:id="rId3"/>
    <p:sldId id="436" r:id="rId4"/>
    <p:sldId id="4094" r:id="rId5"/>
    <p:sldId id="3967" r:id="rId6"/>
    <p:sldId id="1089" r:id="rId7"/>
    <p:sldId id="1093" r:id="rId8"/>
    <p:sldId id="1675" r:id="rId9"/>
    <p:sldId id="3970" r:id="rId10"/>
    <p:sldId id="1670" r:id="rId11"/>
    <p:sldId id="1666" r:id="rId12"/>
    <p:sldId id="1646" r:id="rId13"/>
    <p:sldId id="1659" r:id="rId14"/>
    <p:sldId id="1661" r:id="rId15"/>
    <p:sldId id="1676" r:id="rId16"/>
    <p:sldId id="1098" r:id="rId17"/>
    <p:sldId id="1094" r:id="rId18"/>
    <p:sldId id="3962" r:id="rId19"/>
    <p:sldId id="1096" r:id="rId20"/>
    <p:sldId id="1097" r:id="rId21"/>
    <p:sldId id="3969" r:id="rId22"/>
    <p:sldId id="1119" r:id="rId23"/>
    <p:sldId id="1683" r:id="rId24"/>
    <p:sldId id="3971" r:id="rId25"/>
    <p:sldId id="3972" r:id="rId26"/>
    <p:sldId id="3963" r:id="rId27"/>
    <p:sldId id="1109" r:id="rId28"/>
    <p:sldId id="1117" r:id="rId29"/>
    <p:sldId id="1106" r:id="rId30"/>
    <p:sldId id="1105" r:id="rId31"/>
    <p:sldId id="3973" r:id="rId32"/>
    <p:sldId id="3974" r:id="rId33"/>
    <p:sldId id="1656" r:id="rId34"/>
    <p:sldId id="3981" r:id="rId35"/>
    <p:sldId id="3982" r:id="rId36"/>
    <p:sldId id="3983" r:id="rId37"/>
    <p:sldId id="3984" r:id="rId38"/>
    <p:sldId id="3964" r:id="rId39"/>
    <p:sldId id="1112" r:id="rId40"/>
    <p:sldId id="1665" r:id="rId41"/>
    <p:sldId id="1680" r:id="rId42"/>
    <p:sldId id="1649" r:id="rId43"/>
    <p:sldId id="3965" r:id="rId44"/>
    <p:sldId id="4095" r:id="rId45"/>
    <p:sldId id="3966" r:id="rId46"/>
    <p:sldId id="1113" r:id="rId47"/>
    <p:sldId id="1107" r:id="rId48"/>
    <p:sldId id="1673" r:id="rId49"/>
    <p:sldId id="1674" r:id="rId50"/>
    <p:sldId id="4096" r:id="rId51"/>
    <p:sldId id="1672" r:id="rId52"/>
    <p:sldId id="1677" r:id="rId53"/>
    <p:sldId id="1668" r:id="rId54"/>
    <p:sldId id="1062" r:id="rId55"/>
    <p:sldId id="1114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754"/>
  </p:normalViewPr>
  <p:slideViewPr>
    <p:cSldViewPr snapToGrid="0">
      <p:cViewPr varScale="1">
        <p:scale>
          <a:sx n="99" d="100"/>
          <a:sy n="99" d="100"/>
        </p:scale>
        <p:origin x="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9" d="100"/>
        <a:sy n="149" d="100"/>
      </p:scale>
      <p:origin x="0" y="-2888"/>
    </p:cViewPr>
  </p:sorterViewPr>
  <p:notesViewPr>
    <p:cSldViewPr snapToGrid="0">
      <p:cViewPr varScale="1">
        <p:scale>
          <a:sx n="48" d="100"/>
          <a:sy n="48" d="100"/>
        </p:scale>
        <p:origin x="2370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AEEC2D-915B-4682-A2AC-44D4EBD266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8304C3-A156-41CD-8D51-C9B555A9E8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1D80E-1FE6-4BDA-B388-315281BBBD7A}" type="datetimeFigureOut">
              <a:rPr lang="en-US" smtClean="0"/>
              <a:t>4/6/22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0F8D7-A9CD-4684-ADEA-4CA93CD9FF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ED1583-6A74-4E73-9A92-07D7CE1A78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B892B-5385-4FD2-96AF-2B3C2B401D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77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B7205-1ECB-4F65-B24D-BD27FFA23B94}" type="datetimeFigureOut">
              <a:rPr lang="en-US" smtClean="0"/>
              <a:t>4/6/22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A6467-982F-43FA-9555-C83E47AD5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60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5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603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6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8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09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08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91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75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74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90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2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USDist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Jon/NEED%20Dropbox/Presentations/RacialWealth/Charts/mobility.pn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fl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tiff"/><Relationship Id="rId7" Type="http://schemas.openxmlformats.org/officeDocument/2006/relationships/image" Target="../media/image40.jpg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tiff"/><Relationship Id="rId11" Type="http://schemas.openxmlformats.org/officeDocument/2006/relationships/image" Target="../media/image44.jpg"/><Relationship Id="rId5" Type="http://schemas.openxmlformats.org/officeDocument/2006/relationships/image" Target="../media/image38.tiff"/><Relationship Id="rId10" Type="http://schemas.openxmlformats.org/officeDocument/2006/relationships/image" Target="../media/image43.jpg"/><Relationship Id="rId4" Type="http://schemas.openxmlformats.org/officeDocument/2006/relationships/image" Target="../media/image37.tiff"/><Relationship Id="rId9" Type="http://schemas.openxmlformats.org/officeDocument/2006/relationships/image" Target="../media/image42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an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Oklahoma State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February-March,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53525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1669365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8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Ove</a:t>
            </a:r>
            <a:r>
              <a:rPr lang="en-US" dirty="0"/>
              <a:t>rall Wealth Distribution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85CDD01-4DCF-5848-9A2A-5FBF4306B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84974" y="1150099"/>
            <a:ext cx="7622051" cy="508012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</p:spTree>
    <p:extLst>
      <p:ext uri="{BB962C8B-B14F-4D97-AF65-F5344CB8AC3E}">
        <p14:creationId xmlns:p14="http://schemas.microsoft.com/office/powerpoint/2010/main" val="3625772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2050" name="Picture 2" descr="figure 3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10944"/>
            <a:ext cx="97536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483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8EAD-8791-0149-BA89-AB7B4AA79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403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high quality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Withstand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437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1132182-F75F-EA48-8E34-DF13B2AF5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41" y="961568"/>
            <a:ext cx="8936078" cy="5257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0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22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953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720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400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Increased savings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Soft skills &amp; personal responsibility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Entrepreneurship </a:t>
            </a:r>
          </a:p>
          <a:p>
            <a:r>
              <a:rPr lang="en-US" dirty="0"/>
              <a:t>Wages</a:t>
            </a:r>
          </a:p>
          <a:p>
            <a:r>
              <a:rPr lang="en-US" dirty="0"/>
              <a:t>Labor force participation</a:t>
            </a:r>
          </a:p>
          <a:p>
            <a:r>
              <a:rPr lang="en-US" dirty="0"/>
              <a:t>Incarceration rates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30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3374E-E6D7-F044-B072-456FFBB19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9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Diff</a:t>
            </a:r>
            <a:r>
              <a:rPr lang="en-US" dirty="0"/>
              <a:t>erences in Educational Attainment,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8DC71-BDD0-2143-A9C2-B26E429C6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D868827-C023-434D-81E6-4668A288A0FA}"/>
              </a:ext>
            </a:extLst>
          </p:cNvPr>
          <p:cNvGrpSpPr>
            <a:grpSpLocks noChangeAspect="1"/>
          </p:cNvGrpSpPr>
          <p:nvPr/>
        </p:nvGrpSpPr>
        <p:grpSpPr>
          <a:xfrm>
            <a:off x="3185278" y="1275298"/>
            <a:ext cx="4111069" cy="5281872"/>
            <a:chOff x="5391150" y="1485900"/>
            <a:chExt cx="3144693" cy="40402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001061-70A5-4F4F-9EEB-ADB1A38FF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91150" y="1485900"/>
              <a:ext cx="1409700" cy="38862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653A0F-4D6D-AB49-B853-518C7D6408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0850" y="1512979"/>
              <a:ext cx="990600" cy="4013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5A03C6-F4FD-A448-9C71-DF19FA34F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3043" y="1487602"/>
              <a:ext cx="812800" cy="33020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4962D5F-209A-3045-9884-1689764EFF05}"/>
                </a:ext>
              </a:extLst>
            </p:cNvPr>
            <p:cNvSpPr/>
            <p:nvPr/>
          </p:nvSpPr>
          <p:spPr>
            <a:xfrm rot="18674347">
              <a:off x="6368680" y="4774921"/>
              <a:ext cx="704444" cy="546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5E3912B-4463-D84D-89F7-E5B7CFC15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001" y="3815520"/>
            <a:ext cx="3784600" cy="30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B46534-001A-B449-86DD-C9B54BBE00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6739" y="2995771"/>
            <a:ext cx="3873500" cy="317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1F1E2F-6BB8-0D45-86A7-9BF170A77F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6001" y="2053909"/>
            <a:ext cx="3111500" cy="317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6310FE-35CC-0B49-AB93-DBF90CD202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5262" y="1377310"/>
            <a:ext cx="3213100" cy="3429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E05271D-EFC5-634D-B4D8-D7C66AE79EE7}"/>
              </a:ext>
            </a:extLst>
          </p:cNvPr>
          <p:cNvSpPr txBox="1"/>
          <p:nvPr/>
        </p:nvSpPr>
        <p:spPr>
          <a:xfrm>
            <a:off x="8794483" y="6456851"/>
            <a:ext cx="2630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American Council on Education</a:t>
            </a:r>
          </a:p>
        </p:txBody>
      </p:sp>
    </p:spTree>
    <p:extLst>
      <p:ext uri="{BB962C8B-B14F-4D97-AF65-F5344CB8AC3E}">
        <p14:creationId xmlns:p14="http://schemas.microsoft.com/office/powerpoint/2010/main" val="3022108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77-244C-B24E-9EFC-38F7E29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by Educational Attainment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CD70EB5-A788-AD40-913A-8623F8D24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58" y="1591817"/>
            <a:ext cx="10058400" cy="3674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A194-60F8-3548-85C0-E1A3125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CB7E-42EF-2C44-AE44-6CBC73CE43F2}"/>
              </a:ext>
            </a:extLst>
          </p:cNvPr>
          <p:cNvSpPr/>
          <p:nvPr/>
        </p:nvSpPr>
        <p:spPr>
          <a:xfrm>
            <a:off x="8034528" y="1591817"/>
            <a:ext cx="2365248" cy="22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2C64-A055-2546-B42F-C0A9D0D14672}"/>
              </a:ext>
            </a:extLst>
          </p:cNvPr>
          <p:cNvSpPr/>
          <p:nvPr/>
        </p:nvSpPr>
        <p:spPr>
          <a:xfrm>
            <a:off x="7498080" y="1591817"/>
            <a:ext cx="536448" cy="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32692-42BF-FB45-9803-C3710E29438D}"/>
              </a:ext>
            </a:extLst>
          </p:cNvPr>
          <p:cNvSpPr txBox="1"/>
          <p:nvPr/>
        </p:nvSpPr>
        <p:spPr>
          <a:xfrm>
            <a:off x="10974528" y="27873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71.0%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F1F85-C623-A445-927E-2D8852FEA68B}"/>
              </a:ext>
            </a:extLst>
          </p:cNvPr>
          <p:cNvSpPr txBox="1"/>
          <p:nvPr/>
        </p:nvSpPr>
        <p:spPr>
          <a:xfrm>
            <a:off x="10974529" y="402679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16.1%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0FC1A-43D0-364E-83B4-63EAA5195699}"/>
              </a:ext>
            </a:extLst>
          </p:cNvPr>
          <p:cNvSpPr txBox="1"/>
          <p:nvPr/>
        </p:nvSpPr>
        <p:spPr>
          <a:xfrm>
            <a:off x="11030458" y="439612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8BA29-AB35-3247-A119-312491C37E6F}"/>
              </a:ext>
            </a:extLst>
          </p:cNvPr>
          <p:cNvSpPr txBox="1"/>
          <p:nvPr/>
        </p:nvSpPr>
        <p:spPr>
          <a:xfrm>
            <a:off x="11030458" y="466237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4.3%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01E8C1C-D6DC-1049-ADBE-3B3F811F8AA8}"/>
              </a:ext>
            </a:extLst>
          </p:cNvPr>
          <p:cNvGraphicFramePr>
            <a:graphicFrameLocks/>
          </p:cNvGraphicFramePr>
          <p:nvPr/>
        </p:nvGraphicFramePr>
        <p:xfrm>
          <a:off x="2751843" y="2293003"/>
          <a:ext cx="437482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Educational </a:t>
                      </a:r>
                    </a:p>
                    <a:p>
                      <a:r>
                        <a:rPr lang="en-US" dirty="0"/>
                        <a:t>Attainment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No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$157,200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$249,600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Some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$66,100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$340,600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28665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$292,100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$1,511,100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54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5CB15-81CF-2A44-B113-CA150AD595C6}"/>
              </a:ext>
            </a:extLst>
          </p:cNvPr>
          <p:cNvSpPr txBox="1"/>
          <p:nvPr/>
        </p:nvSpPr>
        <p:spPr>
          <a:xfrm>
            <a:off x="8215008" y="6461765"/>
            <a:ext cx="345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Federal Reserve Board, Table data are 2016.</a:t>
            </a:r>
          </a:p>
        </p:txBody>
      </p:sp>
    </p:spTree>
    <p:extLst>
      <p:ext uri="{BB962C8B-B14F-4D97-AF65-F5344CB8AC3E}">
        <p14:creationId xmlns:p14="http://schemas.microsoft.com/office/powerpoint/2010/main" val="2447352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Darity</a:t>
            </a:r>
            <a:r>
              <a:rPr lang="en-US" sz="1200" dirty="0"/>
              <a:t>, et al., “What We Get Wrong About Closing the Racial Wealth Gap”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31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46" y="935933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74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404242" y="1146887"/>
            <a:ext cx="6595241" cy="479507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876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/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44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  <a:p>
            <a:pPr lvl="2"/>
            <a:r>
              <a:rPr lang="en-US" dirty="0"/>
              <a:t>23% after adjusting for quality and amenities.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4544811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</a:t>
            </a:r>
          </a:p>
          <a:p>
            <a:r>
              <a:rPr lang="en-US" dirty="0"/>
              <a:t>Ability to borrow – lending discrimination</a:t>
            </a:r>
          </a:p>
          <a:p>
            <a:pPr lvl="1"/>
            <a:r>
              <a:rPr lang="en-US" dirty="0"/>
              <a:t>At all</a:t>
            </a:r>
          </a:p>
          <a:p>
            <a:pPr lvl="1"/>
            <a:r>
              <a:rPr lang="en-US" dirty="0"/>
              <a:t>On equivalent terms to white borrowers</a:t>
            </a:r>
          </a:p>
          <a:p>
            <a:r>
              <a:rPr lang="en-US" dirty="0"/>
              <a:t>Local ordinances – housing discrimination</a:t>
            </a:r>
          </a:p>
          <a:p>
            <a:r>
              <a:rPr lang="en-US" dirty="0"/>
              <a:t>Lower appreciation rates of homes in majority Black communities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437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reased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evidence generated by economists ranging from Milton Friedman (1957) to Marjorie </a:t>
            </a:r>
            <a:r>
              <a:rPr lang="en-US" dirty="0" err="1"/>
              <a:t>Galenson</a:t>
            </a:r>
            <a:r>
              <a:rPr lang="en-US" dirty="0"/>
              <a:t> (1972) to Marcus Alexis (1971) to </a:t>
            </a:r>
            <a:r>
              <a:rPr lang="en-US" dirty="0" err="1"/>
              <a:t>Gittelman</a:t>
            </a:r>
            <a:r>
              <a:rPr lang="en-US" dirty="0"/>
              <a:t> and Wolff (2004)…..</a:t>
            </a:r>
          </a:p>
          <a:p>
            <a:pPr lvl="1"/>
            <a:r>
              <a:rPr lang="en-US" dirty="0"/>
              <a:t>All find that after accounting for household income, Blacks have a slightly higher savings rate than Whites.</a:t>
            </a:r>
          </a:p>
          <a:p>
            <a:r>
              <a:rPr lang="en-US" dirty="0"/>
              <a:t>Risk and reward are higher for White investors</a:t>
            </a:r>
          </a:p>
          <a:p>
            <a:pPr lvl="1"/>
            <a:r>
              <a:rPr lang="en-US" dirty="0"/>
              <a:t>Controlling for income, this is not clear.</a:t>
            </a:r>
          </a:p>
          <a:p>
            <a:pPr lvl="1"/>
            <a:r>
              <a:rPr lang="en-US" dirty="0"/>
              <a:t>Access to and tolerance for higher risk investments is clearly correlated with income.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416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3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Cou</a:t>
            </a:r>
            <a:r>
              <a:rPr lang="en-US" dirty="0"/>
              <a:t>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570730"/>
            <a:ext cx="10871200" cy="4351338"/>
          </a:xfrm>
        </p:spPr>
        <p:txBody>
          <a:bodyPr/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dirty="0"/>
              <a:t>Week 1 (3/7): 	US Economic Update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/>
            <a:r>
              <a:rPr lang="en-US" dirty="0"/>
              <a:t>Week 2 (3/14): 	Climate Change Economics (Sarah Jacobson, Williams College)</a:t>
            </a:r>
          </a:p>
          <a:p>
            <a:pPr lvl="1"/>
            <a:r>
              <a:rPr lang="en-US" dirty="0"/>
              <a:t>Week 3 (3/21): 	Federal Debt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/>
            <a:r>
              <a:rPr lang="en-US" dirty="0"/>
              <a:t>Week 4 (3/28): 	Trade and Globalization (Alan Deardorff, University of Michigan</a:t>
            </a:r>
          </a:p>
          <a:p>
            <a:pPr lvl="1"/>
            <a:r>
              <a:rPr lang="en-US" b="1" dirty="0"/>
              <a:t>Week 5 (4/4):	The Black-White Wealth Gap (Jon </a:t>
            </a:r>
            <a:r>
              <a:rPr lang="en-US" b="1" dirty="0" err="1"/>
              <a:t>Haveman</a:t>
            </a:r>
            <a:r>
              <a:rPr lang="en-US" b="1" dirty="0"/>
              <a:t>, </a:t>
            </a:r>
            <a:r>
              <a:rPr lang="en-US" b="1"/>
              <a:t>NEED)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921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literacy doesn’t matter that much when you don’t have any finances to manage.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29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C061E5-20AE-434F-A9DA-5B21A93CBF15}"/>
              </a:ext>
            </a:extLst>
          </p:cNvPr>
          <p:cNvSpPr/>
          <p:nvPr/>
        </p:nvSpPr>
        <p:spPr>
          <a:xfrm>
            <a:off x="5403342" y="2877312"/>
            <a:ext cx="4186401" cy="2463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10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90D176CD-7D33-0C49-998A-91205F6FA862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127959" y="1045276"/>
            <a:ext cx="7779325" cy="51849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ED5021C-78A6-C449-9C13-07191E9C7DA2}"/>
              </a:ext>
            </a:extLst>
          </p:cNvPr>
          <p:cNvSpPr/>
          <p:nvPr/>
        </p:nvSpPr>
        <p:spPr>
          <a:xfrm>
            <a:off x="5184981" y="3244334"/>
            <a:ext cx="1822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Entrepreneurship</a:t>
            </a:r>
          </a:p>
        </p:txBody>
      </p:sp>
    </p:spTree>
    <p:extLst>
      <p:ext uri="{BB962C8B-B14F-4D97-AF65-F5344CB8AC3E}">
        <p14:creationId xmlns:p14="http://schemas.microsoft.com/office/powerpoint/2010/main" val="134324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ACD-6843-8A45-B1A1-2DB347F7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</a:t>
            </a:r>
            <a:r>
              <a:rPr lang="en-US" dirty="0"/>
              <a:t>t Skills and Personal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5305-2A2B-4A4D-8BB4-905A122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  <a:p>
            <a:pPr lvl="1"/>
            <a:r>
              <a:rPr lang="en-US" dirty="0"/>
              <a:t>Show up on time</a:t>
            </a:r>
          </a:p>
          <a:p>
            <a:pPr lvl="1"/>
            <a:r>
              <a:rPr lang="en-US" dirty="0"/>
              <a:t>Eye contact with customers</a:t>
            </a:r>
          </a:p>
          <a:p>
            <a:pPr lvl="1"/>
            <a:r>
              <a:rPr lang="en-US" dirty="0"/>
              <a:t>Dress well</a:t>
            </a:r>
          </a:p>
          <a:p>
            <a:pPr lvl="1"/>
            <a:r>
              <a:rPr lang="en-US" dirty="0"/>
              <a:t>Collaborative skills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2B9-BDF6-1B45-AD5D-047210577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pPr lvl="1"/>
            <a:r>
              <a:rPr lang="en-US" dirty="0"/>
              <a:t>Black workers are crowded into service sector jobs.</a:t>
            </a:r>
          </a:p>
          <a:p>
            <a:pPr lvl="1"/>
            <a:r>
              <a:rPr lang="en-US" dirty="0"/>
              <a:t>Well represented in service, sales and office, and production, transportation, and material moving</a:t>
            </a:r>
          </a:p>
          <a:p>
            <a:pPr lvl="1"/>
            <a:r>
              <a:rPr lang="en-US" dirty="0"/>
              <a:t>Relatively less well represented in construction, extraction, and maintenance.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228D-C456-5342-823D-9E19FE6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6839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4A02-C5BB-DA48-B3A3-1D590F29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arceration Likely Plays A Role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A29E7-B4CF-164D-A195-FDC904B5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1026" name="Picture 2" descr="Graph of racial disparities in U.S. incarceration rates as of the 2010 Census.">
            <a:extLst>
              <a:ext uri="{FF2B5EF4-FFF2-40B4-BE49-F238E27FC236}">
                <a16:creationId xmlns:a16="http://schemas.microsoft.com/office/drawing/2014/main" id="{71C576B2-1F87-B848-8118-977D0A7D1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40" y="914083"/>
            <a:ext cx="7178040" cy="538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4331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9C5C7F-B943-5C46-97AD-EFD54D198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48052F-D9ED-E242-98EA-CF37F6D40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321310"/>
            <a:ext cx="10160000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74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F4C6E7-E45A-EF49-A136-24B0C795D677}"/>
              </a:ext>
            </a:extLst>
          </p:cNvPr>
          <p:cNvSpPr/>
          <p:nvPr/>
        </p:nvSpPr>
        <p:spPr>
          <a:xfrm>
            <a:off x="1457739" y="2955235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9CFC47-8BE0-1A44-9BD9-6DD7836E706F}"/>
              </a:ext>
            </a:extLst>
          </p:cNvPr>
          <p:cNvSpPr/>
          <p:nvPr/>
        </p:nvSpPr>
        <p:spPr>
          <a:xfrm>
            <a:off x="6823822" y="2963257"/>
            <a:ext cx="2464904" cy="1868556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32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3736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Init</a:t>
            </a:r>
            <a:r>
              <a:rPr lang="en-US" dirty="0"/>
              <a:t>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832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004" y="1602225"/>
            <a:ext cx="6793992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Individual behaviors?</a:t>
            </a:r>
          </a:p>
          <a:p>
            <a:pPr>
              <a:spcAft>
                <a:spcPts val="1000"/>
              </a:spcAft>
            </a:pPr>
            <a:r>
              <a:rPr lang="en-US" dirty="0"/>
              <a:t>Structural characteristics of the economy?</a:t>
            </a:r>
          </a:p>
          <a:p>
            <a:pPr>
              <a:spcAft>
                <a:spcPts val="1000"/>
              </a:spcAft>
            </a:pPr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873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339771"/>
            <a:ext cx="9144000" cy="1146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DB2311-87D6-C047-B20B-6647E648B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97" y="376963"/>
            <a:ext cx="3162300" cy="2108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B6FCC2-40ED-2E46-A156-72C7E56BE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2751" y="4289591"/>
            <a:ext cx="2159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489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CDFA1F-3DEF-7545-B6B9-833180F97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2C7F62-0A95-3D45-95E8-1F9603729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64" y="0"/>
            <a:ext cx="4873101" cy="32274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E44E0E-9595-AA49-B254-7F8C39AB4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464" y="3428999"/>
            <a:ext cx="4908692" cy="26261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2515E1-D5E0-9147-A528-23D00D041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419" y="1763785"/>
            <a:ext cx="4908691" cy="33182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3364CE-00AC-0247-8459-62659A1C0BCC}"/>
              </a:ext>
            </a:extLst>
          </p:cNvPr>
          <p:cNvSpPr txBox="1"/>
          <p:nvPr/>
        </p:nvSpPr>
        <p:spPr>
          <a:xfrm>
            <a:off x="7376055" y="1399384"/>
            <a:ext cx="3031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A2723"/>
                </a:solidFill>
              </a:rPr>
              <a:t>Studying hard is not enough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A3FDAF-3B7D-E644-BFDE-8152599CF8D7}"/>
              </a:ext>
            </a:extLst>
          </p:cNvPr>
          <p:cNvCxnSpPr/>
          <p:nvPr/>
        </p:nvCxnSpPr>
        <p:spPr>
          <a:xfrm>
            <a:off x="7464056" y="1737936"/>
            <a:ext cx="237106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8574B70-3EEE-F340-9F3F-471E12139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6016" y="5079287"/>
            <a:ext cx="1689100" cy="1193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6CFD107-7C3F-634D-B53A-410E0310F49A}"/>
              </a:ext>
            </a:extLst>
          </p:cNvPr>
          <p:cNvSpPr/>
          <p:nvPr/>
        </p:nvSpPr>
        <p:spPr>
          <a:xfrm>
            <a:off x="5014913" y="1613700"/>
            <a:ext cx="728662" cy="44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46ED33-EF0F-9241-B76B-067B6F6C28FB}"/>
              </a:ext>
            </a:extLst>
          </p:cNvPr>
          <p:cNvSpPr/>
          <p:nvPr/>
        </p:nvSpPr>
        <p:spPr>
          <a:xfrm>
            <a:off x="2352674" y="4326933"/>
            <a:ext cx="804863" cy="616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5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6806346" y="3986213"/>
            <a:ext cx="3663567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Unaccounted for</a:t>
            </a:r>
          </a:p>
        </p:txBody>
      </p:sp>
    </p:spTree>
    <p:extLst>
      <p:ext uri="{BB962C8B-B14F-4D97-AF65-F5344CB8AC3E}">
        <p14:creationId xmlns:p14="http://schemas.microsoft.com/office/powerpoint/2010/main" val="10512893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F385-B9F5-B749-89BD-BEC5C7C1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1270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/>
              <a:t>Black incarceration rates are very high.</a:t>
            </a:r>
          </a:p>
          <a:p>
            <a:r>
              <a:rPr lang="en-US"/>
              <a:t>Transportation</a:t>
            </a:r>
            <a:endParaRPr lang="en-US" dirty="0"/>
          </a:p>
          <a:p>
            <a:pPr lvl="1"/>
            <a:r>
              <a:rPr lang="en-US" dirty="0"/>
              <a:t>Interstate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Broadband</a:t>
            </a:r>
          </a:p>
          <a:p>
            <a:pPr lvl="1"/>
            <a:r>
              <a:rPr lang="en-US" dirty="0"/>
              <a:t>Access is inversely related to regional income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6019800" y="4343400"/>
            <a:ext cx="4890655" cy="10806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977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396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- ”Baby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1750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  <a:p>
            <a:r>
              <a:rPr lang="en-US" b="0" dirty="0"/>
              <a:t>Provide subsidies to promote emergency savings, such as those linked to tax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4874450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6ADD-700C-8A47-A721-12D32FDC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Buy</a:t>
            </a:r>
            <a:r>
              <a:rPr lang="en-US" dirty="0"/>
              <a:t>ing and Banking 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44E-9AD2-5D46-AFB8-AD88DE5D7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Common Assertion: </a:t>
            </a:r>
            <a:r>
              <a:rPr lang="en-US" dirty="0"/>
              <a:t>Marshalling the enormous purchasing power of the Black community will drive progress.</a:t>
            </a:r>
          </a:p>
          <a:p>
            <a:pPr lvl="1"/>
            <a:r>
              <a:rPr lang="en-US" dirty="0"/>
              <a:t>More than $1.3 trillion in buying power.*</a:t>
            </a:r>
          </a:p>
          <a:p>
            <a:pPr lvl="1"/>
            <a:endParaRPr lang="en-US" dirty="0"/>
          </a:p>
          <a:p>
            <a:r>
              <a:rPr lang="en-US" i="1" dirty="0"/>
              <a:t>Common Assertion</a:t>
            </a:r>
            <a:r>
              <a:rPr lang="en-US" dirty="0"/>
              <a:t>: Banking is a source of wealth creation.</a:t>
            </a:r>
          </a:p>
          <a:p>
            <a:pPr lvl="1"/>
            <a:r>
              <a:rPr lang="en-US" dirty="0"/>
              <a:t>Combining the wealth of Black Americans in Black banks could be a source of wealth creation.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15F6-F888-404C-B8B3-097AB2EE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18F6C-AD25-774E-BE68-2B584CC2A53C}"/>
              </a:ext>
            </a:extLst>
          </p:cNvPr>
          <p:cNvSpPr txBox="1"/>
          <p:nvPr/>
        </p:nvSpPr>
        <p:spPr>
          <a:xfrm>
            <a:off x="5503653" y="6456851"/>
            <a:ext cx="6158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Source: https://</a:t>
            </a:r>
            <a:r>
              <a:rPr lang="en-US" sz="1200" dirty="0" err="1"/>
              <a:t>www.newswise.com</a:t>
            </a:r>
            <a:r>
              <a:rPr lang="en-US" sz="1200" dirty="0"/>
              <a:t>/articles/minority-markets-have-3-9-trillion-buying-power</a:t>
            </a:r>
          </a:p>
        </p:txBody>
      </p:sp>
    </p:spTree>
    <p:extLst>
      <p:ext uri="{BB962C8B-B14F-4D97-AF65-F5344CB8AC3E}">
        <p14:creationId xmlns:p14="http://schemas.microsoft.com/office/powerpoint/2010/main" val="36887965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90B0-1306-3C41-8B3E-2CCEA303D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</a:t>
            </a:r>
            <a:r>
              <a:rPr lang="en-US" dirty="0"/>
              <a:t>o to Fractional Reserve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941A1-6260-1541-85F3-7D27162BE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Money is deposited in an account in a bank.</a:t>
            </a:r>
          </a:p>
          <a:p>
            <a:r>
              <a:rPr lang="en-US" dirty="0"/>
              <a:t>Most of that money is lent out.</a:t>
            </a:r>
          </a:p>
          <a:p>
            <a:pPr lvl="1"/>
            <a:r>
              <a:rPr lang="en-US" dirty="0"/>
              <a:t>The rest is the “reserve”.</a:t>
            </a:r>
          </a:p>
          <a:p>
            <a:r>
              <a:rPr lang="en-US" dirty="0"/>
              <a:t>Suppose lent to purchase a house.</a:t>
            </a:r>
          </a:p>
          <a:p>
            <a:pPr lvl="1"/>
            <a:r>
              <a:rPr lang="en-US" dirty="0"/>
              <a:t>That money is then deposited in a bank.</a:t>
            </a:r>
          </a:p>
          <a:p>
            <a:pPr lvl="2"/>
            <a:r>
              <a:rPr lang="en-US" dirty="0"/>
              <a:t>Most of that money is lent out.</a:t>
            </a:r>
          </a:p>
          <a:p>
            <a:pPr lvl="3"/>
            <a:r>
              <a:rPr lang="en-US" dirty="0"/>
              <a:t>The rest is the “reserve”.</a:t>
            </a:r>
          </a:p>
          <a:p>
            <a:pPr lvl="2"/>
            <a:r>
              <a:rPr lang="en-US" dirty="0"/>
              <a:t>Suppose lent to purchase a house.</a:t>
            </a:r>
          </a:p>
          <a:p>
            <a:pPr lvl="3"/>
            <a:r>
              <a:rPr lang="en-US" dirty="0"/>
              <a:t>That money is then deposited…..</a:t>
            </a:r>
          </a:p>
          <a:p>
            <a:r>
              <a:rPr lang="en-US" dirty="0"/>
              <a:t>This is how wealth is created in the banking system.</a:t>
            </a:r>
          </a:p>
          <a:p>
            <a:pPr lvl="1"/>
            <a:r>
              <a:rPr lang="en-US" dirty="0"/>
              <a:t>Many banks are charging interest on essentially the same deposit.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44A53-4FAE-CF42-9C42-15BE08E8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3043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4641-454E-4D4D-B1B6-5F440104D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This Doesn’t Work for Black 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2CDDC-1D21-AA49-956A-B130329C2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is deposited in an account in a Black bank.</a:t>
            </a:r>
          </a:p>
          <a:p>
            <a:r>
              <a:rPr lang="en-US" dirty="0"/>
              <a:t>Most is lent for the purchase of a house by a Black buyer.</a:t>
            </a:r>
          </a:p>
          <a:p>
            <a:r>
              <a:rPr lang="en-US" dirty="0"/>
              <a:t>If the seller is White, those funds then get deposited in a White bank.</a:t>
            </a:r>
          </a:p>
          <a:p>
            <a:pPr lvl="1"/>
            <a:r>
              <a:rPr lang="en-US" dirty="0"/>
              <a:t>All of the remaining fractional reserve benefits now go to White banks.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Because the money is not allowed to circulate ONLY within the Black community, Black banking will likely have limited capacity to generate wealth.</a:t>
            </a:r>
          </a:p>
          <a:p>
            <a:pPr lvl="1"/>
            <a:r>
              <a:rPr lang="en-US" dirty="0"/>
              <a:t>Capacity of banks.  Capacity of depositors (3% of all U.S. wealth).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266ED-C134-ED4E-BABC-EA70FE20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836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Darrick Hamilton, Ph.D., The New School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Ph.D., NEED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Patrick Mason, Florida State University</a:t>
            </a:r>
          </a:p>
          <a:p>
            <a:pPr lvl="1"/>
            <a:r>
              <a:rPr lang="en-US" dirty="0"/>
              <a:t>Steven Craig, University of Houston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2292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A7007-49CD-7845-8ECB-EAEAFCA3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14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the Short Circuiting of Black Banking?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778C51A-F45C-3E43-AC05-51FD654CDCC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50872"/>
          <a:ext cx="4901588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214">
                  <a:extLst>
                    <a:ext uri="{9D8B030D-6E8A-4147-A177-3AD203B41FA5}">
                      <a16:colId xmlns:a16="http://schemas.microsoft.com/office/drawing/2014/main" val="2161594244"/>
                    </a:ext>
                  </a:extLst>
                </a:gridCol>
                <a:gridCol w="967493">
                  <a:extLst>
                    <a:ext uri="{9D8B030D-6E8A-4147-A177-3AD203B41FA5}">
                      <a16:colId xmlns:a16="http://schemas.microsoft.com/office/drawing/2014/main" val="1204030064"/>
                    </a:ext>
                  </a:extLst>
                </a:gridCol>
                <a:gridCol w="1235881">
                  <a:extLst>
                    <a:ext uri="{9D8B030D-6E8A-4147-A177-3AD203B41FA5}">
                      <a16:colId xmlns:a16="http://schemas.microsoft.com/office/drawing/2014/main" val="584741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56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Home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5094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 Residential Property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5040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1791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Residential Ownership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75.8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12.5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9505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651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Mean Asset Value</a:t>
                      </a:r>
                    </a:p>
                    <a:p>
                      <a:r>
                        <a:rPr lang="en-US" dirty="0"/>
                        <a:t>(Thousands $)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73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Own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354.8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8751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- Other Residential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173.6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8613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585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Share of Res. Value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80.0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00000"/>
                          </a:solidFill>
                        </a:rPr>
                        <a:t>5.7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6202604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97428-A011-B342-9026-1433BB16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C3AED98-578A-6C44-BEC7-2CED55FBFBFC}"/>
              </a:ext>
            </a:extLst>
          </p:cNvPr>
          <p:cNvSpPr txBox="1">
            <a:spLocks/>
          </p:cNvSpPr>
          <p:nvPr/>
        </p:nvSpPr>
        <p:spPr>
          <a:xfrm>
            <a:off x="6172200" y="1665980"/>
            <a:ext cx="5181600" cy="41891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Numbers of banks &amp; credit unions</a:t>
            </a:r>
          </a:p>
          <a:p>
            <a:pPr lvl="1"/>
            <a:r>
              <a:rPr lang="en-US" dirty="0"/>
              <a:t>Total:  		10,655</a:t>
            </a:r>
          </a:p>
          <a:p>
            <a:pPr lvl="1"/>
            <a:r>
              <a:rPr lang="en-US" dirty="0"/>
              <a:t>Black owned:	43   (0.4%)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They are very small</a:t>
            </a:r>
          </a:p>
          <a:p>
            <a:pPr lvl="1"/>
            <a:r>
              <a:rPr lang="en-US" dirty="0"/>
              <a:t>All Black owned:	     $5.8 Billion</a:t>
            </a:r>
          </a:p>
          <a:p>
            <a:pPr lvl="1"/>
            <a:r>
              <a:rPr lang="en-US" dirty="0"/>
              <a:t>JP Morgan Chase:   $2.8 TRILLION</a:t>
            </a:r>
          </a:p>
        </p:txBody>
      </p:sp>
    </p:spTree>
    <p:extLst>
      <p:ext uri="{BB962C8B-B14F-4D97-AF65-F5344CB8AC3E}">
        <p14:creationId xmlns:p14="http://schemas.microsoft.com/office/powerpoint/2010/main" val="221882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AB01A-9B27-784F-B43A-79E9EC086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</a:t>
            </a:r>
            <a:r>
              <a:rPr lang="en-US" sz="3600" dirty="0"/>
              <a:t> Multiplier Economy – Spanner in the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CB55F-F0D4-7E43-8E7E-BAFBCD4D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Banking – money goes where money is.</a:t>
            </a:r>
          </a:p>
          <a:p>
            <a:r>
              <a:rPr lang="en-US" dirty="0"/>
              <a:t>Buying – money goes to buy intermediate inputs, into the White community.</a:t>
            </a:r>
          </a:p>
          <a:p>
            <a:pPr lvl="1"/>
            <a:r>
              <a:rPr lang="en-US" dirty="0"/>
              <a:t>There is a similar multiplier for consumer spending.</a:t>
            </a:r>
          </a:p>
          <a:p>
            <a:pPr lvl="1"/>
            <a:r>
              <a:rPr lang="en-US" dirty="0"/>
              <a:t>Money is spent – goes to a Black business</a:t>
            </a:r>
          </a:p>
          <a:p>
            <a:pPr lvl="2"/>
            <a:r>
              <a:rPr lang="en-US" dirty="0"/>
              <a:t>That Black business then keeps some of the money, but some leaves the Black community through the purchases of intermediate inputs.</a:t>
            </a:r>
          </a:p>
          <a:p>
            <a:pPr lvl="3"/>
            <a:r>
              <a:rPr lang="en-US" dirty="0"/>
              <a:t>The Black economy may simply not be big enough to prevent this leakage.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A8162-FEF5-0A44-90D0-1DC2F47E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4606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C073-72AC-8747-9C2B-53188F76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</a:t>
            </a:r>
            <a:r>
              <a:rPr lang="en-US" dirty="0"/>
              <a:t>n It Be Made To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3D4A2-AE53-5C4D-B9CD-B8A5BF213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approaches to closing the wealth gap are severely limited unless the Black banking sector and economies are walled off from the rest of the country.</a:t>
            </a:r>
          </a:p>
          <a:p>
            <a:endParaRPr lang="en-US" dirty="0"/>
          </a:p>
          <a:p>
            <a:r>
              <a:rPr lang="en-US" dirty="0"/>
              <a:t>Walling off isn’t enough. Also need to:</a:t>
            </a:r>
          </a:p>
          <a:p>
            <a:pPr lvl="1"/>
            <a:r>
              <a:rPr lang="en-US" dirty="0"/>
              <a:t>Capitalize the Black banking sector and economy.</a:t>
            </a:r>
          </a:p>
          <a:p>
            <a:pPr lvl="1"/>
            <a:r>
              <a:rPr lang="en-US" dirty="0"/>
              <a:t>Offer fair protections from predatory market forces.</a:t>
            </a:r>
          </a:p>
          <a:p>
            <a:pPr lvl="2"/>
            <a:r>
              <a:rPr lang="en-US" dirty="0"/>
              <a:t>Larger White banks start off with more economic power.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86EA9-EA67-454E-B984-46A4EEF1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4961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(2019)</a:t>
            </a:r>
          </a:p>
          <a:p>
            <a:pPr lvl="1"/>
            <a:r>
              <a:rPr lang="en-US" dirty="0"/>
              <a:t>Mean:  White wealth is 6.9x Black wealth.</a:t>
            </a:r>
          </a:p>
          <a:p>
            <a:pPr lvl="1"/>
            <a:r>
              <a:rPr lang="en-US" dirty="0"/>
              <a:t>Median: White wealth is 7.8x Black wealth.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8086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96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Aut</a:t>
            </a:r>
            <a:r>
              <a:rPr lang="en-US" dirty="0"/>
              <a:t>onomous Vehicles: Jon </a:t>
            </a:r>
            <a:r>
              <a:rPr lang="en-US" dirty="0" err="1"/>
              <a:t>Haveman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3068" y="1790289"/>
            <a:ext cx="2821210" cy="1865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4342" y="1839210"/>
            <a:ext cx="2821210" cy="158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3068" y="4137910"/>
            <a:ext cx="2821210" cy="158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4342" y="4088103"/>
            <a:ext cx="2821210" cy="1870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8702" y="2587635"/>
            <a:ext cx="2821210" cy="1891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BB502FA-5A03-4D79-8C80-05E3F42D35F9}"/>
              </a:ext>
            </a:extLst>
          </p:cNvPr>
          <p:cNvGrpSpPr>
            <a:grpSpLocks/>
          </p:cNvGrpSpPr>
          <p:nvPr/>
        </p:nvGrpSpPr>
        <p:grpSpPr>
          <a:xfrm>
            <a:off x="2000250" y="1076083"/>
            <a:ext cx="8191500" cy="4730036"/>
            <a:chOff x="838200" y="593243"/>
            <a:chExt cx="9291612" cy="536527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E4CBB3-8473-437B-81F6-04677D6A9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62623" y="3566497"/>
              <a:ext cx="3462389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5AAC10-552D-405D-BCD3-D386DDE7C2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9635"/>
            <a:stretch/>
          </p:blipFill>
          <p:spPr>
            <a:xfrm>
              <a:off x="838200" y="3754507"/>
              <a:ext cx="3632204" cy="22040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5617708-354B-424B-8007-8DC3BE0B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23171" y="1074521"/>
              <a:ext cx="3491242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A90AD0-0B07-4EDD-BD4F-C06E14C19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50534" y="593243"/>
              <a:ext cx="3479278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629BD4-42A9-4FC1-BF8F-8980DF585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29843" y="2412368"/>
              <a:ext cx="3231563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0937664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479866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testimonials.php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8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10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18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201431" y="2235196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781564" y="2923598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252092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3"/>
            <a:ext cx="10182665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0021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3460</TotalTime>
  <Words>2055</Words>
  <Application>Microsoft Macintosh PowerPoint</Application>
  <PresentationFormat>Widescreen</PresentationFormat>
  <Paragraphs>415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PowerPoint Presentation</vt:lpstr>
      <vt:lpstr>Credits and Disclaimer</vt:lpstr>
      <vt:lpstr>Outline</vt:lpstr>
      <vt:lpstr>Evidence</vt:lpstr>
      <vt:lpstr>Evidence of the Gap</vt:lpstr>
      <vt:lpstr>Wealth Gap Over Time: Mean</vt:lpstr>
      <vt:lpstr>Wealth is More and More Concentrated</vt:lpstr>
      <vt:lpstr>Overall Wealth Distribution</vt:lpstr>
      <vt:lpstr>By Household Income</vt:lpstr>
      <vt:lpstr>Why Wealth is Important</vt:lpstr>
      <vt:lpstr>Household Level Benefits</vt:lpstr>
      <vt:lpstr>Wealth Mobility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Differences in Educational Attainment, 2017</vt:lpstr>
      <vt:lpstr>Wealth by Educational Attainment</vt:lpstr>
      <vt:lpstr>Educational Attainment</vt:lpstr>
      <vt:lpstr>Black-White Earnings Gap by Education</vt:lpstr>
      <vt:lpstr>Home Ownership</vt:lpstr>
      <vt:lpstr>Home Ownership</vt:lpstr>
      <vt:lpstr>Wealth Equality Through Home Ownership?</vt:lpstr>
      <vt:lpstr>What Determines Differences in Home Ownership?</vt:lpstr>
      <vt:lpstr>Increased Savings</vt:lpstr>
      <vt:lpstr>Financial Literacy</vt:lpstr>
      <vt:lpstr>Use of Payday Lenders</vt:lpstr>
      <vt:lpstr>Use of Payday Lenders</vt:lpstr>
      <vt:lpstr>Soft Skills and Personal Responsibility</vt:lpstr>
      <vt:lpstr>Incarceration Likely Plays A Role</vt:lpstr>
      <vt:lpstr>PowerPoint Presentation</vt:lpstr>
      <vt:lpstr>Family Structure</vt:lpstr>
      <vt:lpstr>Kids – Household Types</vt:lpstr>
      <vt:lpstr>Initial Endowment</vt:lpstr>
      <vt:lpstr>What is Fundamentally Responsible?</vt:lpstr>
      <vt:lpstr>PowerPoint Presentation</vt:lpstr>
      <vt:lpstr>Accounting for the Wealth Gap</vt:lpstr>
      <vt:lpstr>Policy Options</vt:lpstr>
      <vt:lpstr>Categories of Policy Areas</vt:lpstr>
      <vt:lpstr>Gov’t Asset Building Policies</vt:lpstr>
      <vt:lpstr>Specific Policy Options</vt:lpstr>
      <vt:lpstr>Other Concrete Policy Options</vt:lpstr>
      <vt:lpstr>Buying and Banking Black</vt:lpstr>
      <vt:lpstr>Intro to Fractional Reserve Banking</vt:lpstr>
      <vt:lpstr>Why This Doesn’t Work for Black Banks</vt:lpstr>
      <vt:lpstr>Why the Short Circuiting of Black Banking?</vt:lpstr>
      <vt:lpstr>The Multiplier Economy – Spanner in the Works</vt:lpstr>
      <vt:lpstr>Can It Be Made To Work?</vt:lpstr>
      <vt:lpstr>Summary</vt:lpstr>
      <vt:lpstr>Autonomous Vehicles: Jon Haveman</vt:lpstr>
      <vt:lpstr>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Woglom</dc:creator>
  <cp:lastModifiedBy>Jon Haveman</cp:lastModifiedBy>
  <cp:revision>66</cp:revision>
  <dcterms:created xsi:type="dcterms:W3CDTF">2022-02-04T21:29:43Z</dcterms:created>
  <dcterms:modified xsi:type="dcterms:W3CDTF">2022-04-07T14:59:36Z</dcterms:modified>
</cp:coreProperties>
</file>