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4418" r:id="rId2"/>
    <p:sldId id="4419" r:id="rId3"/>
    <p:sldId id="4182" r:id="rId4"/>
    <p:sldId id="4094" r:id="rId5"/>
    <p:sldId id="3967" r:id="rId6"/>
    <p:sldId id="1089" r:id="rId7"/>
    <p:sldId id="1678" r:id="rId8"/>
    <p:sldId id="284" r:id="rId9"/>
    <p:sldId id="4317" r:id="rId10"/>
    <p:sldId id="1093" r:id="rId11"/>
    <p:sldId id="1675" r:id="rId12"/>
    <p:sldId id="3970" r:id="rId13"/>
    <p:sldId id="1659" r:id="rId14"/>
    <p:sldId id="1660" r:id="rId15"/>
    <p:sldId id="1661" r:id="rId16"/>
    <p:sldId id="1676" r:id="rId17"/>
    <p:sldId id="1098" r:id="rId18"/>
    <p:sldId id="1094" r:id="rId19"/>
    <p:sldId id="3962" r:id="rId20"/>
    <p:sldId id="1096" r:id="rId21"/>
    <p:sldId id="1097" r:id="rId22"/>
    <p:sldId id="4211" r:id="rId23"/>
    <p:sldId id="3971" r:id="rId24"/>
    <p:sldId id="4212" r:id="rId25"/>
    <p:sldId id="3969" r:id="rId26"/>
    <p:sldId id="1119" r:id="rId27"/>
    <p:sldId id="1683" r:id="rId28"/>
    <p:sldId id="3972" r:id="rId29"/>
    <p:sldId id="3963" r:id="rId30"/>
    <p:sldId id="1109" r:id="rId31"/>
    <p:sldId id="1117" r:id="rId32"/>
    <p:sldId id="1106" r:id="rId33"/>
    <p:sldId id="3975" r:id="rId34"/>
    <p:sldId id="1656" r:id="rId35"/>
    <p:sldId id="4106" r:id="rId36"/>
    <p:sldId id="1104" r:id="rId37"/>
    <p:sldId id="3983" r:id="rId38"/>
    <p:sldId id="3981" r:id="rId39"/>
    <p:sldId id="3982" r:id="rId40"/>
    <p:sldId id="1112" r:id="rId41"/>
    <p:sldId id="3968" r:id="rId42"/>
    <p:sldId id="1680" r:id="rId43"/>
    <p:sldId id="1649" r:id="rId44"/>
    <p:sldId id="1647" r:id="rId45"/>
    <p:sldId id="3966" r:id="rId46"/>
    <p:sldId id="4086" r:id="rId47"/>
    <p:sldId id="4095" r:id="rId48"/>
    <p:sldId id="1113" r:id="rId49"/>
    <p:sldId id="1668" r:id="rId50"/>
    <p:sldId id="1114" r:id="rId51"/>
    <p:sldId id="4213" r:id="rId52"/>
    <p:sldId id="4107" r:id="rId53"/>
    <p:sldId id="1657" r:id="rId54"/>
    <p:sldId id="1121" r:id="rId55"/>
    <p:sldId id="3984" r:id="rId56"/>
    <p:sldId id="277" r:id="rId57"/>
    <p:sldId id="4314" r:id="rId58"/>
    <p:sldId id="1107" r:id="rId59"/>
    <p:sldId id="1673" r:id="rId60"/>
    <p:sldId id="1674" r:id="rId61"/>
    <p:sldId id="4096" r:id="rId62"/>
    <p:sldId id="1672" r:id="rId63"/>
    <p:sldId id="167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6" autoAdjust="0"/>
    <p:restoredTop sz="94708"/>
  </p:normalViewPr>
  <p:slideViewPr>
    <p:cSldViewPr snapToGrid="0">
      <p:cViewPr varScale="1">
        <p:scale>
          <a:sx n="121" d="100"/>
          <a:sy n="12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Nevada, Las Vegas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February-April,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751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53" y="354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Wid</a:t>
            </a:r>
            <a:r>
              <a:rPr lang="en-US" sz="3800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Mobility: Parental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880" y="975861"/>
            <a:ext cx="8930239" cy="52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(2/15):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2 (2/22): 	Monetary Economics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Week 3 (3/1): 	Trade and Globalization (Alan Deardorff, Univ. Michigan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Week 4 (3/8): 	Trade Deficits and Exchange Rates (Alan Deardorff)</a:t>
            </a:r>
          </a:p>
          <a:p>
            <a:pPr lvl="1"/>
            <a:r>
              <a:rPr lang="en-US" dirty="0"/>
              <a:t>Week 5 (3/22):	Economic Mobility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b="1" dirty="0"/>
              <a:t>Week 6 (4/5):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3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Income/Wages</a:t>
            </a:r>
          </a:p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Savings &amp; financial literacy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&amp; personal responsibility</a:t>
            </a:r>
          </a:p>
          <a:p>
            <a:r>
              <a:rPr lang="en-US" dirty="0"/>
              <a:t>Entrepreneurship 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Incarceration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827309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7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584371" y="1377310"/>
            <a:ext cx="649399" cy="994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539798" y="1377310"/>
            <a:ext cx="649399" cy="1398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after the talk.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5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Sav</a:t>
            </a:r>
            <a:r>
              <a:rPr lang="en-US" dirty="0"/>
              <a:t>ings &amp; Financial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evidence:</a:t>
            </a:r>
          </a:p>
          <a:p>
            <a:pPr lvl="1"/>
            <a:r>
              <a:rPr lang="en-US" dirty="0"/>
              <a:t>All find that after accounting for </a:t>
            </a:r>
            <a:r>
              <a:rPr lang="en-US" u="sng" dirty="0"/>
              <a:t>household income</a:t>
            </a:r>
            <a:r>
              <a:rPr lang="en-US" dirty="0"/>
              <a:t>, Blacks have a slightly higher savings rate than Whites.</a:t>
            </a:r>
          </a:p>
          <a:p>
            <a:r>
              <a:rPr lang="en-US" dirty="0"/>
              <a:t>Notion: Risk and reward are higher for White investors</a:t>
            </a:r>
          </a:p>
          <a:p>
            <a:pPr lvl="1"/>
            <a:r>
              <a:rPr lang="en-US" u="sng" dirty="0"/>
              <a:t>Controlling for income</a:t>
            </a:r>
            <a:r>
              <a:rPr lang="en-US" dirty="0"/>
              <a:t>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  <a:p>
            <a:r>
              <a:rPr lang="en-US" u="sng" dirty="0"/>
              <a:t>Controlling for household income</a:t>
            </a:r>
            <a:r>
              <a:rPr lang="en-US" dirty="0"/>
              <a:t>, there is no difference in rates of asset appreciation between Black and White households.</a:t>
            </a:r>
          </a:p>
          <a:p>
            <a:pPr lvl="1"/>
            <a:r>
              <a:rPr lang="en-US" dirty="0"/>
              <a:t>No appreciable difference in financial literacy.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7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2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/>
              <a:t>April 5</a:t>
            </a:r>
            <a:r>
              <a:rPr lang="en-US" sz="2800" i="1" dirty="0"/>
              <a:t>, 2023</a:t>
            </a:r>
            <a:endParaRPr lang="en-US" sz="2800" b="1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71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2" y="3098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3532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0064650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7889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40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7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E31-614D-C542-82D1-172160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Not Really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1D86-77CB-D94E-8042-B0325212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93BE-0147-F243-B67C-BE08E9CC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6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3619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2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2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32097952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8920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9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2676</Words>
  <Application>Microsoft Macintosh PowerPoint</Application>
  <PresentationFormat>Widescreen</PresentationFormat>
  <Paragraphs>485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Courier New</vt:lpstr>
      <vt:lpstr>Custom Design</vt:lpstr>
      <vt:lpstr>PowerPoint Presentation</vt:lpstr>
      <vt:lpstr> Course Outline</vt:lpstr>
      <vt:lpstr>Submitting Questions</vt:lpstr>
      <vt:lpstr>PowerPoint Presentation</vt:lpstr>
      <vt:lpstr>Credits and Disclaimer</vt:lpstr>
      <vt:lpstr>Outline</vt:lpstr>
      <vt:lpstr>What is Wealth?</vt:lpstr>
      <vt:lpstr>Wealth inequality in America</vt:lpstr>
      <vt:lpstr>Total Family Wealth, by Wealth Group</vt:lpstr>
      <vt:lpstr>Black-White Wealth Gap</vt:lpstr>
      <vt:lpstr>Evidence of the Gap</vt:lpstr>
      <vt:lpstr>Wealth Gap Over Time: Mean</vt:lpstr>
      <vt:lpstr>Why Wealth is Important</vt:lpstr>
      <vt:lpstr>Widespread Household Wealth Pays Dividends</vt:lpstr>
      <vt:lpstr>Household Level Benefits</vt:lpstr>
      <vt:lpstr>Wealth Mobility: Parental Wealth is Important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Black Household Incomes Relative to White</vt:lpstr>
      <vt:lpstr>Black-White Earnings Gap by Education</vt:lpstr>
      <vt:lpstr>By Household Income</vt:lpstr>
      <vt:lpstr>Differences in Educational Attainment, 2017</vt:lpstr>
      <vt:lpstr>Wealth by Educational Attainment</vt:lpstr>
      <vt:lpstr>Educational Attainment</vt:lpstr>
      <vt:lpstr>Home Ownership</vt:lpstr>
      <vt:lpstr>Home Ownership</vt:lpstr>
      <vt:lpstr>Wealth Equality Through Home Ownership?</vt:lpstr>
      <vt:lpstr>What Determines Differences in Home Ownership?</vt:lpstr>
      <vt:lpstr>Savings &amp; Financial Literacy</vt:lpstr>
      <vt:lpstr>Use of Payday Lenders</vt:lpstr>
      <vt:lpstr>Soft Skills and Personal Responsibility</vt:lpstr>
      <vt:lpstr>Entrepreneurship: Rate of New Entrepreneurs</vt:lpstr>
      <vt:lpstr>Explaining Differences in Entrepreneurship</vt:lpstr>
      <vt:lpstr>Family Structure</vt:lpstr>
      <vt:lpstr>Incarceration Likely Plays A Role</vt:lpstr>
      <vt:lpstr>PowerPoint Presentation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Summary</vt:lpstr>
      <vt:lpstr> Thank you!</vt:lpstr>
      <vt:lpstr>Parental Wealth is Important</vt:lpstr>
      <vt:lpstr>Wage Gap: Controlling for education, age, job type.  </vt:lpstr>
      <vt:lpstr>Overrepresented Where Wages are Low</vt:lpstr>
      <vt:lpstr>Wage Gap Broken Down</vt:lpstr>
      <vt:lpstr>Kids – Household Types</vt:lpstr>
      <vt:lpstr>PowerPoint Presentation</vt:lpstr>
      <vt:lpstr>Suggestions, Not Really Policies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88</cp:revision>
  <cp:lastPrinted>2022-11-29T22:02:52Z</cp:lastPrinted>
  <dcterms:created xsi:type="dcterms:W3CDTF">2022-02-04T21:29:43Z</dcterms:created>
  <dcterms:modified xsi:type="dcterms:W3CDTF">2023-04-05T17:10:31Z</dcterms:modified>
</cp:coreProperties>
</file>