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4306" r:id="rId2"/>
    <p:sldId id="436" r:id="rId3"/>
    <p:sldId id="4182" r:id="rId4"/>
    <p:sldId id="4094" r:id="rId5"/>
    <p:sldId id="3967" r:id="rId6"/>
    <p:sldId id="1089" r:id="rId7"/>
    <p:sldId id="1678" r:id="rId8"/>
    <p:sldId id="284" r:id="rId9"/>
    <p:sldId id="4317" r:id="rId10"/>
    <p:sldId id="1670" r:id="rId11"/>
    <p:sldId id="1093" r:id="rId12"/>
    <p:sldId id="1675" r:id="rId13"/>
    <p:sldId id="3970" r:id="rId14"/>
    <p:sldId id="1092" r:id="rId15"/>
    <p:sldId id="1659" r:id="rId16"/>
    <p:sldId id="1660" r:id="rId17"/>
    <p:sldId id="1661" r:id="rId18"/>
    <p:sldId id="1664" r:id="rId19"/>
    <p:sldId id="1676" r:id="rId20"/>
    <p:sldId id="1098" r:id="rId21"/>
    <p:sldId id="1094" r:id="rId22"/>
    <p:sldId id="3962" r:id="rId23"/>
    <p:sldId id="1096" r:id="rId24"/>
    <p:sldId id="1097" r:id="rId25"/>
    <p:sldId id="4211" r:id="rId26"/>
    <p:sldId id="3971" r:id="rId27"/>
    <p:sldId id="4212" r:id="rId28"/>
    <p:sldId id="1663" r:id="rId29"/>
    <p:sldId id="1119" r:id="rId30"/>
    <p:sldId id="3969" r:id="rId31"/>
    <p:sldId id="1683" r:id="rId32"/>
    <p:sldId id="3972" r:id="rId33"/>
    <p:sldId id="3963" r:id="rId34"/>
    <p:sldId id="1681" r:id="rId35"/>
    <p:sldId id="3952" r:id="rId36"/>
    <p:sldId id="1106" r:id="rId37"/>
    <p:sldId id="3975" r:id="rId38"/>
    <p:sldId id="1656" r:id="rId39"/>
    <p:sldId id="4106" r:id="rId40"/>
    <p:sldId id="1104" r:id="rId41"/>
    <p:sldId id="3983" r:id="rId42"/>
    <p:sldId id="1658" r:id="rId43"/>
    <p:sldId id="3964" r:id="rId44"/>
    <p:sldId id="3981" r:id="rId45"/>
    <p:sldId id="3982" r:id="rId46"/>
    <p:sldId id="277" r:id="rId47"/>
    <p:sldId id="1112" r:id="rId48"/>
    <p:sldId id="3968" r:id="rId49"/>
    <p:sldId id="1680" r:id="rId50"/>
    <p:sldId id="1649" r:id="rId51"/>
    <p:sldId id="1647" r:id="rId52"/>
    <p:sldId id="1100" r:id="rId53"/>
    <p:sldId id="4095" r:id="rId54"/>
    <p:sldId id="4086" r:id="rId55"/>
    <p:sldId id="1113" r:id="rId56"/>
    <p:sldId id="4314" r:id="rId57"/>
    <p:sldId id="1107" r:id="rId58"/>
    <p:sldId id="1673" r:id="rId59"/>
    <p:sldId id="1674" r:id="rId60"/>
    <p:sldId id="4096" r:id="rId61"/>
    <p:sldId id="1672" r:id="rId62"/>
    <p:sldId id="1677" r:id="rId63"/>
    <p:sldId id="4318" r:id="rId64"/>
    <p:sldId id="1668" r:id="rId65"/>
    <p:sldId id="4319" r:id="rId66"/>
    <p:sldId id="119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7" autoAdjust="0"/>
    <p:restoredTop sz="94719"/>
  </p:normalViewPr>
  <p:slideViewPr>
    <p:cSldViewPr snapToGrid="0">
      <p:cViewPr varScale="1">
        <p:scale>
          <a:sx n="95" d="100"/>
          <a:sy n="95" d="100"/>
        </p:scale>
        <p:origin x="192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1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Spring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California, Santa Cruz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120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282412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53" y="354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Wid</a:t>
            </a:r>
            <a:r>
              <a:rPr lang="en-US" sz="3800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Mobility: Parental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880" y="975861"/>
            <a:ext cx="8930239" cy="52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830" y="1325563"/>
            <a:ext cx="822452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(5/2):	Economic Inequality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(5/7): 	Economic Mobility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Discriminatory Policies in U.S. History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(5/23): 	The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0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Income/Wages</a:t>
            </a:r>
          </a:p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Savings &amp; 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  <a:p>
            <a:r>
              <a:rPr lang="en-US" dirty="0"/>
              <a:t>Incarceration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82730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7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after the talk.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5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584371" y="1377310"/>
            <a:ext cx="649399" cy="994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539798" y="1377310"/>
            <a:ext cx="649399" cy="1398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Sav</a:t>
            </a:r>
            <a:r>
              <a:rPr lang="en-US" dirty="0"/>
              <a:t>ings &amp; Financial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evidence:</a:t>
            </a:r>
          </a:p>
          <a:p>
            <a:pPr lvl="1"/>
            <a:r>
              <a:rPr lang="en-US" dirty="0"/>
              <a:t>All find that after accounting for </a:t>
            </a:r>
            <a:r>
              <a:rPr lang="en-US" u="sng" dirty="0"/>
              <a:t>household income</a:t>
            </a:r>
            <a:r>
              <a:rPr lang="en-US" dirty="0"/>
              <a:t>, Blacks have a slightly higher savings rate than Whites.</a:t>
            </a:r>
          </a:p>
          <a:p>
            <a:r>
              <a:rPr lang="en-US" dirty="0"/>
              <a:t>Notion: Risk and reward are higher for White investors</a:t>
            </a:r>
          </a:p>
          <a:p>
            <a:pPr lvl="1"/>
            <a:r>
              <a:rPr lang="en-US" u="sng" dirty="0"/>
              <a:t>Controlling for income</a:t>
            </a:r>
            <a:r>
              <a:rPr lang="en-US" dirty="0"/>
              <a:t>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  <a:p>
            <a:r>
              <a:rPr lang="en-US" u="sng" dirty="0"/>
              <a:t>Controlling for household income</a:t>
            </a:r>
            <a:r>
              <a:rPr lang="en-US" dirty="0"/>
              <a:t>, there is no difference in rates of asset appreciation between Black and White households.</a:t>
            </a:r>
          </a:p>
          <a:p>
            <a:pPr lvl="1"/>
            <a:r>
              <a:rPr lang="en-US" dirty="0"/>
              <a:t>No appreciable difference in financial literacy.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/>
              <a:t>May 23, 2023</a:t>
            </a:r>
            <a:endParaRPr lang="en-US" sz="2800" b="1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and are more likely to be declined.</a:t>
            </a:r>
          </a:p>
          <a:p>
            <a:pPr lvl="1"/>
            <a:r>
              <a:rPr lang="en-US" dirty="0"/>
              <a:t>Less access to venture funds – affinity bias.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– role models.</a:t>
            </a:r>
          </a:p>
          <a:p>
            <a:pPr lvl="1"/>
            <a:r>
              <a:rPr lang="en-US" dirty="0"/>
              <a:t>Understanding history, it is easy to see why fewer Black role 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2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Mobility: 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0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9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1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38025" y="955992"/>
            <a:ext cx="9664826" cy="52742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pPr lvl="1"/>
            <a:r>
              <a:rPr lang="en-AU" sz="9200" dirty="0"/>
              <a:t>45,000 state and local laws and regulations.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  <a:p>
            <a:r>
              <a:rPr lang="en-US" b="0" dirty="0"/>
              <a:t>Evaluate implicit bias in the U.S. tax laws.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E31-614D-C542-82D1-172160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Not Really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1D86-77CB-D94E-8042-B0325212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93BE-0147-F243-B67C-BE08E9CC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66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17848181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201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unions: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Black banks are very small: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113376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618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39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A46E-46FF-E8E3-982D-D0CE40B4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 Order to Work….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4FC4-0D1C-6D72-14AB-960C1E2F8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4805962"/>
          </a:xfrm>
        </p:spPr>
        <p:txBody>
          <a:bodyPr/>
          <a:lstStyle/>
          <a:p>
            <a:r>
              <a:rPr lang="en-US" dirty="0"/>
              <a:t>Define working: Black wealth catches up to White wealth.</a:t>
            </a:r>
          </a:p>
          <a:p>
            <a:r>
              <a:rPr lang="en-US" dirty="0"/>
              <a:t>Banking:</a:t>
            </a:r>
          </a:p>
          <a:p>
            <a:pPr lvl="1"/>
            <a:r>
              <a:rPr lang="en-US" dirty="0"/>
              <a:t>Means that Black-owned banks must generate a HIGHER return than White-owned banks.</a:t>
            </a:r>
          </a:p>
          <a:p>
            <a:pPr lvl="1"/>
            <a:r>
              <a:rPr lang="en-US" dirty="0"/>
              <a:t>Unlikely – consumers will go to White-owned banks for better terms.</a:t>
            </a:r>
          </a:p>
          <a:p>
            <a:r>
              <a:rPr lang="en-US" dirty="0"/>
              <a:t>Buying:</a:t>
            </a:r>
          </a:p>
          <a:p>
            <a:pPr lvl="1"/>
            <a:r>
              <a:rPr lang="en-US" dirty="0"/>
              <a:t>Means that Black-owned businesses must generate HIGHER profits than White-owned businesses.</a:t>
            </a:r>
          </a:p>
          <a:p>
            <a:pPr lvl="1"/>
            <a:r>
              <a:rPr lang="en-US" dirty="0"/>
              <a:t>Unlikely - consumers will go to White-owned businesses for better prices.</a:t>
            </a:r>
          </a:p>
          <a:p>
            <a:r>
              <a:rPr lang="en-US" dirty="0"/>
              <a:t>Both seem highly unlikely to “work”.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A1FF9-CDD5-B089-BF97-36EAA4EB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 </a:t>
            </a:r>
            <a:r>
              <a:rPr lang="en-US"/>
              <a:t>-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830" y="1325563"/>
            <a:ext cx="822452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(5/2):	Economic Inequality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(5/7): 	Economic Mobility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Discriminatory Policies in U.S. History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(5/23): 	The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34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4CA5D-DAD8-71B1-8D59-0AE049C8C012}"/>
              </a:ext>
            </a:extLst>
          </p:cNvPr>
          <p:cNvSpPr txBox="1"/>
          <p:nvPr/>
        </p:nvSpPr>
        <p:spPr>
          <a:xfrm>
            <a:off x="6703792" y="6456851"/>
            <a:ext cx="4681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source_sans_probold"/>
              </a:rPr>
              <a:t>Trends in the Distribution of Family Wealth, 1989 to 2019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2802</Words>
  <Application>Microsoft Macintosh PowerPoint</Application>
  <PresentationFormat>Widescreen</PresentationFormat>
  <Paragraphs>516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Courier New</vt:lpstr>
      <vt:lpstr>source_sans_probold</vt:lpstr>
      <vt:lpstr>Custom Design</vt:lpstr>
      <vt:lpstr>PowerPoint Presentation</vt:lpstr>
      <vt:lpstr> Course Outline</vt:lpstr>
      <vt:lpstr>Submitting Questions</vt:lpstr>
      <vt:lpstr>PowerPoint Presentation</vt:lpstr>
      <vt:lpstr>Credits and Disclaimer</vt:lpstr>
      <vt:lpstr>Outline</vt:lpstr>
      <vt:lpstr>What is Wealth?</vt:lpstr>
      <vt:lpstr>Wealth inequality in America</vt:lpstr>
      <vt:lpstr>Total Family Wealth, by Wealth Group</vt:lpstr>
      <vt:lpstr>Wealth is More and More Concentrated</vt:lpstr>
      <vt:lpstr>Black-White Wealth Gap</vt:lpstr>
      <vt:lpstr>Evidence of the Gap</vt:lpstr>
      <vt:lpstr>Wealth Gap Over Time: Mean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Mobility: Parental Wealth is Important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Black Household Incomes Relative to White</vt:lpstr>
      <vt:lpstr>Black-White Earnings Gap by Education</vt:lpstr>
      <vt:lpstr>By Household Income</vt:lpstr>
      <vt:lpstr>Equality of Income = Equality of Wealth</vt:lpstr>
      <vt:lpstr>Wealth by Educational Attainment</vt:lpstr>
      <vt:lpstr>Differences in Educational Attainment, 2017</vt:lpstr>
      <vt:lpstr>Educational Attainment</vt:lpstr>
      <vt:lpstr>Home Ownership</vt:lpstr>
      <vt:lpstr>Home Ownership</vt:lpstr>
      <vt:lpstr>Wealth Equality Through Home Ownership?</vt:lpstr>
      <vt:lpstr>What Determines Differences in Home Ownership?</vt:lpstr>
      <vt:lpstr>Savings &amp; Financial Literacy</vt:lpstr>
      <vt:lpstr>Use of Payday Lenders</vt:lpstr>
      <vt:lpstr>Soft Skills and Personal Responsibility</vt:lpstr>
      <vt:lpstr>Entrepreneurship: Rate of New Entrepreneurs</vt:lpstr>
      <vt:lpstr>Explaining Differences in Entrepreneurship</vt:lpstr>
      <vt:lpstr>Family Structure</vt:lpstr>
      <vt:lpstr>Kids – Household Types</vt:lpstr>
      <vt:lpstr>Wealth Mobility: Initial Endowment</vt:lpstr>
      <vt:lpstr>Incarceration Likely Plays A Role</vt:lpstr>
      <vt:lpstr>PowerPoint Presentation</vt:lpstr>
      <vt:lpstr>PowerPoint Presentation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Reform Criminal Justice System</vt:lpstr>
      <vt:lpstr>Other Concrete Policy Options</vt:lpstr>
      <vt:lpstr>Suggestions, Not Really Policies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In Order to Work….</vt:lpstr>
      <vt:lpstr>Summary</vt:lpstr>
      <vt:lpstr> Course Outline - Review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96</cp:revision>
  <cp:lastPrinted>2022-11-29T22:02:52Z</cp:lastPrinted>
  <dcterms:created xsi:type="dcterms:W3CDTF">2022-02-04T21:29:43Z</dcterms:created>
  <dcterms:modified xsi:type="dcterms:W3CDTF">2023-05-23T16:45:42Z</dcterms:modified>
</cp:coreProperties>
</file>