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1026" r:id="rId2"/>
    <p:sldId id="328" r:id="rId3"/>
    <p:sldId id="434" r:id="rId4"/>
    <p:sldId id="435" r:id="rId5"/>
    <p:sldId id="4097" r:id="rId6"/>
    <p:sldId id="436" r:id="rId7"/>
    <p:sldId id="4182" r:id="rId8"/>
    <p:sldId id="4094" r:id="rId9"/>
    <p:sldId id="3967" r:id="rId10"/>
    <p:sldId id="1089" r:id="rId11"/>
    <p:sldId id="1678" r:id="rId12"/>
    <p:sldId id="1666" r:id="rId13"/>
    <p:sldId id="284" r:id="rId14"/>
    <p:sldId id="4313" r:id="rId15"/>
    <p:sldId id="1093" r:id="rId16"/>
    <p:sldId id="1675" r:id="rId17"/>
    <p:sldId id="3970" r:id="rId18"/>
    <p:sldId id="4211" r:id="rId19"/>
    <p:sldId id="4212" r:id="rId20"/>
    <p:sldId id="1092" r:id="rId21"/>
    <p:sldId id="1659" r:id="rId22"/>
    <p:sldId id="1660" r:id="rId23"/>
    <p:sldId id="1661" r:id="rId24"/>
    <p:sldId id="4213" r:id="rId25"/>
    <p:sldId id="1676" r:id="rId26"/>
    <p:sldId id="1098" r:id="rId27"/>
    <p:sldId id="1094" r:id="rId28"/>
    <p:sldId id="3962" r:id="rId29"/>
    <p:sldId id="1096" r:id="rId30"/>
    <p:sldId id="1097" r:id="rId31"/>
    <p:sldId id="3969" r:id="rId32"/>
    <p:sldId id="1119" r:id="rId33"/>
    <p:sldId id="1683" r:id="rId34"/>
    <p:sldId id="3971" r:id="rId35"/>
    <p:sldId id="3972" r:id="rId36"/>
    <p:sldId id="3963" r:id="rId37"/>
    <p:sldId id="1109" r:id="rId38"/>
    <p:sldId id="1117" r:id="rId39"/>
    <p:sldId id="1106" r:id="rId40"/>
    <p:sldId id="1105" r:id="rId41"/>
    <p:sldId id="3975" r:id="rId42"/>
    <p:sldId id="1656" r:id="rId43"/>
    <p:sldId id="4106" r:id="rId44"/>
    <p:sldId id="1104" r:id="rId45"/>
    <p:sldId id="1657" r:id="rId46"/>
    <p:sldId id="4107" r:id="rId47"/>
    <p:sldId id="1121" r:id="rId48"/>
    <p:sldId id="1122" r:id="rId49"/>
    <p:sldId id="1663" r:id="rId50"/>
    <p:sldId id="3981" r:id="rId51"/>
    <p:sldId id="277" r:id="rId52"/>
    <p:sldId id="3982" r:id="rId53"/>
    <p:sldId id="3983" r:id="rId54"/>
    <p:sldId id="3984" r:id="rId55"/>
    <p:sldId id="3964" r:id="rId56"/>
    <p:sldId id="1112" r:id="rId57"/>
    <p:sldId id="3968" r:id="rId58"/>
    <p:sldId id="1680" r:id="rId59"/>
    <p:sldId id="1649" r:id="rId60"/>
    <p:sldId id="1647" r:id="rId61"/>
    <p:sldId id="3966" r:id="rId62"/>
    <p:sldId id="4086" r:id="rId63"/>
    <p:sldId id="4095" r:id="rId64"/>
    <p:sldId id="1113" r:id="rId65"/>
    <p:sldId id="4314" r:id="rId66"/>
    <p:sldId id="1107" r:id="rId67"/>
    <p:sldId id="1673" r:id="rId68"/>
    <p:sldId id="1674" r:id="rId69"/>
    <p:sldId id="4096" r:id="rId70"/>
    <p:sldId id="1672" r:id="rId71"/>
    <p:sldId id="1677" r:id="rId72"/>
    <p:sldId id="1668" r:id="rId73"/>
    <p:sldId id="1114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Santa Clara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Nov-Dec, </a:t>
            </a:r>
            <a:r>
              <a:rPr lang="en-US" sz="3100" dirty="0">
                <a:solidFill>
                  <a:schemeClr val="tx2"/>
                </a:solidFill>
              </a:rPr>
              <a:t>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08287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65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8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140714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272952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406142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209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19791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2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are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93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56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3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9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 quality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3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92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3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0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920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8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Soft skills &amp; personal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Entrepreneurship 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Incarceration rates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21428-C8DC-1945-8783-4936AFD9D244}"/>
              </a:ext>
            </a:extLst>
          </p:cNvPr>
          <p:cNvSpPr txBox="1"/>
          <p:nvPr/>
        </p:nvSpPr>
        <p:spPr>
          <a:xfrm>
            <a:off x="1477820" y="956231"/>
            <a:ext cx="57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Bachelor’s Degree+:         33%                 25%           36%</a:t>
            </a:r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447352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4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454481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37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1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60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9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83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7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2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3669870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2" y="3098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7993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265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0182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562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83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4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41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73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32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3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0512893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2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3080" cy="4351338"/>
          </a:xfrm>
        </p:spPr>
        <p:txBody>
          <a:bodyPr/>
          <a:lstStyle/>
          <a:p>
            <a:pPr lvl="1"/>
            <a:r>
              <a:rPr lang="en-US" b="1" dirty="0"/>
              <a:t>Week 1 (11/29): 	The Black-White Wealth Gap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Week 2 (12/13): 	History of Policy Discrimination 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784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750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396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4874450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DE31-614D-C542-82D1-172160E0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Suggestions, Not Really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11D86-77CB-D94E-8042-B03252123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293BE-0147-F243-B67C-BE08E9CC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748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6887965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043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360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218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May also do some verbal Q&amp;A during the 10 minute break at 10:55.</a:t>
            </a:r>
          </a:p>
          <a:p>
            <a:endParaRPr lang="en-US" dirty="0"/>
          </a:p>
          <a:p>
            <a:r>
              <a:rPr lang="en-US" dirty="0"/>
              <a:t>Slides will be available from the NEED website shortly after class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757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606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961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6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1334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  <a:endParaRPr lang="en-US" sz="28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/>
              <a:t>November 29,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61503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92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2914</Words>
  <Application>Microsoft Macintosh PowerPoint</Application>
  <PresentationFormat>Widescreen</PresentationFormat>
  <Paragraphs>542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Submitting Questions</vt:lpstr>
      <vt:lpstr>PowerPoint Presentation</vt:lpstr>
      <vt:lpstr>Credits and Disclaimer</vt:lpstr>
      <vt:lpstr>Outline</vt:lpstr>
      <vt:lpstr>What is Wealth?</vt:lpstr>
      <vt:lpstr>Overall Wealth Distribution</vt:lpstr>
      <vt:lpstr>Wealth inequality in America</vt:lpstr>
      <vt:lpstr>Wealth is More and More Concentrated</vt:lpstr>
      <vt:lpstr>Evidence</vt:lpstr>
      <vt:lpstr>Evidence of the Gap</vt:lpstr>
      <vt:lpstr>Wealth Gap Over Time: Mean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Differences in Educational Attainment, 2017</vt:lpstr>
      <vt:lpstr>Wealth by Educational Attainment</vt:lpstr>
      <vt:lpstr>Educational Attainment</vt:lpstr>
      <vt:lpstr>Black-White Earnings Gap by Education</vt:lpstr>
      <vt:lpstr>Home Ownership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Soft Skills and Personal Responsibility</vt:lpstr>
      <vt:lpstr>Entrepreneurship: Rate of New Entrepreneurs</vt:lpstr>
      <vt:lpstr>Explaining Differences in Entrepreneurship</vt:lpstr>
      <vt:lpstr>Overrepresented Where Wages are Low</vt:lpstr>
      <vt:lpstr>Wage Gap: Controlling for education, age, job type.  </vt:lpstr>
      <vt:lpstr>Wage Gap Broken Down</vt:lpstr>
      <vt:lpstr>Black-White Earnings Gap by Education</vt:lpstr>
      <vt:lpstr>Equality of Income = Equality of Wealth</vt:lpstr>
      <vt:lpstr>Incarceration Likely Plays A Role</vt:lpstr>
      <vt:lpstr>PowerPoint Presentation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Suggestions, Not Really Policies</vt:lpstr>
      <vt:lpstr>Buying and Banking Black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75</cp:revision>
  <cp:lastPrinted>2022-11-29T22:07:53Z</cp:lastPrinted>
  <dcterms:created xsi:type="dcterms:W3CDTF">2022-02-04T21:29:43Z</dcterms:created>
  <dcterms:modified xsi:type="dcterms:W3CDTF">2022-11-29T22:08:09Z</dcterms:modified>
</cp:coreProperties>
</file>