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4315" r:id="rId2"/>
    <p:sldId id="4001" r:id="rId3"/>
    <p:sldId id="4312" r:id="rId4"/>
    <p:sldId id="4182" r:id="rId5"/>
    <p:sldId id="4094" r:id="rId6"/>
    <p:sldId id="3967" r:id="rId7"/>
    <p:sldId id="1089" r:id="rId8"/>
    <p:sldId id="1678" r:id="rId9"/>
    <p:sldId id="1666" r:id="rId10"/>
    <p:sldId id="284" r:id="rId11"/>
    <p:sldId id="4313" r:id="rId12"/>
    <p:sldId id="4317" r:id="rId13"/>
    <p:sldId id="1093" r:id="rId14"/>
    <p:sldId id="1675" r:id="rId15"/>
    <p:sldId id="3970" r:id="rId16"/>
    <p:sldId id="4211" r:id="rId17"/>
    <p:sldId id="4212" r:id="rId18"/>
    <p:sldId id="1092" r:id="rId19"/>
    <p:sldId id="1659" r:id="rId20"/>
    <p:sldId id="1660" r:id="rId21"/>
    <p:sldId id="1661" r:id="rId22"/>
    <p:sldId id="4213" r:id="rId23"/>
    <p:sldId id="1676" r:id="rId24"/>
    <p:sldId id="1098" r:id="rId25"/>
    <p:sldId id="1094" r:id="rId26"/>
    <p:sldId id="3962" r:id="rId27"/>
    <p:sldId id="1096" r:id="rId28"/>
    <p:sldId id="1097" r:id="rId29"/>
    <p:sldId id="3969" r:id="rId30"/>
    <p:sldId id="1119" r:id="rId31"/>
    <p:sldId id="1683" r:id="rId32"/>
    <p:sldId id="4316" r:id="rId33"/>
    <p:sldId id="3972" r:id="rId34"/>
    <p:sldId id="3963" r:id="rId35"/>
    <p:sldId id="1109" r:id="rId36"/>
    <p:sldId id="1117" r:id="rId37"/>
    <p:sldId id="1106" r:id="rId38"/>
    <p:sldId id="1105" r:id="rId39"/>
    <p:sldId id="3975" r:id="rId40"/>
    <p:sldId id="1656" r:id="rId41"/>
    <p:sldId id="4106" r:id="rId42"/>
    <p:sldId id="1104" r:id="rId43"/>
    <p:sldId id="1657" r:id="rId44"/>
    <p:sldId id="4107" r:id="rId45"/>
    <p:sldId id="1121" r:id="rId46"/>
    <p:sldId id="3971" r:id="rId47"/>
    <p:sldId id="1663" r:id="rId48"/>
    <p:sldId id="3981" r:id="rId49"/>
    <p:sldId id="277" r:id="rId50"/>
    <p:sldId id="3982" r:id="rId51"/>
    <p:sldId id="3983" r:id="rId52"/>
    <p:sldId id="3984" r:id="rId53"/>
    <p:sldId id="3964" r:id="rId54"/>
    <p:sldId id="1112" r:id="rId55"/>
    <p:sldId id="3968" r:id="rId56"/>
    <p:sldId id="1680" r:id="rId57"/>
    <p:sldId id="1649" r:id="rId58"/>
    <p:sldId id="1647" r:id="rId59"/>
    <p:sldId id="3966" r:id="rId60"/>
    <p:sldId id="4086" r:id="rId61"/>
    <p:sldId id="4095" r:id="rId62"/>
    <p:sldId id="1113" r:id="rId63"/>
    <p:sldId id="4314" r:id="rId64"/>
    <p:sldId id="1107" r:id="rId65"/>
    <p:sldId id="1673" r:id="rId66"/>
    <p:sldId id="1674" r:id="rId67"/>
    <p:sldId id="4096" r:id="rId68"/>
    <p:sldId id="1672" r:id="rId69"/>
    <p:sldId id="1677" r:id="rId70"/>
    <p:sldId id="1668" r:id="rId71"/>
    <p:sldId id="1114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2" autoAdjust="0"/>
    <p:restoredTop sz="94718"/>
  </p:normalViewPr>
  <p:slideViewPr>
    <p:cSldViewPr snapToGrid="0">
      <p:cViewPr varScale="1">
        <p:scale>
          <a:sx n="117" d="100"/>
          <a:sy n="117" d="100"/>
        </p:scale>
        <p:origin x="1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6467-982F-43FA-9555-C83E47AD5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Richmond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Jan-Feb,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49599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2729526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6142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Black-White Wealth Gap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119791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2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56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  <a:p>
            <a:r>
              <a:rPr lang="en-US" dirty="0"/>
              <a:t>And it’s clear that nurture plays a </a:t>
            </a:r>
            <a:r>
              <a:rPr lang="en-US"/>
              <a:t>big role.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92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880" y="975861"/>
            <a:ext cx="8930239" cy="52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Incarceration rates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D0961-F5CA-9B42-BC9D-BCB0E3ECEB32}"/>
              </a:ext>
            </a:extLst>
          </p:cNvPr>
          <p:cNvSpPr txBox="1"/>
          <p:nvPr/>
        </p:nvSpPr>
        <p:spPr>
          <a:xfrm>
            <a:off x="1477820" y="956231"/>
            <a:ext cx="577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Bachelor’s Degree+:         33%                 25%           36%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1B11C-460C-698B-2EB4-D5F56FAB7EBC}"/>
              </a:ext>
            </a:extLst>
          </p:cNvPr>
          <p:cNvSpPr/>
          <p:nvPr/>
        </p:nvSpPr>
        <p:spPr>
          <a:xfrm>
            <a:off x="5584371" y="1377310"/>
            <a:ext cx="649399" cy="994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36D1D6-7259-225B-7F44-FEF618560448}"/>
              </a:ext>
            </a:extLst>
          </p:cNvPr>
          <p:cNvSpPr/>
          <p:nvPr/>
        </p:nvSpPr>
        <p:spPr>
          <a:xfrm>
            <a:off x="6539798" y="1377310"/>
            <a:ext cx="649399" cy="13985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Outline: University of Richmond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1325563"/>
            <a:ext cx="1126892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(1/23):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(1/30):	Federal Debt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(2/6):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(2/13):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(2/20):	Healthcare Economics (Kelley Cullen, E. Washington Univ.)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6 (2/27):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54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Notion: 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  <a:p>
            <a:pPr lvl="1"/>
            <a:r>
              <a:rPr lang="en-US" dirty="0"/>
              <a:t>No appreciable difference in financial literacy.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53272D-0710-D642-88BD-FE9FA867882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75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7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562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669870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2" y="3098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79937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2657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736878-95EB-D94E-8EF6-5F9B87656AEF}"/>
              </a:ext>
            </a:extLst>
          </p:cNvPr>
          <p:cNvSpPr/>
          <p:nvPr/>
        </p:nvSpPr>
        <p:spPr>
          <a:xfrm>
            <a:off x="4249271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3BF792-F2DC-BC41-BA09-0A95BB6F1AF9}"/>
              </a:ext>
            </a:extLst>
          </p:cNvPr>
          <p:cNvSpPr/>
          <p:nvPr/>
        </p:nvSpPr>
        <p:spPr>
          <a:xfrm>
            <a:off x="5922408" y="1375677"/>
            <a:ext cx="1846729" cy="4071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FFA5FC-9079-2844-AB00-56369AE143D5}"/>
              </a:ext>
            </a:extLst>
          </p:cNvPr>
          <p:cNvSpPr/>
          <p:nvPr/>
        </p:nvSpPr>
        <p:spPr>
          <a:xfrm>
            <a:off x="8048811" y="3194049"/>
            <a:ext cx="1846729" cy="2252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CD1F5A-786F-FB47-B365-81F05B8C3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276" y="956796"/>
            <a:ext cx="7946264" cy="52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65628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DE446C-C893-8D46-BE42-1DCB3DB5C1A8}"/>
              </a:ext>
            </a:extLst>
          </p:cNvPr>
          <p:cNvGrpSpPr/>
          <p:nvPr/>
        </p:nvGrpSpPr>
        <p:grpSpPr>
          <a:xfrm>
            <a:off x="5210213" y="1205529"/>
            <a:ext cx="861646" cy="3734540"/>
            <a:chOff x="5210213" y="1205529"/>
            <a:chExt cx="861646" cy="373454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D088E9-455B-644F-8DD0-6A6C07D87C79}"/>
                </a:ext>
              </a:extLst>
            </p:cNvPr>
            <p:cNvSpPr/>
            <p:nvPr/>
          </p:nvSpPr>
          <p:spPr>
            <a:xfrm rot="17876817">
              <a:off x="3773766" y="2641976"/>
              <a:ext cx="3734540" cy="86164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8D0CB-C260-014A-B690-5092383DEF35}"/>
                </a:ext>
              </a:extLst>
            </p:cNvPr>
            <p:cNvSpPr txBox="1"/>
            <p:nvPr/>
          </p:nvSpPr>
          <p:spPr>
            <a:xfrm rot="17946553">
              <a:off x="4686300" y="2904294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War on Drugs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74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i="1" dirty="0"/>
              <a:t>Feb</a:t>
            </a:r>
            <a:r>
              <a:rPr lang="en-US" sz="2800" i="1" dirty="0"/>
              <a:t>ruary 27, 2023</a:t>
            </a:r>
            <a:endParaRPr lang="en-US" sz="2800" b="1" i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32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4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8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DE31-614D-C542-82D1-172160E0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Suggestions, Not Really 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11D86-77CB-D94E-8042-B03252123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93BE-0147-F243-B67C-BE08E9CC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748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6887965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04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360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21882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06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</a:t>
            </a:r>
            <a:r>
              <a:rPr lang="en-US" dirty="0"/>
              <a:t>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96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6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14071497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2813</Words>
  <Application>Microsoft Macintosh PowerPoint</Application>
  <PresentationFormat>Widescreen</PresentationFormat>
  <Paragraphs>522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Outline: University of Richmond</vt:lpstr>
      <vt:lpstr>Submitting Questions</vt:lpstr>
      <vt:lpstr>PowerPoint Presentation</vt:lpstr>
      <vt:lpstr>Credits and Disclaimer</vt:lpstr>
      <vt:lpstr>Outline</vt:lpstr>
      <vt:lpstr>What is Wealth?</vt:lpstr>
      <vt:lpstr>Overall Wealth Distribution</vt:lpstr>
      <vt:lpstr>Wealth inequality in America</vt:lpstr>
      <vt:lpstr>Wealth is More and More Concentrated</vt:lpstr>
      <vt:lpstr>Total Family Wealth, by Wealth Group</vt:lpstr>
      <vt:lpstr>Black-White Wealth Gap</vt:lpstr>
      <vt:lpstr>Evidence of the Gap</vt:lpstr>
      <vt:lpstr>Wealth Gap Over Time: Mean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Wealth by Educational Attainment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Soft Skills and Personal Responsibility</vt:lpstr>
      <vt:lpstr>Entrepreneurship: Rate of New Entrepreneurs</vt:lpstr>
      <vt:lpstr>Explaining Differences in Entrepreneurship</vt:lpstr>
      <vt:lpstr>Overrepresented Where Wages are Low</vt:lpstr>
      <vt:lpstr>Wage Gap: Controlling for education, age, job type.  </vt:lpstr>
      <vt:lpstr>Wage Gap Broken Down</vt:lpstr>
      <vt:lpstr>Black-White Earnings Gap by Education</vt:lpstr>
      <vt:lpstr>Equality of Income = Equality of Wealth</vt:lpstr>
      <vt:lpstr>Incarceration Likely Plays A Role</vt:lpstr>
      <vt:lpstr>PowerPoint Presentation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Suggestions, Not Really Policies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83</cp:revision>
  <cp:lastPrinted>2022-11-29T22:02:52Z</cp:lastPrinted>
  <dcterms:created xsi:type="dcterms:W3CDTF">2022-02-04T21:29:43Z</dcterms:created>
  <dcterms:modified xsi:type="dcterms:W3CDTF">2023-02-27T22:06:42Z</dcterms:modified>
</cp:coreProperties>
</file>