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6"/>
  </p:notesMasterIdLst>
  <p:sldIdLst>
    <p:sldId id="4194" r:id="rId2"/>
    <p:sldId id="4001" r:id="rId3"/>
    <p:sldId id="4003" r:id="rId4"/>
    <p:sldId id="4094" r:id="rId5"/>
    <p:sldId id="4095" r:id="rId6"/>
    <p:sldId id="1678" r:id="rId7"/>
    <p:sldId id="1093" r:id="rId8"/>
    <p:sldId id="284" r:id="rId9"/>
    <p:sldId id="1666" r:id="rId10"/>
    <p:sldId id="1670" r:id="rId11"/>
    <p:sldId id="3967" r:id="rId12"/>
    <p:sldId id="4096" r:id="rId13"/>
    <p:sldId id="1643" r:id="rId14"/>
    <p:sldId id="4097" r:id="rId15"/>
    <p:sldId id="1644" r:id="rId16"/>
    <p:sldId id="4098" r:id="rId17"/>
    <p:sldId id="1646" r:id="rId18"/>
    <p:sldId id="1092" r:id="rId19"/>
    <p:sldId id="1659" r:id="rId20"/>
    <p:sldId id="1660" r:id="rId21"/>
    <p:sldId id="1661" r:id="rId22"/>
    <p:sldId id="1664" r:id="rId23"/>
    <p:sldId id="1641" r:id="rId24"/>
    <p:sldId id="1098" r:id="rId25"/>
    <p:sldId id="1094" r:id="rId26"/>
    <p:sldId id="4099" r:id="rId27"/>
    <p:sldId id="1096" r:id="rId28"/>
    <p:sldId id="1097" r:id="rId29"/>
    <p:sldId id="4100" r:id="rId30"/>
    <p:sldId id="1101" r:id="rId31"/>
    <p:sldId id="4101" r:id="rId32"/>
    <p:sldId id="1655" r:id="rId33"/>
    <p:sldId id="1108" r:id="rId34"/>
    <p:sldId id="4102" r:id="rId35"/>
    <p:sldId id="3952" r:id="rId36"/>
    <p:sldId id="4103" r:id="rId37"/>
    <p:sldId id="1105" r:id="rId38"/>
    <p:sldId id="4104" r:id="rId39"/>
    <p:sldId id="4105" r:id="rId40"/>
    <p:sldId id="4106" r:id="rId41"/>
    <p:sldId id="1104" r:id="rId42"/>
    <p:sldId id="1656" r:id="rId43"/>
    <p:sldId id="4107" r:id="rId44"/>
    <p:sldId id="1657" r:id="rId45"/>
    <p:sldId id="1122" r:id="rId46"/>
    <p:sldId id="1121" r:id="rId47"/>
    <p:sldId id="1663" r:id="rId48"/>
    <p:sldId id="1127" r:id="rId49"/>
    <p:sldId id="3981" r:id="rId50"/>
    <p:sldId id="277" r:id="rId51"/>
    <p:sldId id="4108" r:id="rId52"/>
    <p:sldId id="1658" r:id="rId53"/>
    <p:sldId id="4109" r:id="rId54"/>
    <p:sldId id="4110" r:id="rId55"/>
    <p:sldId id="3968" r:id="rId56"/>
    <p:sldId id="1680" r:id="rId57"/>
    <p:sldId id="1649" r:id="rId58"/>
    <p:sldId id="1647" r:id="rId59"/>
    <p:sldId id="1100" r:id="rId60"/>
    <p:sldId id="4086" r:id="rId61"/>
    <p:sldId id="1114" r:id="rId62"/>
    <p:sldId id="1113" r:id="rId63"/>
    <p:sldId id="4111" r:id="rId64"/>
    <p:sldId id="4123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3" autoAdjust="0"/>
    <p:restoredTop sz="91429"/>
  </p:normalViewPr>
  <p:slideViewPr>
    <p:cSldViewPr snapToGrid="0" snapToObjects="1">
      <p:cViewPr varScale="1">
        <p:scale>
          <a:sx n="117" d="100"/>
          <a:sy n="117" d="100"/>
        </p:scale>
        <p:origin x="70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6" d="100"/>
        <a:sy n="166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9/3/22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61FBDF8-9CAD-5445-AFEF-5D51195BF7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0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3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wealthgap_mean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_median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dist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byInc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ZeroWealth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education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HomeOwn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Users/Jon/NEED%20Dropbox/Presentations/Racialdisparity/Charts/HomeOwn_bar.png" TargetMode="Externa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HomeOwnership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entrep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economic-research/publications/economic-letter/2017/september/disappointing-facts-about-black-white-wage-gap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Income2Wealth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kids_hhtype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file:////Users/Jon/NEED%20Dropbox/Presentations/RacialWealth/Charts/notenough_ws.png" TargetMode="External"/><Relationship Id="rId7" Type="http://schemas.openxmlformats.org/officeDocument/2006/relationships/image" Target="file:////Users/Jon/NEED%20Dropbox/Presentations/RacialWealth/Charts/notenough_educ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file:////Users/Jon/NEED%20Dropbox/Presentations/RacialWealth/Charts/notenough_inc.png" TargetMode="External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Drivers.pn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ler.brandeis.edu/iasp/pdfs/racial-wealth-equity/racial-wealth-gap/roots-widening-racial-wealth-gap.pdf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AssetSubsidies.jpeg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USDist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Summe</a:t>
            </a:r>
            <a:r>
              <a:rPr lang="en-US" sz="3600" b="1" i="1" dirty="0"/>
              <a:t>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Rochester Institute </a:t>
            </a:r>
            <a:r>
              <a:rPr lang="en-US" sz="3100">
                <a:solidFill>
                  <a:schemeClr val="tx2"/>
                </a:solidFill>
              </a:rPr>
              <a:t>of Technology</a:t>
            </a: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July-Aug,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65992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</p:spTree>
    <p:extLst>
      <p:ext uri="{BB962C8B-B14F-4D97-AF65-F5344CB8AC3E}">
        <p14:creationId xmlns:p14="http://schemas.microsoft.com/office/powerpoint/2010/main" val="3151050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6" y="3131562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235553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7D74-E5F2-E547-B501-CE398A10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Disparities, 2019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A12F023-5E5A-444A-B093-BBEF8678B4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3014" y="1820863"/>
          <a:ext cx="10765972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364">
                  <a:extLst>
                    <a:ext uri="{9D8B030D-6E8A-4147-A177-3AD203B41FA5}">
                      <a16:colId xmlns:a16="http://schemas.microsoft.com/office/drawing/2014/main" val="4226757801"/>
                    </a:ext>
                  </a:extLst>
                </a:gridCol>
                <a:gridCol w="1745697">
                  <a:extLst>
                    <a:ext uri="{9D8B030D-6E8A-4147-A177-3AD203B41FA5}">
                      <a16:colId xmlns:a16="http://schemas.microsoft.com/office/drawing/2014/main" val="1569996215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2424980826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3413306531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3533555308"/>
                    </a:ext>
                  </a:extLst>
                </a:gridCol>
              </a:tblGrid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Race/Ethnicity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Mean Wealth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Share of Families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Share of Wealth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Ratio of Shares (Share of Wealth/Share of Families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97815405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White, non-Hispanic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$983,400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64.9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85.3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2577032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b="1" dirty="0"/>
                        <a:t>Black, non-Hispanic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$142,500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3049617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Hispanic or Latino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$165,500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991105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Other or Multiple Race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$657,200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433373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3E280-01B9-664C-8416-A95632E2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E7DAD3-81CC-564A-A16C-F6287607C9B4}"/>
              </a:ext>
            </a:extLst>
          </p:cNvPr>
          <p:cNvSpPr/>
          <p:nvPr/>
        </p:nvSpPr>
        <p:spPr>
          <a:xfrm>
            <a:off x="10080675" y="3286125"/>
            <a:ext cx="700088" cy="4857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C3B923-93E1-004F-A323-CC7727AAB0B0}"/>
              </a:ext>
            </a:extLst>
          </p:cNvPr>
          <p:cNvSpPr txBox="1"/>
          <p:nvPr/>
        </p:nvSpPr>
        <p:spPr>
          <a:xfrm>
            <a:off x="7894543" y="6456851"/>
            <a:ext cx="3584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Reserve, Survey of Consumer Finances</a:t>
            </a:r>
          </a:p>
        </p:txBody>
      </p:sp>
    </p:spTree>
    <p:extLst>
      <p:ext uri="{BB962C8B-B14F-4D97-AF65-F5344CB8AC3E}">
        <p14:creationId xmlns:p14="http://schemas.microsoft.com/office/powerpoint/2010/main" val="93060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9861 " pathEditMode="relative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3"/>
            <a:ext cx="10182665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75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Median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4"/>
            <a:ext cx="10182664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83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D024-BE71-8F47-9CFE-10ABA535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Net</a:t>
            </a:r>
            <a:r>
              <a:rPr lang="en-US" dirty="0"/>
              <a:t> Worth by Age and Race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1AB5D-C66B-8F43-847D-75F71DC6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8235C-70C5-F94D-93C6-60585D41B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80" y="1270876"/>
            <a:ext cx="10550639" cy="4959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23FA9F-49BB-A640-B0CB-CC1E16BC1E9E}"/>
              </a:ext>
            </a:extLst>
          </p:cNvPr>
          <p:cNvSpPr txBox="1"/>
          <p:nvPr/>
        </p:nvSpPr>
        <p:spPr>
          <a:xfrm>
            <a:off x="4721935" y="6456851"/>
            <a:ext cx="6649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www.brookings.edu</a:t>
            </a:r>
            <a:r>
              <a:rPr lang="en-US" sz="1200" dirty="0"/>
              <a:t>/blog/up-front/2020/02/27/examining-the-black-white-wealth-gap/</a:t>
            </a:r>
          </a:p>
        </p:txBody>
      </p:sp>
    </p:spTree>
    <p:extLst>
      <p:ext uri="{BB962C8B-B14F-4D97-AF65-F5344CB8AC3E}">
        <p14:creationId xmlns:p14="http://schemas.microsoft.com/office/powerpoint/2010/main" val="1222859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82E1-5F3B-154E-9DE3-6424E2C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 Household Incomes Relative to White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12BD-3F43-1B47-ABE6-4350B00B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CD95B-F249-DD44-AAA3-32D8D66B0E28}"/>
              </a:ext>
            </a:extLst>
          </p:cNvPr>
          <p:cNvSpPr txBox="1"/>
          <p:nvPr/>
        </p:nvSpPr>
        <p:spPr>
          <a:xfrm>
            <a:off x="9584030" y="6491356"/>
            <a:ext cx="19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pewsocialtrends.org</a:t>
            </a:r>
            <a:endParaRPr lang="en-US" sz="1200" dirty="0"/>
          </a:p>
        </p:txBody>
      </p:sp>
      <p:pic>
        <p:nvPicPr>
          <p:cNvPr id="9" name="Content Placeholder 8" descr="Chart, bar chart&#10;&#10;Description automatically generated">
            <a:extLst>
              <a:ext uri="{FF2B5EF4-FFF2-40B4-BE49-F238E27FC236}">
                <a16:creationId xmlns:a16="http://schemas.microsoft.com/office/drawing/2014/main" id="{BF4271D3-BBF3-7C45-ABD2-5EF93C35D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09800" y="1046096"/>
            <a:ext cx="7772400" cy="5184130"/>
          </a:xfrm>
        </p:spPr>
      </p:pic>
    </p:spTree>
    <p:extLst>
      <p:ext uri="{BB962C8B-B14F-4D97-AF65-F5344CB8AC3E}">
        <p14:creationId xmlns:p14="http://schemas.microsoft.com/office/powerpoint/2010/main" val="4248276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2CB6-2FFA-7D43-A41E-BD3F8A24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</a:t>
            </a:r>
            <a:r>
              <a:rPr lang="en-US" dirty="0"/>
              <a:t> Household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64A4-31C0-3644-855E-827C8D62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1F2764-7E7A-534A-9D07-173C0C8D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67279" y="1205253"/>
            <a:ext cx="10049945" cy="50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339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Disparities: Zero Wealth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8E9990-7036-0E4E-AC79-B6A6AD49F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664104" y="1063474"/>
            <a:ext cx="6954929" cy="5056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337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B456-BC1E-CC4F-9484-10F6F3B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Wealth is Important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73D3B-876D-D544-8A67-22CF399C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400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333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28C1-D401-8A43-820D-4B276C94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23" y="3546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Wid</a:t>
            </a:r>
            <a:r>
              <a:rPr lang="en-US" dirty="0"/>
              <a:t>espread Household Wealth Pays Dividends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FE1EC-C452-B64A-AB80-18DA8C0F84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individuals in the household</a:t>
            </a:r>
          </a:p>
          <a:p>
            <a:pPr lvl="1"/>
            <a:r>
              <a:rPr lang="en-US" dirty="0"/>
              <a:t>Choices/Agency</a:t>
            </a:r>
          </a:p>
          <a:p>
            <a:pPr lvl="1"/>
            <a:r>
              <a:rPr lang="en-US" dirty="0"/>
              <a:t>Wealth is iterative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D7D97-0B35-184D-B74D-14CF747E1D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And to broader society</a:t>
            </a:r>
          </a:p>
          <a:p>
            <a:pPr lvl="1"/>
            <a:r>
              <a:rPr lang="en-US" dirty="0"/>
              <a:t>Human capital development</a:t>
            </a:r>
          </a:p>
          <a:p>
            <a:pPr lvl="1"/>
            <a:r>
              <a:rPr lang="en-US" dirty="0"/>
              <a:t>Entrepreneurship and innovation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E7633-B303-A747-97E5-D38291E4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722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CC65-709C-564E-9A4D-937B265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Level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2E8E-C288-7443-BF26-61D0D36954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Choices/Life Agency</a:t>
            </a:r>
          </a:p>
          <a:p>
            <a:pPr lvl="1"/>
            <a:r>
              <a:rPr lang="en-US" dirty="0"/>
              <a:t>Finance higher education</a:t>
            </a:r>
          </a:p>
          <a:p>
            <a:pPr lvl="1"/>
            <a:r>
              <a:rPr lang="en-US" dirty="0"/>
              <a:t>Living in good neighborhoods</a:t>
            </a:r>
          </a:p>
          <a:p>
            <a:pPr lvl="1"/>
            <a:r>
              <a:rPr lang="en-US" dirty="0"/>
              <a:t>Saving for retirement</a:t>
            </a:r>
          </a:p>
          <a:p>
            <a:pPr lvl="1"/>
            <a:r>
              <a:rPr lang="en-US" dirty="0"/>
              <a:t>Capital to start a business</a:t>
            </a:r>
          </a:p>
          <a:p>
            <a:pPr lvl="1"/>
            <a:r>
              <a:rPr lang="en-US" dirty="0"/>
              <a:t>w/stand financial hardship</a:t>
            </a:r>
          </a:p>
          <a:p>
            <a:pPr lvl="1"/>
            <a:r>
              <a:rPr lang="en-US" dirty="0"/>
              <a:t>Better legal counsel</a:t>
            </a:r>
          </a:p>
          <a:p>
            <a:pPr lvl="1"/>
            <a:r>
              <a:rPr lang="en-US" dirty="0"/>
              <a:t>Exert political influence</a:t>
            </a:r>
          </a:p>
          <a:p>
            <a:pPr lvl="1"/>
            <a:r>
              <a:rPr lang="en-US" dirty="0"/>
              <a:t>Finance costly medical procedure</a:t>
            </a:r>
          </a:p>
          <a:p>
            <a:pPr lvl="1"/>
            <a:r>
              <a:rPr lang="en-US" dirty="0"/>
              <a:t>Bequests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549D5-0470-0946-8019-A78FD2CF42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Wealth is iterative</a:t>
            </a:r>
          </a:p>
          <a:p>
            <a:pPr lvl="1"/>
            <a:r>
              <a:rPr lang="en-US" dirty="0"/>
              <a:t>Wealth begets more wealth.</a:t>
            </a:r>
          </a:p>
          <a:p>
            <a:pPr lvl="2"/>
            <a:r>
              <a:rPr lang="en-US" dirty="0"/>
              <a:t>Access to higher return investments.</a:t>
            </a:r>
          </a:p>
          <a:p>
            <a:pPr lvl="1"/>
            <a:r>
              <a:rPr lang="en-US" dirty="0"/>
              <a:t>Wealth transfers across generations.</a:t>
            </a:r>
          </a:p>
          <a:p>
            <a:pPr lvl="2"/>
            <a:r>
              <a:rPr lang="en-US" dirty="0"/>
              <a:t>Wealth is sticky.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9FDBE-2E2A-8344-BFAD-F4E8EEDD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867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0D16-8C7D-0141-A6D7-BD79C2BC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Par</a:t>
            </a:r>
            <a:r>
              <a:rPr lang="en-US" dirty="0"/>
              <a:t>ental Wealth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8DA18-12F0-AE44-8A52-87F460F69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pre-estate transfer effects on kids:</a:t>
            </a:r>
          </a:p>
          <a:p>
            <a:pPr lvl="1"/>
            <a:r>
              <a:rPr lang="en-US" dirty="0"/>
              <a:t>Influences human capital accumulation.</a:t>
            </a:r>
          </a:p>
          <a:p>
            <a:pPr lvl="1"/>
            <a:r>
              <a:rPr lang="en-US" dirty="0"/>
              <a:t>Influences the returns to education.</a:t>
            </a:r>
          </a:p>
          <a:p>
            <a:pPr lvl="1"/>
            <a:r>
              <a:rPr lang="en-US" dirty="0"/>
              <a:t>Adult incomes of offspring.</a:t>
            </a:r>
          </a:p>
          <a:p>
            <a:r>
              <a:rPr lang="en-US" dirty="0"/>
              <a:t>There are clearly enormous differences in wealth held by parents of Black and White children.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EA0A2-1B4E-2341-AE0E-CAEAA508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217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59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8A8B-0E7A-EC43-942F-19394C46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Tan</a:t>
            </a:r>
            <a:r>
              <a:rPr lang="en-US" dirty="0"/>
              <a:t>gible Benefits for the Broader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60C8-CF64-184E-9566-436F424E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692" y="1448810"/>
            <a:ext cx="6452616" cy="4351338"/>
          </a:xfrm>
        </p:spPr>
        <p:txBody>
          <a:bodyPr/>
          <a:lstStyle/>
          <a:p>
            <a:r>
              <a:rPr lang="en-US" dirty="0"/>
              <a:t>More human capital development</a:t>
            </a:r>
          </a:p>
          <a:p>
            <a:r>
              <a:rPr lang="en-US" dirty="0"/>
              <a:t>Increased entrepreneurship</a:t>
            </a:r>
          </a:p>
          <a:p>
            <a:r>
              <a:rPr lang="en-US" dirty="0"/>
              <a:t>Greater labor force participation</a:t>
            </a:r>
          </a:p>
          <a:p>
            <a:r>
              <a:rPr lang="en-US" dirty="0"/>
              <a:t>Healthier labor force</a:t>
            </a:r>
          </a:p>
          <a:p>
            <a:r>
              <a:rPr lang="en-US" dirty="0"/>
              <a:t>Less social unrest</a:t>
            </a:r>
          </a:p>
          <a:p>
            <a:r>
              <a:rPr lang="en-US" dirty="0"/>
              <a:t>Less reliance on social programs</a:t>
            </a:r>
          </a:p>
          <a:p>
            <a:r>
              <a:rPr lang="en-US" dirty="0"/>
              <a:t>Smaller stock of student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9DF3-CAC1-6147-9848-C1B2EE68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879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Disparities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764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4401-F952-354D-9A3C-27D2EE5D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Eve</a:t>
            </a:r>
            <a:r>
              <a:rPr lang="en-US" sz="3800" dirty="0"/>
              <a:t>nts/Policies with Direct Wealth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A5A-E84B-874D-BB2A-EB9D7C18C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Slave trade</a:t>
            </a:r>
          </a:p>
          <a:p>
            <a:pPr lvl="1"/>
            <a:r>
              <a:rPr lang="en-US" dirty="0"/>
              <a:t>The first deprivation.</a:t>
            </a:r>
          </a:p>
          <a:p>
            <a:r>
              <a:rPr lang="en-US" dirty="0"/>
              <a:t>Slavery</a:t>
            </a:r>
          </a:p>
          <a:p>
            <a:r>
              <a:rPr lang="en-US" dirty="0"/>
              <a:t>40 acres (and a mule)</a:t>
            </a:r>
          </a:p>
          <a:p>
            <a:pPr lvl="1"/>
            <a:r>
              <a:rPr lang="en-US" dirty="0"/>
              <a:t>The second deprivation.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Freedmen’s Bank</a:t>
            </a:r>
          </a:p>
          <a:p>
            <a:pPr lvl="1"/>
            <a:r>
              <a:rPr lang="en-US" dirty="0"/>
              <a:t>Lax oversite and dissolution.</a:t>
            </a:r>
          </a:p>
          <a:p>
            <a:r>
              <a:rPr lang="en-US" dirty="0"/>
              <a:t>Jim Crow Laws &amp; Economic Policy</a:t>
            </a:r>
          </a:p>
          <a:p>
            <a:pPr lvl="1"/>
            <a:r>
              <a:rPr lang="en-US" dirty="0"/>
              <a:t>Convict leasing, debt peonage, chain-gang, sharecropping, and lynching.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FF664-94A5-A647-822D-B132AD16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8220"/>
            <a:ext cx="5423170" cy="4189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Homestead Act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Land theft and destruction</a:t>
            </a:r>
          </a:p>
          <a:p>
            <a:pPr lvl="1"/>
            <a:r>
              <a:rPr lang="en-US" dirty="0"/>
              <a:t>E.g., Black Wall Street – Tulsa, 1921.</a:t>
            </a:r>
          </a:p>
          <a:p>
            <a:r>
              <a:rPr lang="en-US" dirty="0"/>
              <a:t>GI Bill</a:t>
            </a:r>
          </a:p>
          <a:p>
            <a:pPr lvl="1"/>
            <a:r>
              <a:rPr lang="en-US" dirty="0"/>
              <a:t>Discriminatory access – Levittown</a:t>
            </a:r>
          </a:p>
          <a:p>
            <a:r>
              <a:rPr lang="en-US" dirty="0"/>
              <a:t>Federal Housing Authority</a:t>
            </a:r>
          </a:p>
          <a:p>
            <a:pPr lvl="1"/>
            <a:r>
              <a:rPr lang="en-US" dirty="0"/>
              <a:t>Redlining</a:t>
            </a:r>
          </a:p>
          <a:p>
            <a:r>
              <a:rPr lang="en-US" dirty="0"/>
              <a:t>And many more.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519A-C259-1046-9F1C-3C3D5B65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410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06F-4640-FE47-A948-AD9EB844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ults for Black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8E3E-ED70-574B-98E9-AB5F5703B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lower accumulation of wealth than among White families.</a:t>
            </a:r>
          </a:p>
          <a:p>
            <a:r>
              <a:rPr lang="en-US" dirty="0"/>
              <a:t>Implications:</a:t>
            </a:r>
          </a:p>
          <a:p>
            <a:pPr lvl="1"/>
            <a:r>
              <a:rPr lang="en-US" dirty="0"/>
              <a:t>Less financial contribution from parents to children.</a:t>
            </a:r>
          </a:p>
          <a:p>
            <a:pPr lvl="2"/>
            <a:r>
              <a:rPr lang="en-US" dirty="0"/>
              <a:t>More difficult access to higher education.</a:t>
            </a:r>
          </a:p>
          <a:p>
            <a:pPr lvl="2"/>
            <a:r>
              <a:rPr lang="en-US" dirty="0"/>
              <a:t>Less access to capital for business formation.</a:t>
            </a:r>
          </a:p>
          <a:p>
            <a:pPr lvl="1"/>
            <a:r>
              <a:rPr lang="en-US" dirty="0"/>
              <a:t>More likely to live in disadvantaged neighborhoods.</a:t>
            </a:r>
          </a:p>
          <a:p>
            <a:pPr lvl="2"/>
            <a:r>
              <a:rPr lang="en-US" dirty="0"/>
              <a:t>Fewer role models.</a:t>
            </a:r>
          </a:p>
          <a:p>
            <a:pPr lvl="2"/>
            <a:r>
              <a:rPr lang="en-US" dirty="0"/>
              <a:t>Less access to quality education.</a:t>
            </a:r>
          </a:p>
          <a:p>
            <a:pPr lvl="1"/>
            <a:r>
              <a:rPr lang="en-US" b="1" i="1" dirty="0"/>
              <a:t>Disparities in the capacity – availability of resources - to build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95DE1-22A0-0D4D-8D4C-9F3B85A0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759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B3BC-712D-4F48-8CA2-BAEB454E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Pot</a:t>
            </a:r>
            <a:r>
              <a:rPr lang="en-US" dirty="0"/>
              <a:t>ential Explanations: Differences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8302-D3E2-E14C-9D4E-C2E281088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553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Educational attainment</a:t>
            </a:r>
          </a:p>
          <a:p>
            <a:r>
              <a:rPr lang="en-US" dirty="0"/>
              <a:t>Home ownership</a:t>
            </a:r>
          </a:p>
          <a:p>
            <a:r>
              <a:rPr lang="en-US" dirty="0"/>
              <a:t>Increased savings</a:t>
            </a:r>
          </a:p>
          <a:p>
            <a:r>
              <a:rPr lang="en-US" dirty="0"/>
              <a:t>Financial literacy</a:t>
            </a:r>
          </a:p>
          <a:p>
            <a:r>
              <a:rPr lang="en-US" dirty="0"/>
              <a:t>Entrepreneurship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295BF4-D677-734A-96E1-1F53A218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41" y="1468553"/>
            <a:ext cx="6053959" cy="4189162"/>
          </a:xfrm>
        </p:spPr>
        <p:txBody>
          <a:bodyPr>
            <a:normAutofit/>
          </a:bodyPr>
          <a:lstStyle/>
          <a:p>
            <a:r>
              <a:rPr lang="en-US" dirty="0"/>
              <a:t>Soft skills and personal responsibility</a:t>
            </a:r>
          </a:p>
          <a:p>
            <a:r>
              <a:rPr lang="en-US" dirty="0"/>
              <a:t>Wages</a:t>
            </a:r>
          </a:p>
          <a:p>
            <a:r>
              <a:rPr lang="en-US" dirty="0"/>
              <a:t>Labor force participation</a:t>
            </a:r>
          </a:p>
          <a:p>
            <a:r>
              <a:rPr lang="en-US" dirty="0"/>
              <a:t>Family structure</a:t>
            </a:r>
          </a:p>
          <a:p>
            <a:r>
              <a:rPr lang="en-US" dirty="0"/>
              <a:t>Initial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74C9-4584-5C46-8971-CA990EE7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484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EA77-244C-B24E-9EFC-38F7E293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by Educational Attainment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3A194-60F8-3548-85C0-E1A3125C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2FCB7E-42EF-2C44-AE44-6CBC73CE43F2}"/>
              </a:ext>
            </a:extLst>
          </p:cNvPr>
          <p:cNvSpPr/>
          <p:nvPr/>
        </p:nvSpPr>
        <p:spPr>
          <a:xfrm>
            <a:off x="8034528" y="1591817"/>
            <a:ext cx="2365248" cy="22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B2C64-A055-2546-B42F-C0A9D0D14672}"/>
              </a:ext>
            </a:extLst>
          </p:cNvPr>
          <p:cNvSpPr/>
          <p:nvPr/>
        </p:nvSpPr>
        <p:spPr>
          <a:xfrm>
            <a:off x="7498080" y="1591817"/>
            <a:ext cx="536448" cy="8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E01E8C1C-D6DC-1049-ADBE-3B3F811F8AA8}"/>
              </a:ext>
            </a:extLst>
          </p:cNvPr>
          <p:cNvGraphicFramePr>
            <a:graphicFrameLocks/>
          </p:cNvGraphicFramePr>
          <p:nvPr/>
        </p:nvGraphicFramePr>
        <p:xfrm>
          <a:off x="2024009" y="1603376"/>
          <a:ext cx="7584565" cy="3834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711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2421755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2217099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1166925">
                <a:tc>
                  <a:txBody>
                    <a:bodyPr/>
                    <a:lstStyle/>
                    <a:p>
                      <a:r>
                        <a:rPr lang="en-US" sz="2700" dirty="0"/>
                        <a:t>Educational </a:t>
                      </a:r>
                    </a:p>
                    <a:p>
                      <a:r>
                        <a:rPr lang="en-US" sz="2700" dirty="0"/>
                        <a:t>Attainment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Net Worth</a:t>
                      </a:r>
                    </a:p>
                    <a:p>
                      <a:pPr algn="ctr"/>
                      <a:r>
                        <a:rPr lang="en-US" sz="2700" dirty="0"/>
                        <a:t>Median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Net Worth</a:t>
                      </a:r>
                    </a:p>
                    <a:p>
                      <a:pPr algn="ctr"/>
                      <a:r>
                        <a:rPr lang="en-US" sz="2700" dirty="0"/>
                        <a:t>Mean</a:t>
                      </a:r>
                    </a:p>
                  </a:txBody>
                  <a:tcPr marL="135916" marR="135916" marT="67958" marB="67958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666814">
                <a:tc>
                  <a:txBody>
                    <a:bodyPr/>
                    <a:lstStyle/>
                    <a:p>
                      <a:r>
                        <a:rPr lang="en-US" sz="2700" dirty="0"/>
                        <a:t>No High School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$22,800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$157,200</a:t>
                      </a:r>
                    </a:p>
                  </a:txBody>
                  <a:tcPr marL="135916" marR="135916" marT="67958" marB="67958"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666814">
                <a:tc>
                  <a:txBody>
                    <a:bodyPr/>
                    <a:lstStyle/>
                    <a:p>
                      <a:r>
                        <a:rPr lang="en-US" sz="2700" dirty="0"/>
                        <a:t>High School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$67,100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$249,600</a:t>
                      </a:r>
                    </a:p>
                  </a:txBody>
                  <a:tcPr marL="135916" marR="135916" marT="67958" marB="67958"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  <a:tr h="666814">
                <a:tc>
                  <a:txBody>
                    <a:bodyPr/>
                    <a:lstStyle/>
                    <a:p>
                      <a:r>
                        <a:rPr lang="en-US" sz="2700" dirty="0"/>
                        <a:t>Some College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$66,100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$340,600</a:t>
                      </a:r>
                    </a:p>
                  </a:txBody>
                  <a:tcPr marL="135916" marR="135916" marT="67958" marB="67958"/>
                </a:tc>
                <a:extLst>
                  <a:ext uri="{0D108BD9-81ED-4DB2-BD59-A6C34878D82A}">
                    <a16:rowId xmlns:a16="http://schemas.microsoft.com/office/drawing/2014/main" val="895628665"/>
                  </a:ext>
                </a:extLst>
              </a:tr>
              <a:tr h="666814">
                <a:tc>
                  <a:txBody>
                    <a:bodyPr/>
                    <a:lstStyle/>
                    <a:p>
                      <a:r>
                        <a:rPr lang="en-US" sz="2700" dirty="0"/>
                        <a:t>College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$292,100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$1,511,100</a:t>
                      </a:r>
                    </a:p>
                  </a:txBody>
                  <a:tcPr marL="135916" marR="135916" marT="67958" marB="67958"/>
                </a:tc>
                <a:extLst>
                  <a:ext uri="{0D108BD9-81ED-4DB2-BD59-A6C34878D82A}">
                    <a16:rowId xmlns:a16="http://schemas.microsoft.com/office/drawing/2014/main" val="22096541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75CB15-81CF-2A44-B113-CA150AD595C6}"/>
              </a:ext>
            </a:extLst>
          </p:cNvPr>
          <p:cNvSpPr txBox="1"/>
          <p:nvPr/>
        </p:nvSpPr>
        <p:spPr>
          <a:xfrm>
            <a:off x="8215008" y="6461765"/>
            <a:ext cx="345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Federal Reserve Board, Table data are 2016.</a:t>
            </a:r>
          </a:p>
        </p:txBody>
      </p:sp>
    </p:spTree>
    <p:extLst>
      <p:ext uri="{BB962C8B-B14F-4D97-AF65-F5344CB8AC3E}">
        <p14:creationId xmlns:p14="http://schemas.microsoft.com/office/powerpoint/2010/main" val="2515340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in the chat.</a:t>
            </a:r>
          </a:p>
          <a:p>
            <a:pPr lvl="1"/>
            <a:r>
              <a:rPr lang="en-US" dirty="0"/>
              <a:t>I will try to handle them as they come up but may take them in a bunch as time permits.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pPr lvl="1"/>
            <a:r>
              <a:rPr lang="en-US" dirty="0"/>
              <a:t>And the questions in the chat have been addressed.</a:t>
            </a:r>
          </a:p>
          <a:p>
            <a:r>
              <a:rPr lang="en-US" dirty="0"/>
              <a:t>OLLI allowing, we can stay beyond the end of class to have further discussion.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429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E668-4F2C-2B41-907A-52DB9642D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Attainment: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B97EA-A2C3-C44C-BDB0-DE61B009C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increase educational attainment?</a:t>
            </a:r>
          </a:p>
          <a:p>
            <a:pPr lvl="1"/>
            <a:r>
              <a:rPr lang="en-US" dirty="0"/>
              <a:t>Increase universal quality of public schools.</a:t>
            </a:r>
          </a:p>
          <a:p>
            <a:pPr lvl="1"/>
            <a:r>
              <a:rPr lang="en-US" dirty="0"/>
              <a:t>Increased/improved counseling in high schools.</a:t>
            </a:r>
          </a:p>
          <a:p>
            <a:pPr lvl="1"/>
            <a:r>
              <a:rPr lang="en-US" dirty="0"/>
              <a:t>Reduce costs (including living) of attending college.</a:t>
            </a:r>
          </a:p>
          <a:p>
            <a:pPr lvl="1"/>
            <a:r>
              <a:rPr lang="en-US" dirty="0"/>
              <a:t>Increased access to funds for education.</a:t>
            </a:r>
          </a:p>
          <a:p>
            <a:pPr lvl="1"/>
            <a:r>
              <a:rPr lang="en-US" dirty="0"/>
              <a:t>Make publicly available pre-k education.</a:t>
            </a:r>
          </a:p>
          <a:p>
            <a:pPr lvl="1"/>
            <a:r>
              <a:rPr lang="en-US" dirty="0"/>
              <a:t>Mandate kindergarten by age 5.</a:t>
            </a:r>
          </a:p>
          <a:p>
            <a:pPr lvl="1"/>
            <a:r>
              <a:rPr lang="en-US" dirty="0"/>
              <a:t>No one able to drop out before age 18 or at least 11 completed years of education.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CED40-D56D-9540-9EE6-52D5960E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888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F10B-CEE1-AD4A-840C-4ECECD9C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CB3255-86E2-A04F-8C49-20B5953B3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43500" y="1925052"/>
            <a:ext cx="11104999" cy="35948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5858E-19A3-544C-AA70-F0273225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422B6-18A0-2948-9E33-C98703AFFEC4}"/>
              </a:ext>
            </a:extLst>
          </p:cNvPr>
          <p:cNvSpPr txBox="1"/>
          <p:nvPr/>
        </p:nvSpPr>
        <p:spPr>
          <a:xfrm>
            <a:off x="2612994" y="1394475"/>
            <a:ext cx="696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Median Household Net Worth by Race and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9D9BE-9F17-1345-ABA5-DF0CB76C5A0D}"/>
              </a:ext>
            </a:extLst>
          </p:cNvPr>
          <p:cNvSpPr txBox="1"/>
          <p:nvPr/>
        </p:nvSpPr>
        <p:spPr>
          <a:xfrm>
            <a:off x="6400075" y="6456851"/>
            <a:ext cx="524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Darity, et al., “What We Get Wrong About Closing the Racial Wealth Gap.”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FD43A-5D68-474F-ABBF-78DE53A3B15F}"/>
              </a:ext>
            </a:extLst>
          </p:cNvPr>
          <p:cNvSpPr/>
          <p:nvPr/>
        </p:nvSpPr>
        <p:spPr>
          <a:xfrm>
            <a:off x="5786204" y="4661941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DB159-AD84-7A46-88E2-E2CB0FCA9C95}"/>
              </a:ext>
            </a:extLst>
          </p:cNvPr>
          <p:cNvSpPr/>
          <p:nvPr/>
        </p:nvSpPr>
        <p:spPr>
          <a:xfrm>
            <a:off x="9860899" y="3036888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54AA2-1547-054E-AC19-0C619707263E}"/>
              </a:ext>
            </a:extLst>
          </p:cNvPr>
          <p:cNvCxnSpPr/>
          <p:nvPr/>
        </p:nvCxnSpPr>
        <p:spPr>
          <a:xfrm flipH="1">
            <a:off x="6760564" y="3429000"/>
            <a:ext cx="3087974" cy="123294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18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A97C-8E4C-3244-BFC7-DF86D8C0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Ownership: Households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197F45-7EB9-B240-8310-9397CA714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38200" y="1876351"/>
            <a:ext cx="5181599" cy="3767286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38CF8CD-0DB8-8D4C-8AFD-C43E760685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72200" y="1876351"/>
            <a:ext cx="5181599" cy="376728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BB82B-7D31-E64D-9E28-5B023C9B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801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CA17-2E34-5943-91AE-18A3C5C6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6AECD4-7033-E14F-9C29-8F8A4B3C7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-119468" y="3130633"/>
            <a:ext cx="12311468" cy="30995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4B97F-0C07-3E43-8985-9EBCB88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6022B2-0FD0-FD40-B66D-D95513C128CC}"/>
              </a:ext>
            </a:extLst>
          </p:cNvPr>
          <p:cNvGraphicFramePr>
            <a:graphicFrameLocks/>
          </p:cNvGraphicFramePr>
          <p:nvPr/>
        </p:nvGraphicFramePr>
        <p:xfrm>
          <a:off x="3523740" y="1325563"/>
          <a:ext cx="437482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Housing Status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Renters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$1,034,200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70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555B-DA2F-084D-90A5-F6DD1037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Equality Through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1BEB-DB75-8449-95C4-AEE97F63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Well-documented evidence of historical and ongoing housing and lending discrimination.</a:t>
            </a:r>
          </a:p>
          <a:p>
            <a:pPr lvl="1"/>
            <a:r>
              <a:rPr lang="en-US" dirty="0"/>
              <a:t>Appraisals, buyers, lenders, local laws, covenants…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about home prices in minority neighborhoods?  Even if they buy, they won’t get the appreciation of White neighborhoods.</a:t>
            </a:r>
          </a:p>
          <a:p>
            <a:pPr lvl="1"/>
            <a:r>
              <a:rPr lang="en-US" dirty="0"/>
              <a:t>Home values are 50% lower in majority Black neighborhoods.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2325A-72A8-5642-A30C-C892947D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FEED7-28FE-A245-87B6-422459DB7E05}"/>
              </a:ext>
            </a:extLst>
          </p:cNvPr>
          <p:cNvSpPr txBox="1"/>
          <p:nvPr/>
        </p:nvSpPr>
        <p:spPr>
          <a:xfrm>
            <a:off x="8173057" y="6488681"/>
            <a:ext cx="3180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Brookings, Home ownership while black</a:t>
            </a:r>
          </a:p>
        </p:txBody>
      </p:sp>
    </p:spTree>
    <p:extLst>
      <p:ext uri="{BB962C8B-B14F-4D97-AF65-F5344CB8AC3E}">
        <p14:creationId xmlns:p14="http://schemas.microsoft.com/office/powerpoint/2010/main" val="37334491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CFE6-2753-4F40-8CAE-7EDB31F0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</a:t>
            </a:r>
            <a:r>
              <a:rPr lang="en-US" sz="3600" dirty="0"/>
              <a:t>at Determines Differences in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5433-FE36-9E49-9B2B-10F9944E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of parents</a:t>
            </a:r>
          </a:p>
          <a:p>
            <a:r>
              <a:rPr lang="en-US" dirty="0"/>
              <a:t>Ability to borrow – lending discrimination</a:t>
            </a:r>
          </a:p>
          <a:p>
            <a:pPr lvl="1"/>
            <a:r>
              <a:rPr lang="en-US" dirty="0"/>
              <a:t>At all</a:t>
            </a:r>
          </a:p>
          <a:p>
            <a:pPr lvl="1"/>
            <a:r>
              <a:rPr lang="en-US" dirty="0"/>
              <a:t>On equivalent terms to white borrowers</a:t>
            </a:r>
          </a:p>
          <a:p>
            <a:r>
              <a:rPr lang="en-US" dirty="0"/>
              <a:t>Local ordinances – housing discrimination</a:t>
            </a:r>
          </a:p>
          <a:p>
            <a:r>
              <a:rPr lang="en-US" dirty="0"/>
              <a:t>Lower appreciation rates of homes in majority Black communities</a:t>
            </a:r>
          </a:p>
          <a:p>
            <a:pPr lvl="1"/>
            <a:r>
              <a:rPr lang="en-US" dirty="0"/>
              <a:t>This makes it a less attractive investment.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E5260-7C7A-5448-9C42-AB463EAE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176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F8F5-6875-4D47-A4D3-EFADA82A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reased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88DC-D6B3-E949-BC47-DFB23499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 evidence generated by economists ranging from Milton Friedman (1957) to Marjorie </a:t>
            </a:r>
            <a:r>
              <a:rPr lang="en-US" dirty="0" err="1"/>
              <a:t>Galenson</a:t>
            </a:r>
            <a:r>
              <a:rPr lang="en-US" dirty="0"/>
              <a:t> (1972) to Marcus Alexis (1971) to </a:t>
            </a:r>
            <a:r>
              <a:rPr lang="en-US" dirty="0" err="1"/>
              <a:t>Gittelman</a:t>
            </a:r>
            <a:r>
              <a:rPr lang="en-US" dirty="0"/>
              <a:t> and Wolff (2004)…..</a:t>
            </a:r>
          </a:p>
          <a:p>
            <a:pPr lvl="1"/>
            <a:r>
              <a:rPr lang="en-US" dirty="0"/>
              <a:t>All find that after accounting for household income, Blacks have a slightly higher savings rate than Whites.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9DC8C-5BEC-4245-A687-57464014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8259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6C81-3C5E-114E-80ED-55C1D1E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</a:t>
            </a:r>
            <a:r>
              <a:rPr lang="en-US" dirty="0"/>
              <a:t>ancial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11DD-EAFB-7E44-8C84-7D28DFC9F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Financial literacy </a:t>
            </a:r>
            <a:r>
              <a:rPr lang="en-US" dirty="0"/>
              <a:t>helps explain individual wealth differences within racial groups, but none of the wealth differences between racial groups.</a:t>
            </a:r>
          </a:p>
          <a:p>
            <a:pPr lvl="1"/>
            <a:r>
              <a:rPr lang="en-US" dirty="0"/>
              <a:t>The insufficient financial literacy argument is often leveled specifically at Black households.</a:t>
            </a:r>
          </a:p>
          <a:p>
            <a:pPr lvl="2"/>
            <a:r>
              <a:rPr lang="en-US" dirty="0"/>
              <a:t>The argument holds equally with regard to all households of comparable incomes.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Controlling for household income, there is no difference in rates of asset appreciation between Black and White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98D32-4DFF-C545-AEDC-F339DEAC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53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B6DF4F-517C-5048-9129-6E7249775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061E5-20AE-434F-A9DA-5B21A93CBF15}"/>
              </a:ext>
            </a:extLst>
          </p:cNvPr>
          <p:cNvSpPr/>
          <p:nvPr/>
        </p:nvSpPr>
        <p:spPr>
          <a:xfrm>
            <a:off x="5403342" y="2877312"/>
            <a:ext cx="4186401" cy="2463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283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90D176CD-7D33-0C49-998A-91205F6FA862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76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Black-White Wealth Gap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339771"/>
            <a:ext cx="9144000" cy="114641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Mike Shor,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University of Connecticut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29 August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DB2311-87D6-C047-B20B-6647E648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7" y="376963"/>
            <a:ext cx="3162300" cy="210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B6FCC2-40ED-2E46-A156-72C7E56BE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751" y="4289591"/>
            <a:ext cx="2159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36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E23E8-A067-114F-BCDF-3153A606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Ent</a:t>
            </a:r>
            <a:r>
              <a:rPr lang="en-US" dirty="0"/>
              <a:t>repreneurship: Rate of New Entrepreneurs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F7F9C-5629-464E-80B7-E98EF09C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936DE-C36B-E04D-ACC6-3B035CBAE57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17223" y="1151449"/>
            <a:ext cx="10157554" cy="5078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6CB0F7-10D3-794D-B80A-1CCAF6408999}"/>
              </a:ext>
            </a:extLst>
          </p:cNvPr>
          <p:cNvSpPr txBox="1"/>
          <p:nvPr/>
        </p:nvSpPr>
        <p:spPr>
          <a:xfrm>
            <a:off x="9572543" y="648319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Statistica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5932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C3BA-E30F-0548-9740-C7957509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</a:t>
            </a:r>
            <a:r>
              <a:rPr lang="en-US" dirty="0"/>
              <a:t>laining Differences in Entrepreneurship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7E4C4-40C4-6A40-8616-05EAAB30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Disparities in access to capital:</a:t>
            </a:r>
          </a:p>
          <a:p>
            <a:pPr lvl="1"/>
            <a:r>
              <a:rPr lang="en-US" dirty="0"/>
              <a:t>Wealth disparities</a:t>
            </a:r>
          </a:p>
          <a:p>
            <a:pPr lvl="2"/>
            <a:r>
              <a:rPr lang="en-US" dirty="0"/>
              <a:t>Specifically, differences in home equity.</a:t>
            </a:r>
          </a:p>
          <a:p>
            <a:pPr lvl="2"/>
            <a:r>
              <a:rPr lang="en-US" dirty="0"/>
              <a:t>Differences in wealth levels of friends and family.</a:t>
            </a:r>
          </a:p>
          <a:p>
            <a:pPr lvl="1"/>
            <a:r>
              <a:rPr lang="en-US" dirty="0"/>
              <a:t>Less likely to rely on banks and more likely to rely on credit cards.</a:t>
            </a:r>
          </a:p>
          <a:p>
            <a:pPr lvl="1"/>
            <a:r>
              <a:rPr lang="en-US" dirty="0"/>
              <a:t>Loans have higher int rates and more likely to be declined.</a:t>
            </a:r>
          </a:p>
          <a:p>
            <a:pPr lvl="1"/>
            <a:r>
              <a:rPr lang="en-US" dirty="0"/>
              <a:t>Less access to venture funds.</a:t>
            </a:r>
          </a:p>
          <a:p>
            <a:r>
              <a:rPr lang="en-US" dirty="0"/>
              <a:t>Generally lower levels of education.</a:t>
            </a:r>
          </a:p>
          <a:p>
            <a:r>
              <a:rPr lang="en-US" dirty="0"/>
              <a:t>Previous business ownership by family.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42486-121A-1A44-8A2E-B84C4EE0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9829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5ACD-6843-8A45-B1A1-2DB347F7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Sof</a:t>
            </a:r>
            <a:r>
              <a:rPr lang="en-US" dirty="0"/>
              <a:t>t Skills and Personal Responsibility?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B5305-2A2B-4A4D-8BB4-905A122749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Employability</a:t>
            </a:r>
          </a:p>
          <a:p>
            <a:pPr lvl="1"/>
            <a:r>
              <a:rPr lang="en-US" dirty="0"/>
              <a:t>Show up on time</a:t>
            </a:r>
          </a:p>
          <a:p>
            <a:pPr lvl="1"/>
            <a:r>
              <a:rPr lang="en-US" dirty="0"/>
              <a:t>Eye contact with customers</a:t>
            </a:r>
          </a:p>
          <a:p>
            <a:pPr lvl="1"/>
            <a:r>
              <a:rPr lang="en-US" dirty="0"/>
              <a:t>Dress well</a:t>
            </a:r>
          </a:p>
          <a:p>
            <a:pPr lvl="1"/>
            <a:r>
              <a:rPr lang="en-US" dirty="0"/>
              <a:t>Collaborative skills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B62B9-BDF6-1B45-AD5D-047210577D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Reality</a:t>
            </a:r>
          </a:p>
          <a:p>
            <a:pPr lvl="1"/>
            <a:r>
              <a:rPr lang="en-US" dirty="0"/>
              <a:t>Black workers are crowded into service sector jobs.</a:t>
            </a:r>
          </a:p>
          <a:p>
            <a:pPr lvl="1"/>
            <a:r>
              <a:rPr lang="en-US" dirty="0"/>
              <a:t>Well represented in service, sales and office, and production, transportation, and material moving</a:t>
            </a:r>
          </a:p>
          <a:p>
            <a:pPr lvl="1"/>
            <a:r>
              <a:rPr lang="en-US" dirty="0"/>
              <a:t>Relatively less well represented in construction, extraction, and maintenance.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4228D-C456-5342-823D-9E19FE6C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6108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D89A5-2C4D-2440-9CCA-75E7F5D7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417" y="247665"/>
            <a:ext cx="9100931" cy="132556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Wa</a:t>
            </a:r>
            <a:r>
              <a:rPr lang="en-US" dirty="0"/>
              <a:t>ge Gap: Controlling for education, age, job type.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40A99-1088-0146-AF34-08644AF2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41F88-7EBD-6743-BFF9-D4ED6941C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55561"/>
            <a:ext cx="5334000" cy="381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159772-2A81-C54E-817E-3457D98F3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55561"/>
            <a:ext cx="5334000" cy="381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403D91-B2AD-C843-B3DC-1162C0AB26EB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25475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45EF-7672-F549-8427-1720EDE0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7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errepresented Where Wages are 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E8A0E-0557-F644-BAA4-320445C8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DE718-7E43-0349-9566-938689798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291" y="1091655"/>
            <a:ext cx="8245417" cy="5138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F18C6E-6DB5-0A45-AFE1-42C7BF0EB172}"/>
              </a:ext>
            </a:extLst>
          </p:cNvPr>
          <p:cNvSpPr txBox="1"/>
          <p:nvPr/>
        </p:nvSpPr>
        <p:spPr>
          <a:xfrm>
            <a:off x="4009293" y="6396335"/>
            <a:ext cx="766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Hamilton Darrick, Algernon Austin, and William Darity, Jr. Whiter Jobs, Higher Wages :Occupational Segregation and the Lower Wages of Black Men Economic Policy Institute, Briefing Paper #288 2011. </a:t>
            </a:r>
          </a:p>
        </p:txBody>
      </p:sp>
    </p:spTree>
    <p:extLst>
      <p:ext uri="{BB962C8B-B14F-4D97-AF65-F5344CB8AC3E}">
        <p14:creationId xmlns:p14="http://schemas.microsoft.com/office/powerpoint/2010/main" val="3245619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52FC-E11F-A748-96B2-BC15530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ck-White Earnings Gap by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0269-8608-9840-914C-1450B7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9941-0E59-414D-8D2A-4732F6D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46" y="935933"/>
            <a:ext cx="7946264" cy="527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FF2F6-5523-AB4D-B1F0-F310767DB286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197803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4F2D6-466C-C34D-BB78-74D07E2B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 Broken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5663-6DC3-5C4C-9D50-81054CAB06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F071E-2E5C-2F48-942A-53DBD361B4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1205E-02EB-1B44-B718-A5E6BB67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4C2AF-439B-2646-8C33-59DF9ADD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6" y="1665979"/>
            <a:ext cx="5907794" cy="418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BE114-BFC0-5D43-829B-B6BA17AA5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65979"/>
            <a:ext cx="5991490" cy="4248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F145F6-5BC2-8448-B354-FEF8DD6FF2BD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51715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99BB-C145-D04B-AF3A-EA12C88A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</a:t>
            </a:r>
            <a:r>
              <a:rPr lang="en-US" dirty="0"/>
              <a:t>ality of Income = Equality of Wealth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B49AE6-E4CA-B640-A68B-7A14F6A24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23247" y="1044105"/>
            <a:ext cx="7530353" cy="518612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91B2-F7C6-EE45-A2F0-40025B85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0D8DF-B0CA-DA4B-86AC-1FB8E07C39C9}"/>
              </a:ext>
            </a:extLst>
          </p:cNvPr>
          <p:cNvSpPr txBox="1"/>
          <p:nvPr/>
        </p:nvSpPr>
        <p:spPr>
          <a:xfrm>
            <a:off x="5466522" y="6436325"/>
            <a:ext cx="5968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http://</a:t>
            </a:r>
            <a:r>
              <a:rPr lang="en-US" sz="1200" dirty="0" err="1"/>
              <a:t>hartfordinfo.org</a:t>
            </a:r>
            <a:r>
              <a:rPr lang="en-US" sz="1200" dirty="0"/>
              <a:t>/issues/</a:t>
            </a:r>
            <a:r>
              <a:rPr lang="en-US" sz="1200" dirty="0" err="1"/>
              <a:t>wsd</a:t>
            </a:r>
            <a:r>
              <a:rPr lang="en-US" sz="1200" dirty="0"/>
              <a:t>/</a:t>
            </a:r>
            <a:r>
              <a:rPr lang="en-US" sz="1200" dirty="0" err="1"/>
              <a:t>FamiliesandChildren</a:t>
            </a:r>
            <a:r>
              <a:rPr lang="en-US" sz="1200" dirty="0"/>
              <a:t>/Racial-Wealth-Gap-</a:t>
            </a:r>
            <a:r>
              <a:rPr lang="en-US" sz="1200" dirty="0" err="1"/>
              <a:t>Brief.pdf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8B427-2EAF-D748-911D-AF4019444C4B}"/>
              </a:ext>
            </a:extLst>
          </p:cNvPr>
          <p:cNvSpPr txBox="1"/>
          <p:nvPr/>
        </p:nvSpPr>
        <p:spPr>
          <a:xfrm>
            <a:off x="4820478" y="437763"/>
            <a:ext cx="387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314228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98F4-5985-B649-BDBB-527CAA9D8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2C293-AF6B-214E-A98D-4067CC77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6A732A2-2770-FF42-BA76-468420F76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6676178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4A02-C5BB-DA48-B3A3-1D590F29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Likely Plays A Role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A29E7-B4CF-164D-A195-FDC904B5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pic>
        <p:nvPicPr>
          <p:cNvPr id="1026" name="Picture 2" descr="Graph of racial disparities in U.S. incarceration rates as of the 2010 Census.">
            <a:extLst>
              <a:ext uri="{FF2B5EF4-FFF2-40B4-BE49-F238E27FC236}">
                <a16:creationId xmlns:a16="http://schemas.microsoft.com/office/drawing/2014/main" id="{71C576B2-1F87-B848-8118-977D0A7D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914083"/>
            <a:ext cx="7178040" cy="53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473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2905-78F6-A349-9E9D-A6022425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9336-85C0-004C-93EF-2BE4C302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961" y="1501156"/>
            <a:ext cx="4668078" cy="4351338"/>
          </a:xfrm>
        </p:spPr>
        <p:txBody>
          <a:bodyPr/>
          <a:lstStyle/>
          <a:p>
            <a:r>
              <a:rPr lang="en-US" dirty="0"/>
              <a:t>Evidence of disparities</a:t>
            </a:r>
          </a:p>
          <a:p>
            <a:r>
              <a:rPr lang="en-US" dirty="0"/>
              <a:t>Why wealth is important</a:t>
            </a:r>
          </a:p>
          <a:p>
            <a:r>
              <a:rPr lang="en-US" dirty="0"/>
              <a:t>Sources of disparities</a:t>
            </a:r>
          </a:p>
          <a:p>
            <a:r>
              <a:rPr lang="en-US" dirty="0"/>
              <a:t>Implications of disparities</a:t>
            </a:r>
          </a:p>
          <a:p>
            <a:r>
              <a:rPr lang="en-US" dirty="0"/>
              <a:t>Policy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26FA9-5C06-4A44-BE6F-445F3414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9215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rcRect l="-14226" r="-14226"/>
          <a:stretch>
            <a:fillRect/>
          </a:stretch>
        </p:blipFill>
        <p:spPr>
          <a:xfrm>
            <a:off x="1546593" y="1221381"/>
            <a:ext cx="9393920" cy="5009547"/>
          </a:xfrm>
          <a:ln w="12700" cmpd="sng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546593" y="607372"/>
            <a:ext cx="9644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US Drug Arrest Rates per 100,000 by Race</a:t>
            </a:r>
          </a:p>
        </p:txBody>
      </p:sp>
    </p:spTree>
    <p:extLst>
      <p:ext uri="{BB962C8B-B14F-4D97-AF65-F5344CB8AC3E}">
        <p14:creationId xmlns:p14="http://schemas.microsoft.com/office/powerpoint/2010/main" val="33434439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5FBC-6FF2-2346-BBEF-A6F2409B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</a:t>
            </a:r>
            <a:r>
              <a:rPr lang="en-US" dirty="0"/>
              <a:t>mily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88F5-E736-184A-AE8C-1EBAB725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DE9C-0300-A145-AA96-A10251F1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75D66-C6EC-1D4C-94BA-12EC29EA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432560"/>
            <a:ext cx="12128500" cy="441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F4C6E7-E45A-EF49-A136-24B0C795D677}"/>
              </a:ext>
            </a:extLst>
          </p:cNvPr>
          <p:cNvSpPr/>
          <p:nvPr/>
        </p:nvSpPr>
        <p:spPr>
          <a:xfrm>
            <a:off x="1457739" y="2955235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CFC47-8BE0-1A44-9BD9-6DD7836E706F}"/>
              </a:ext>
            </a:extLst>
          </p:cNvPr>
          <p:cNvSpPr/>
          <p:nvPr/>
        </p:nvSpPr>
        <p:spPr>
          <a:xfrm>
            <a:off x="6823822" y="2963257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5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2DFA-402E-FC4C-94F1-6B9846B0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Kid</a:t>
            </a:r>
            <a:r>
              <a:rPr lang="en-US" dirty="0"/>
              <a:t>s – Household Types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4FA88E-5F51-114E-8594-2798C29F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17547" y="1151773"/>
            <a:ext cx="10156905" cy="50784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13A97-56AE-D44C-A8F6-10059436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792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Init</a:t>
            </a:r>
            <a:r>
              <a:rPr lang="en-US" dirty="0"/>
              <a:t>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257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14C6-0B82-5248-A85B-634C605B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Fundamentally Responsible?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7547-7205-6A41-BEC5-A343E568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004" y="1602225"/>
            <a:ext cx="6793992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Individual behaviors?</a:t>
            </a:r>
          </a:p>
          <a:p>
            <a:pPr>
              <a:spcAft>
                <a:spcPts val="1000"/>
              </a:spcAft>
            </a:pPr>
            <a:r>
              <a:rPr lang="en-US" dirty="0"/>
              <a:t>Structural characteristics of the economy?</a:t>
            </a:r>
          </a:p>
          <a:p>
            <a:pPr>
              <a:spcAft>
                <a:spcPts val="1000"/>
              </a:spcAft>
            </a:pPr>
            <a:r>
              <a:rPr lang="en-US" dirty="0"/>
              <a:t>History – policy and otherwise?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21B79-C3B1-CB43-9484-22DCA038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3505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C66F1-CDEF-7A47-868E-459DFEF8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A8DA47F5-13B2-444E-9560-5860560E740B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42622" y="56690"/>
            <a:ext cx="4569469" cy="33222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33C84-5F6B-B241-839E-C533DED5F24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342622" y="3428999"/>
            <a:ext cx="4569469" cy="3322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63636B-2B79-2145-AD7C-BB177897EB54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6536541" y="1571423"/>
            <a:ext cx="4697516" cy="34153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4F4C87-D901-6843-8E7C-2DC6EFF818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2399" y="699755"/>
            <a:ext cx="3013601" cy="4451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608FD9-D2FD-4C4D-AD42-107D955D0A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9346" y="4080798"/>
            <a:ext cx="2569427" cy="500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779152-1B8D-C047-8750-AE7D33140F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1291" y="2000631"/>
            <a:ext cx="1998316" cy="109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0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F61D-AD3F-4D4C-AF44-22341DC1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Acc</a:t>
            </a:r>
            <a:r>
              <a:rPr lang="en-US" dirty="0"/>
              <a:t>ounting for the Wealth Gap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DD76D0-6241-2D4F-820C-F44911A44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75759" y="1197813"/>
            <a:ext cx="9144000" cy="50324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B1E84-2DBE-6242-A37B-ACE294F3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428A3-EF8E-DF48-A22C-A10BDAD681BB}"/>
              </a:ext>
            </a:extLst>
          </p:cNvPr>
          <p:cNvSpPr txBox="1"/>
          <p:nvPr/>
        </p:nvSpPr>
        <p:spPr>
          <a:xfrm>
            <a:off x="3599511" y="6456851"/>
            <a:ext cx="7806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https://heller.brandeis.edu/iasp/pdfs/racial-wealth-equity/racial-wealth-gap/roots-widening-racial-wealth-gap.pdf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0A038-68EE-D94A-82A5-B6118DD2860A}"/>
              </a:ext>
            </a:extLst>
          </p:cNvPr>
          <p:cNvSpPr txBox="1"/>
          <p:nvPr/>
        </p:nvSpPr>
        <p:spPr>
          <a:xfrm>
            <a:off x="6806346" y="3986213"/>
            <a:ext cx="3663567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30%+ Left</a:t>
            </a:r>
          </a:p>
          <a:p>
            <a:r>
              <a:rPr lang="en-US" sz="4000" dirty="0"/>
              <a:t>Unaccounted for</a:t>
            </a:r>
          </a:p>
        </p:txBody>
      </p:sp>
    </p:spTree>
    <p:extLst>
      <p:ext uri="{BB962C8B-B14F-4D97-AF65-F5344CB8AC3E}">
        <p14:creationId xmlns:p14="http://schemas.microsoft.com/office/powerpoint/2010/main" val="16930599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0E0D-6F88-0D4D-BE18-A11EBBB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E37BF-3D9E-694D-BB8E-C335E676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2010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409F-F0FD-AB41-8946-6DCE0FBD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Policy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CA7-DFB8-344D-B360-08B82657DC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  <a:p>
            <a:pPr lvl="1"/>
            <a:r>
              <a:rPr lang="en-US" dirty="0"/>
              <a:t>FHA and redlining</a:t>
            </a:r>
          </a:p>
          <a:p>
            <a:r>
              <a:rPr lang="en-US" dirty="0"/>
              <a:t>Health Care</a:t>
            </a:r>
          </a:p>
          <a:p>
            <a:r>
              <a:rPr lang="en-US" dirty="0"/>
              <a:t>Incarceration</a:t>
            </a:r>
          </a:p>
          <a:p>
            <a:pPr lvl="1"/>
            <a:r>
              <a:rPr lang="en-US" dirty="0"/>
              <a:t>Black incarceration rates are very high.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01E40-0FE0-444F-B319-1D39BB018A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  <a:p>
            <a:r>
              <a:rPr lang="en-US" dirty="0"/>
              <a:t>Workforce</a:t>
            </a:r>
          </a:p>
          <a:p>
            <a:r>
              <a:rPr lang="en-US" dirty="0"/>
              <a:t>Income support and stability</a:t>
            </a:r>
          </a:p>
          <a:p>
            <a:r>
              <a:rPr lang="en-US" dirty="0"/>
              <a:t>Asset accumulation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B6F52-CCA0-DA4D-90C2-4F34C3D7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FB85A-BAA2-EB49-A3ED-24017FE55B9A}"/>
              </a:ext>
            </a:extLst>
          </p:cNvPr>
          <p:cNvSpPr/>
          <p:nvPr/>
        </p:nvSpPr>
        <p:spPr>
          <a:xfrm>
            <a:off x="838200" y="3750622"/>
            <a:ext cx="10072255" cy="14413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753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BB79-EF74-484F-9543-F47640E8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cific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8086-F615-AE49-9C31-0B68180D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94" y="1253330"/>
            <a:ext cx="10515600" cy="47460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Global solutions that affect all source areas</a:t>
            </a:r>
          </a:p>
          <a:p>
            <a:pPr lvl="1"/>
            <a:r>
              <a:rPr lang="en-US" dirty="0"/>
              <a:t>Child Trust Accounts – “Baby Bonds”</a:t>
            </a:r>
          </a:p>
          <a:p>
            <a:pPr lvl="1"/>
            <a:r>
              <a:rPr lang="en-US" dirty="0"/>
              <a:t>Guaranteed minimum income</a:t>
            </a:r>
          </a:p>
          <a:p>
            <a:r>
              <a:rPr lang="en-US" dirty="0"/>
              <a:t>Addressing racial disparities directly</a:t>
            </a:r>
          </a:p>
          <a:p>
            <a:pPr lvl="1"/>
            <a:r>
              <a:rPr lang="en-US" dirty="0"/>
              <a:t>Reparations</a:t>
            </a:r>
          </a:p>
          <a:p>
            <a:pPr lvl="2"/>
            <a:r>
              <a:rPr lang="en-US" dirty="0"/>
              <a:t>Aggressive affirmative action.</a:t>
            </a:r>
          </a:p>
          <a:p>
            <a:pPr lvl="2"/>
            <a:r>
              <a:rPr lang="en-US" dirty="0"/>
              <a:t>A new Homestead Act.</a:t>
            </a:r>
          </a:p>
          <a:p>
            <a:pPr lvl="2"/>
            <a:r>
              <a:rPr lang="en-US" dirty="0"/>
              <a:t>Heavily investing in Black communities.</a:t>
            </a:r>
          </a:p>
          <a:p>
            <a:pPr lvl="2"/>
            <a:r>
              <a:rPr lang="en-US" dirty="0"/>
              <a:t>Differential tax treatment.</a:t>
            </a:r>
          </a:p>
          <a:p>
            <a:pPr lvl="1"/>
            <a:r>
              <a:rPr lang="en-US" dirty="0"/>
              <a:t>Labor and other laws that address discrimination</a:t>
            </a:r>
          </a:p>
          <a:p>
            <a:pPr lvl="2"/>
            <a:r>
              <a:rPr lang="en-US" dirty="0"/>
              <a:t>Enforce more aggressively and make adjustments where necessary to increase efficacy.</a:t>
            </a:r>
          </a:p>
          <a:p>
            <a:pPr lvl="1"/>
            <a:r>
              <a:rPr lang="en-US" dirty="0"/>
              <a:t>Fundamental reorientation of asset building agenda.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A9C35-62FE-734C-BF89-DB32E591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795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3F2C-6830-0746-822A-806E93BA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Wealth?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85CC5-6769-B346-832A-D11162B20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Income vs Wealth</a:t>
            </a:r>
          </a:p>
          <a:p>
            <a:pPr lvl="1"/>
            <a:r>
              <a:rPr lang="en-US" dirty="0"/>
              <a:t>Income is the flow of funds into a households each year.</a:t>
            </a:r>
          </a:p>
          <a:p>
            <a:pPr lvl="1"/>
            <a:r>
              <a:rPr lang="en-US" b="1" i="1" dirty="0"/>
              <a:t>Wealth is a household’s NET asset holdings.</a:t>
            </a:r>
          </a:p>
          <a:p>
            <a:pPr lvl="2"/>
            <a:r>
              <a:rPr lang="en-US" dirty="0"/>
              <a:t>The value of all assets minus the value of all debts.</a:t>
            </a:r>
          </a:p>
          <a:p>
            <a:pPr lvl="2"/>
            <a:r>
              <a:rPr lang="en-US" dirty="0"/>
              <a:t>Assets can be financial and physical.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Assets include:</a:t>
            </a:r>
          </a:p>
          <a:p>
            <a:pPr lvl="1"/>
            <a:r>
              <a:rPr lang="en-US" dirty="0"/>
              <a:t>Owned homes, cars, stocks, businesses, savings and checking accounts, pensions, life insurance…</a:t>
            </a:r>
          </a:p>
          <a:p>
            <a:r>
              <a:rPr lang="en-US" dirty="0"/>
              <a:t>Debts include:</a:t>
            </a:r>
          </a:p>
          <a:p>
            <a:pPr lvl="1"/>
            <a:r>
              <a:rPr lang="en-US" dirty="0"/>
              <a:t>Home mortgages, car loans, credit cards, and any other significant financial obligations (excl regular bills)…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B8438-98A0-114E-A7B7-9047CE41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631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CFBA5-6A8E-F743-8DD7-3E6276C37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Ref</a:t>
            </a:r>
            <a:r>
              <a:rPr lang="en-US" dirty="0"/>
              <a:t>orm Criminal Justice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D25FC-EE83-F541-902E-30DA6D6ED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E63692-EFD0-DC4E-A3E1-F6369A054780}"/>
              </a:ext>
            </a:extLst>
          </p:cNvPr>
          <p:cNvSpPr/>
          <p:nvPr/>
        </p:nvSpPr>
        <p:spPr>
          <a:xfrm>
            <a:off x="3048000" y="-35027681"/>
            <a:ext cx="6096000" cy="218213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9600" dirty="0"/>
              <a:t>Legal restrictions on the rights of people who have had  contact with the criminal justice system, particularly </a:t>
            </a:r>
            <a:r>
              <a:rPr lang="en-AU" sz="2000" dirty="0"/>
              <a:t>contact resulting in conviction.</a:t>
            </a:r>
          </a:p>
          <a:p>
            <a:endParaRPr lang="en-US" sz="2000" dirty="0"/>
          </a:p>
          <a:p>
            <a:r>
              <a:rPr lang="en-AU" sz="2000" dirty="0"/>
              <a:t>Usually placed in civil and regulatory codes, collateral consequences may limit a person’s: </a:t>
            </a:r>
            <a:endParaRPr lang="en-US" sz="2000" dirty="0"/>
          </a:p>
          <a:p>
            <a:pPr lvl="1"/>
            <a:r>
              <a:rPr lang="en-AU" sz="2000" dirty="0"/>
              <a:t>ability to vote</a:t>
            </a:r>
            <a:endParaRPr lang="en-US" sz="2000" dirty="0"/>
          </a:p>
          <a:p>
            <a:pPr lvl="1"/>
            <a:r>
              <a:rPr lang="en-AU" sz="2000" dirty="0"/>
              <a:t>live in public housing</a:t>
            </a:r>
            <a:endParaRPr lang="en-US" sz="2000" dirty="0"/>
          </a:p>
          <a:p>
            <a:pPr lvl="1"/>
            <a:r>
              <a:rPr lang="en-AU" sz="2000" dirty="0"/>
              <a:t>own a firearm</a:t>
            </a:r>
            <a:endParaRPr lang="en-US" sz="2000" dirty="0"/>
          </a:p>
          <a:p>
            <a:pPr lvl="1"/>
            <a:r>
              <a:rPr lang="en-AU" sz="2000" dirty="0"/>
              <a:t>qualify for an occupational license</a:t>
            </a:r>
            <a:endParaRPr lang="en-US" sz="2000" dirty="0"/>
          </a:p>
          <a:p>
            <a:pPr lvl="1"/>
            <a:r>
              <a:rPr lang="en-AU" sz="2000" dirty="0"/>
              <a:t>serve in the military</a:t>
            </a:r>
            <a:endParaRPr lang="en-US" sz="2000" dirty="0"/>
          </a:p>
          <a:p>
            <a:pPr lvl="1"/>
            <a:r>
              <a:rPr lang="en-AU" sz="2000" dirty="0"/>
              <a:t>receive public benefits (Food Stamps, housing vouchers)</a:t>
            </a:r>
            <a:endParaRPr lang="en-US" sz="2000" dirty="0"/>
          </a:p>
          <a:p>
            <a:pPr lvl="1"/>
            <a:r>
              <a:rPr lang="en-AU" sz="2000" dirty="0"/>
              <a:t>sit on a jury</a:t>
            </a:r>
            <a:endParaRPr lang="en-US" sz="2000" dirty="0"/>
          </a:p>
          <a:p>
            <a:pPr lvl="1"/>
            <a:r>
              <a:rPr lang="en-AU" sz="2000" dirty="0"/>
              <a:t>borrow money for college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20EAB8-1C86-7A49-9FD0-7FE2314E150E}"/>
              </a:ext>
            </a:extLst>
          </p:cNvPr>
          <p:cNvSpPr/>
          <p:nvPr/>
        </p:nvSpPr>
        <p:spPr>
          <a:xfrm>
            <a:off x="3048000" y="-35027681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000" dirty="0"/>
              <a:t>Legal restrictions on the rights of people who have had  contact with the criminal justice system, particularly contact resulting in conviction.</a:t>
            </a:r>
          </a:p>
          <a:p>
            <a:endParaRPr lang="en-US" sz="2000" dirty="0"/>
          </a:p>
          <a:p>
            <a:r>
              <a:rPr lang="en-AU" sz="2000" dirty="0"/>
              <a:t>Usually placed in civil and regulatory codes, collateral consequences may limit a person’s: </a:t>
            </a:r>
            <a:endParaRPr lang="en-US" sz="2000" dirty="0"/>
          </a:p>
          <a:p>
            <a:pPr lvl="1"/>
            <a:r>
              <a:rPr lang="en-AU" sz="2000" dirty="0"/>
              <a:t>ability to vote</a:t>
            </a:r>
            <a:endParaRPr lang="en-US" sz="2000" dirty="0"/>
          </a:p>
          <a:p>
            <a:pPr lvl="1"/>
            <a:r>
              <a:rPr lang="en-AU" sz="2000" dirty="0"/>
              <a:t>live in public housing</a:t>
            </a:r>
            <a:endParaRPr lang="en-US" sz="2000" dirty="0"/>
          </a:p>
          <a:p>
            <a:pPr lvl="1"/>
            <a:r>
              <a:rPr lang="en-AU" sz="2000" dirty="0"/>
              <a:t>own a firearm</a:t>
            </a:r>
            <a:endParaRPr lang="en-US" sz="2000" dirty="0"/>
          </a:p>
          <a:p>
            <a:pPr lvl="1"/>
            <a:r>
              <a:rPr lang="en-AU" sz="2000" dirty="0"/>
              <a:t>qualify for an occupational license</a:t>
            </a:r>
            <a:endParaRPr lang="en-US" sz="2000" dirty="0"/>
          </a:p>
          <a:p>
            <a:pPr lvl="1"/>
            <a:r>
              <a:rPr lang="en-AU" sz="2000" dirty="0"/>
              <a:t>serve in the military</a:t>
            </a:r>
            <a:endParaRPr lang="en-US" sz="2000" dirty="0"/>
          </a:p>
          <a:p>
            <a:pPr lvl="1"/>
            <a:r>
              <a:rPr lang="en-AU" sz="2000" dirty="0"/>
              <a:t>receive public benefits (Food Stamps, housing vouchers)</a:t>
            </a:r>
            <a:endParaRPr lang="en-US" sz="2000" dirty="0"/>
          </a:p>
          <a:p>
            <a:pPr lvl="1"/>
            <a:r>
              <a:rPr lang="en-AU" sz="2000" dirty="0"/>
              <a:t>sit on a jury</a:t>
            </a:r>
            <a:endParaRPr lang="en-US" sz="2000" dirty="0"/>
          </a:p>
          <a:p>
            <a:pPr lvl="1"/>
            <a:r>
              <a:rPr lang="en-AU" sz="2000" dirty="0"/>
              <a:t>borrow money for college</a:t>
            </a:r>
            <a:endParaRPr lang="en-US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5411A1-6FF0-2842-B907-6ED3277D8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08" y="1495169"/>
            <a:ext cx="10317892" cy="4384424"/>
          </a:xfrm>
        </p:spPr>
        <p:txBody>
          <a:bodyPr>
            <a:normAutofit fontScale="25000" lnSpcReduction="20000"/>
          </a:bodyPr>
          <a:lstStyle/>
          <a:p>
            <a:r>
              <a:rPr lang="en-AU" sz="9600" dirty="0"/>
              <a:t>Legal restrictions on the rights of people who have had  contact with the criminal justice system, particularly contact resulting in conviction.</a:t>
            </a:r>
          </a:p>
          <a:p>
            <a:endParaRPr lang="en-US" sz="9600" dirty="0"/>
          </a:p>
          <a:p>
            <a:r>
              <a:rPr lang="en-AU" sz="9600" dirty="0"/>
              <a:t>Usually placed in civil and regulatory codes, collateral consequences may limit a person’s: </a:t>
            </a:r>
            <a:endParaRPr lang="en-US" sz="9600" dirty="0"/>
          </a:p>
          <a:p>
            <a:pPr lvl="1"/>
            <a:r>
              <a:rPr lang="en-AU" sz="9600" dirty="0"/>
              <a:t>ability to vote</a:t>
            </a:r>
            <a:endParaRPr lang="en-US" sz="9600" dirty="0"/>
          </a:p>
          <a:p>
            <a:pPr lvl="1"/>
            <a:r>
              <a:rPr lang="en-AU" sz="9600" dirty="0"/>
              <a:t>live in public housing</a:t>
            </a:r>
            <a:endParaRPr lang="en-US" sz="9600" dirty="0"/>
          </a:p>
          <a:p>
            <a:pPr lvl="1"/>
            <a:r>
              <a:rPr lang="en-AU" sz="9600" dirty="0"/>
              <a:t>qualify for an occupational license</a:t>
            </a:r>
            <a:endParaRPr lang="en-US" sz="9600" dirty="0"/>
          </a:p>
          <a:p>
            <a:pPr lvl="1"/>
            <a:r>
              <a:rPr lang="en-AU" sz="9600" dirty="0"/>
              <a:t>serve in the military</a:t>
            </a:r>
            <a:endParaRPr lang="en-US" sz="9600" dirty="0"/>
          </a:p>
          <a:p>
            <a:pPr lvl="1"/>
            <a:r>
              <a:rPr lang="en-AU" sz="9600" dirty="0"/>
              <a:t>receive public benefits (Food Stamps, housing vouchers)</a:t>
            </a:r>
            <a:endParaRPr lang="en-US" sz="9600" dirty="0"/>
          </a:p>
          <a:p>
            <a:pPr lvl="1"/>
            <a:r>
              <a:rPr lang="en-AU" sz="9600" dirty="0"/>
              <a:t>sit on a jury</a:t>
            </a:r>
            <a:endParaRPr lang="en-US" sz="9600" dirty="0"/>
          </a:p>
          <a:p>
            <a:pPr lvl="1"/>
            <a:r>
              <a:rPr lang="en-AU" sz="9600" dirty="0"/>
              <a:t>borrow money for college</a:t>
            </a:r>
            <a:endParaRPr lang="en-US" sz="96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97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8D50-B374-CF4A-8C3A-1463D695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v’t Asset Building Policies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2CFDB2-8A71-B34E-96CF-8E1854F37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4311" y="955992"/>
            <a:ext cx="9063378" cy="49460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5FB87-A6E5-9D42-AF03-2B80AE4F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3171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EBFA-7C8B-F24E-B42D-F92526E6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Concrete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933A-0EB4-0D46-BCF7-E9EDD7EC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Limit the mortgage interest tax deduction and use the revenues to provide a credit for first-time homebuyers.</a:t>
            </a:r>
          </a:p>
          <a:p>
            <a:r>
              <a:rPr lang="en-US" b="0" dirty="0"/>
              <a:t>Establish automatic savings and retirement plans.</a:t>
            </a:r>
          </a:p>
          <a:p>
            <a:r>
              <a:rPr lang="en-US" b="0" dirty="0"/>
              <a:t>Reduce reliance on student loans while supporting success in postsecondary education.</a:t>
            </a:r>
          </a:p>
          <a:p>
            <a:r>
              <a:rPr lang="en-US" b="0" dirty="0"/>
              <a:t>Offer universal children's savings accounts.</a:t>
            </a:r>
          </a:p>
          <a:p>
            <a:r>
              <a:rPr lang="en-US" b="0" dirty="0"/>
              <a:t>Reform safety net program asset tests, which can act as barriers to saving among low-income families.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EB564-AB70-F943-B5BC-E6C30793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9581C-BE0E-054D-8102-9CD7A6D55727}"/>
              </a:ext>
            </a:extLst>
          </p:cNvPr>
          <p:cNvSpPr txBox="1"/>
          <p:nvPr/>
        </p:nvSpPr>
        <p:spPr>
          <a:xfrm>
            <a:off x="9828679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</p:spTree>
    <p:extLst>
      <p:ext uri="{BB962C8B-B14F-4D97-AF65-F5344CB8AC3E}">
        <p14:creationId xmlns:p14="http://schemas.microsoft.com/office/powerpoint/2010/main" val="37419198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EA02-093E-254C-ACA5-EFFFF322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B53F-65CB-2E4E-8E7E-DEC84BA8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48480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Black White wealth gap is enormous (2019)</a:t>
            </a:r>
          </a:p>
          <a:p>
            <a:pPr lvl="1"/>
            <a:r>
              <a:rPr lang="en-US" dirty="0"/>
              <a:t>Mean:  White wealth is 6.9x Black wealth.</a:t>
            </a:r>
          </a:p>
          <a:p>
            <a:pPr lvl="1"/>
            <a:r>
              <a:rPr lang="en-US" dirty="0"/>
              <a:t>Median: White wealth is 7.8x Black wealth.</a:t>
            </a:r>
          </a:p>
          <a:p>
            <a:r>
              <a:rPr lang="en-US" dirty="0"/>
              <a:t>There are many explanations in the common narrative.</a:t>
            </a:r>
          </a:p>
          <a:p>
            <a:pPr lvl="1"/>
            <a:r>
              <a:rPr lang="en-US" dirty="0"/>
              <a:t>Many do not stand up to scrutiny.</a:t>
            </a:r>
          </a:p>
          <a:p>
            <a:r>
              <a:rPr lang="en-US" dirty="0"/>
              <a:t>Government policies have contributed enormously this gap.</a:t>
            </a:r>
          </a:p>
          <a:p>
            <a:pPr lvl="1"/>
            <a:r>
              <a:rPr lang="en-US" dirty="0"/>
              <a:t>Racial dehumanizing permitted these policies.</a:t>
            </a:r>
          </a:p>
          <a:p>
            <a:r>
              <a:rPr lang="en-US" dirty="0"/>
              <a:t>Wealth endowments (parental wealth) are enormously important for determining own wealth in adulthood.</a:t>
            </a:r>
          </a:p>
          <a:p>
            <a:pPr lvl="1"/>
            <a:r>
              <a:rPr lang="en-US" dirty="0"/>
              <a:t>Policies that address this relationship are most likely to be effective.</a:t>
            </a:r>
          </a:p>
          <a:p>
            <a:r>
              <a:rPr lang="en-US" dirty="0"/>
              <a:t>Some form of policy intervention is likely necessary if the gap is to be closed.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B44D1-BD15-F549-B5E3-5B012C4E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3551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/>
              <a:t>Mike </a:t>
            </a:r>
            <a:r>
              <a:rPr lang="en-US" dirty="0"/>
              <a:t>Shor, Ph.D.</a:t>
            </a:r>
          </a:p>
          <a:p>
            <a:pPr marL="0" indent="0" algn="ctr">
              <a:buNone/>
            </a:pPr>
            <a:r>
              <a:rPr lang="en-US" dirty="0" err="1"/>
              <a:t>Mike.Shor@UConn.edu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340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759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541" y="0"/>
            <a:ext cx="953493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in America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844" y="1170780"/>
            <a:ext cx="6420678" cy="5065494"/>
          </a:xfrm>
        </p:spPr>
      </p:pic>
    </p:spTree>
    <p:extLst>
      <p:ext uri="{BB962C8B-B14F-4D97-AF65-F5344CB8AC3E}">
        <p14:creationId xmlns:p14="http://schemas.microsoft.com/office/powerpoint/2010/main" val="3883213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erall Wealth Distribution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85CDD01-4DCF-5848-9A2A-5FBF4306B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284974" y="1150099"/>
            <a:ext cx="7622051" cy="50801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</p:spTree>
    <p:extLst>
      <p:ext uri="{BB962C8B-B14F-4D97-AF65-F5344CB8AC3E}">
        <p14:creationId xmlns:p14="http://schemas.microsoft.com/office/powerpoint/2010/main" val="96622284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29408</TotalTime>
  <Words>2228</Words>
  <Application>Microsoft Macintosh PowerPoint</Application>
  <PresentationFormat>Widescreen</PresentationFormat>
  <Paragraphs>454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8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Submitting Questions</vt:lpstr>
      <vt:lpstr>PowerPoint Presentation</vt:lpstr>
      <vt:lpstr>Outline</vt:lpstr>
      <vt:lpstr>What is Wealth?</vt:lpstr>
      <vt:lpstr>Evidence</vt:lpstr>
      <vt:lpstr>Wealth inequality in America</vt:lpstr>
      <vt:lpstr>Overall Wealth Distribution</vt:lpstr>
      <vt:lpstr>Wealth is More and More Concentrated</vt:lpstr>
      <vt:lpstr>Evidence of the Gap</vt:lpstr>
      <vt:lpstr>Wealth Disparities, 2019</vt:lpstr>
      <vt:lpstr>Wealth Gap Over Time: Mean</vt:lpstr>
      <vt:lpstr>Wealth Gap Over Time: Median</vt:lpstr>
      <vt:lpstr>Net Worth by Age and Race</vt:lpstr>
      <vt:lpstr>Black Household Incomes Relative to White</vt:lpstr>
      <vt:lpstr>By Household Income</vt:lpstr>
      <vt:lpstr>Evidence of Disparities: Zero Wealth</vt:lpstr>
      <vt:lpstr>Why Wealth is Important</vt:lpstr>
      <vt:lpstr>Widespread Household Wealth Pays Dividends</vt:lpstr>
      <vt:lpstr>Household Level Benefits</vt:lpstr>
      <vt:lpstr>Parental Wealth is Important</vt:lpstr>
      <vt:lpstr>Wealth Mobility</vt:lpstr>
      <vt:lpstr>Tangible Benefits for the Broader Economy</vt:lpstr>
      <vt:lpstr>Sources of Disparities</vt:lpstr>
      <vt:lpstr>Events/Policies with Direct Wealth Implications </vt:lpstr>
      <vt:lpstr>Results for Black Families</vt:lpstr>
      <vt:lpstr>Potential Explanations: Differences in…</vt:lpstr>
      <vt:lpstr>Wealth by Educational Attainment</vt:lpstr>
      <vt:lpstr>Educational Attainment: Policy</vt:lpstr>
      <vt:lpstr>Educational Attainment</vt:lpstr>
      <vt:lpstr>Home Ownership: Households</vt:lpstr>
      <vt:lpstr>Home Ownership</vt:lpstr>
      <vt:lpstr>Wealth Equality Through Home Ownership?</vt:lpstr>
      <vt:lpstr>What Determines Differences in Home Ownership?</vt:lpstr>
      <vt:lpstr>Increased Savings</vt:lpstr>
      <vt:lpstr>Financial Literacy</vt:lpstr>
      <vt:lpstr>Use of Payday Lenders</vt:lpstr>
      <vt:lpstr>Use of Payday Lenders</vt:lpstr>
      <vt:lpstr>Entrepreneurship: Rate of New Entrepreneurs</vt:lpstr>
      <vt:lpstr>Explaining Differences in Entrepreneurship</vt:lpstr>
      <vt:lpstr>Soft Skills and Personal Responsibility?</vt:lpstr>
      <vt:lpstr>Wage Gap: Controlling for education, age, job type.  </vt:lpstr>
      <vt:lpstr>Overrepresented Where Wages are Low</vt:lpstr>
      <vt:lpstr>Black-White Earnings Gap by Education</vt:lpstr>
      <vt:lpstr>Wage Gap Broken Down</vt:lpstr>
      <vt:lpstr>Equality of Income = Equality of Wealth</vt:lpstr>
      <vt:lpstr>Labor Force Participation</vt:lpstr>
      <vt:lpstr>Incarceration Likely Plays A Role</vt:lpstr>
      <vt:lpstr>PowerPoint Presentation</vt:lpstr>
      <vt:lpstr>Family Structure</vt:lpstr>
      <vt:lpstr>Kids – Household Types</vt:lpstr>
      <vt:lpstr>Initial Endowment</vt:lpstr>
      <vt:lpstr>What is Fundamentally Responsible?</vt:lpstr>
      <vt:lpstr>PowerPoint Presentation</vt:lpstr>
      <vt:lpstr>Accounting for the Wealth Gap</vt:lpstr>
      <vt:lpstr>Policy Options</vt:lpstr>
      <vt:lpstr>Categories of Policy Areas</vt:lpstr>
      <vt:lpstr>Specific Policy Options</vt:lpstr>
      <vt:lpstr>Reform Criminal Justice System</vt:lpstr>
      <vt:lpstr>Gov’t Asset Building Policies</vt:lpstr>
      <vt:lpstr>Other Concrete Policy Options</vt:lpstr>
      <vt:lpstr>Summary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285</cp:revision>
  <cp:lastPrinted>2022-05-06T17:35:13Z</cp:lastPrinted>
  <dcterms:created xsi:type="dcterms:W3CDTF">2017-05-03T22:30:38Z</dcterms:created>
  <dcterms:modified xsi:type="dcterms:W3CDTF">2022-09-03T08:34:06Z</dcterms:modified>
</cp:coreProperties>
</file>