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4306" r:id="rId2"/>
    <p:sldId id="4001" r:id="rId3"/>
    <p:sldId id="436" r:id="rId4"/>
    <p:sldId id="4182" r:id="rId5"/>
    <p:sldId id="4094" r:id="rId6"/>
    <p:sldId id="3967" r:id="rId7"/>
    <p:sldId id="1089" r:id="rId8"/>
    <p:sldId id="1678" r:id="rId9"/>
    <p:sldId id="1666" r:id="rId10"/>
    <p:sldId id="284" r:id="rId11"/>
    <p:sldId id="4313" r:id="rId12"/>
    <p:sldId id="1093" r:id="rId13"/>
    <p:sldId id="1675" r:id="rId14"/>
    <p:sldId id="3970" r:id="rId15"/>
    <p:sldId id="4211" r:id="rId16"/>
    <p:sldId id="4212" r:id="rId17"/>
    <p:sldId id="1092" r:id="rId18"/>
    <p:sldId id="1659" r:id="rId19"/>
    <p:sldId id="1660" r:id="rId20"/>
    <p:sldId id="1661" r:id="rId21"/>
    <p:sldId id="4213" r:id="rId22"/>
    <p:sldId id="1676" r:id="rId23"/>
    <p:sldId id="1098" r:id="rId24"/>
    <p:sldId id="1094" r:id="rId25"/>
    <p:sldId id="3962" r:id="rId26"/>
    <p:sldId id="1096" r:id="rId27"/>
    <p:sldId id="1097" r:id="rId28"/>
    <p:sldId id="3969" r:id="rId29"/>
    <p:sldId id="1119" r:id="rId30"/>
    <p:sldId id="1683" r:id="rId31"/>
    <p:sldId id="3971" r:id="rId32"/>
    <p:sldId id="3972" r:id="rId33"/>
    <p:sldId id="3963" r:id="rId34"/>
    <p:sldId id="1109" r:id="rId35"/>
    <p:sldId id="1117" r:id="rId36"/>
    <p:sldId id="1106" r:id="rId37"/>
    <p:sldId id="1105" r:id="rId38"/>
    <p:sldId id="3975" r:id="rId39"/>
    <p:sldId id="1656" r:id="rId40"/>
    <p:sldId id="4106" r:id="rId41"/>
    <p:sldId id="1104" r:id="rId42"/>
    <p:sldId id="1657" r:id="rId43"/>
    <p:sldId id="4107" r:id="rId44"/>
    <p:sldId id="1121" r:id="rId45"/>
    <p:sldId id="1122" r:id="rId46"/>
    <p:sldId id="1663" r:id="rId47"/>
    <p:sldId id="3981" r:id="rId48"/>
    <p:sldId id="277" r:id="rId49"/>
    <p:sldId id="3982" r:id="rId50"/>
    <p:sldId id="3983" r:id="rId51"/>
    <p:sldId id="3984" r:id="rId52"/>
    <p:sldId id="3964" r:id="rId53"/>
    <p:sldId id="1112" r:id="rId54"/>
    <p:sldId id="3968" r:id="rId55"/>
    <p:sldId id="1680" r:id="rId56"/>
    <p:sldId id="1649" r:id="rId57"/>
    <p:sldId id="1647" r:id="rId58"/>
    <p:sldId id="3966" r:id="rId59"/>
    <p:sldId id="4086" r:id="rId60"/>
    <p:sldId id="4095" r:id="rId61"/>
    <p:sldId id="1113" r:id="rId62"/>
    <p:sldId id="4314" r:id="rId63"/>
    <p:sldId id="1107" r:id="rId64"/>
    <p:sldId id="1673" r:id="rId65"/>
    <p:sldId id="1674" r:id="rId66"/>
    <p:sldId id="4096" r:id="rId67"/>
    <p:sldId id="1672" r:id="rId68"/>
    <p:sldId id="1677" r:id="rId69"/>
    <p:sldId id="1668" r:id="rId70"/>
    <p:sldId id="111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New Mexico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November,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272952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0614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19791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2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5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9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Soft skills &amp; personal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Entrepreneurship 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 rates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Contemporary Economic Policy: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1 (11/1):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2 (11/8):	Economic Inequality (Adina </a:t>
            </a:r>
            <a:r>
              <a:rPr lang="en-US" dirty="0" err="1"/>
              <a:t>Ardelean</a:t>
            </a:r>
            <a:r>
              <a:rPr lang="en-US" dirty="0"/>
              <a:t>, Santa Clara University)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3 (11/15): Economic Mobility (Kathryn Wilson, Kent State University)</a:t>
            </a:r>
          </a:p>
          <a:p>
            <a:pPr lvl="1">
              <a:spcAft>
                <a:spcPts val="1500"/>
              </a:spcAft>
            </a:pPr>
            <a:r>
              <a:rPr lang="en-US" b="1" dirty="0"/>
              <a:t>Week 4 (11/29):	 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03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4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454481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7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9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5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7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2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669870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2" y="3098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993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265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0182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5628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4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/>
              <a:t>November 29, 2022</a:t>
            </a:r>
            <a:endParaRPr lang="en-US" sz="2800" b="1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73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3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750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DE31-614D-C542-82D1-172160E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Not Really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1D86-77CB-D94E-8042-B03252123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93BE-0147-F243-B67C-BE08E9CC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748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6887965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043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360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21882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606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961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8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14071497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2761</Words>
  <Application>Microsoft Macintosh PowerPoint</Application>
  <PresentationFormat>Widescreen</PresentationFormat>
  <Paragraphs>517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Credits and Disclaimer</vt:lpstr>
      <vt:lpstr>Outline</vt:lpstr>
      <vt:lpstr>What is Wealth?</vt:lpstr>
      <vt:lpstr>Overall Wealth Distribution</vt:lpstr>
      <vt:lpstr>Wealth inequality in America</vt:lpstr>
      <vt:lpstr>Wealth is More and More Concentrated</vt:lpstr>
      <vt:lpstr>Evidence</vt:lpstr>
      <vt:lpstr>Evidence of the Gap</vt:lpstr>
      <vt:lpstr>Wealth Gap Over Time: Mean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Wealth by Educational Attainment</vt:lpstr>
      <vt:lpstr>Educational Attainment</vt:lpstr>
      <vt:lpstr>Black-White Earnings Gap by Education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Soft Skills and Personal Responsibility</vt:lpstr>
      <vt:lpstr>Entrepreneurship: Rate of New Entrepreneurs</vt:lpstr>
      <vt:lpstr>Explaining Differences in Entrepreneurship</vt:lpstr>
      <vt:lpstr>Overrepresented Where Wages are Low</vt:lpstr>
      <vt:lpstr>Wage Gap: Controlling for education, age, job type.  </vt:lpstr>
      <vt:lpstr>Wage Gap Broken Down</vt:lpstr>
      <vt:lpstr>Black-White Earnings Gap by Education</vt:lpstr>
      <vt:lpstr>Equality of Income = Equality of Wealth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Suggestions, Not Really Policies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75</cp:revision>
  <cp:lastPrinted>2022-11-29T22:02:52Z</cp:lastPrinted>
  <dcterms:created xsi:type="dcterms:W3CDTF">2022-02-04T21:29:43Z</dcterms:created>
  <dcterms:modified xsi:type="dcterms:W3CDTF">2022-11-29T22:03:17Z</dcterms:modified>
</cp:coreProperties>
</file>