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7"/>
  </p:notesMasterIdLst>
  <p:handoutMasterIdLst>
    <p:handoutMasterId r:id="rId78"/>
  </p:handoutMasterIdLst>
  <p:sldIdLst>
    <p:sldId id="1026" r:id="rId2"/>
    <p:sldId id="328" r:id="rId3"/>
    <p:sldId id="434" r:id="rId4"/>
    <p:sldId id="435" r:id="rId5"/>
    <p:sldId id="4097" r:id="rId6"/>
    <p:sldId id="4311" r:id="rId7"/>
    <p:sldId id="4312" r:id="rId8"/>
    <p:sldId id="4182" r:id="rId9"/>
    <p:sldId id="4094" r:id="rId10"/>
    <p:sldId id="3967" r:id="rId11"/>
    <p:sldId id="1089" r:id="rId12"/>
    <p:sldId id="1678" r:id="rId13"/>
    <p:sldId id="1666" r:id="rId14"/>
    <p:sldId id="284" r:id="rId15"/>
    <p:sldId id="4313" r:id="rId16"/>
    <p:sldId id="1093" r:id="rId17"/>
    <p:sldId id="1675" r:id="rId18"/>
    <p:sldId id="3970" r:id="rId19"/>
    <p:sldId id="4211" r:id="rId20"/>
    <p:sldId id="4212" r:id="rId21"/>
    <p:sldId id="1092" r:id="rId22"/>
    <p:sldId id="1659" r:id="rId23"/>
    <p:sldId id="1660" r:id="rId24"/>
    <p:sldId id="1661" r:id="rId25"/>
    <p:sldId id="4213" r:id="rId26"/>
    <p:sldId id="1676" r:id="rId27"/>
    <p:sldId id="1098" r:id="rId28"/>
    <p:sldId id="1094" r:id="rId29"/>
    <p:sldId id="3962" r:id="rId30"/>
    <p:sldId id="1096" r:id="rId31"/>
    <p:sldId id="1097" r:id="rId32"/>
    <p:sldId id="3969" r:id="rId33"/>
    <p:sldId id="1119" r:id="rId34"/>
    <p:sldId id="1683" r:id="rId35"/>
    <p:sldId id="3971" r:id="rId36"/>
    <p:sldId id="3972" r:id="rId37"/>
    <p:sldId id="3963" r:id="rId38"/>
    <p:sldId id="1109" r:id="rId39"/>
    <p:sldId id="1117" r:id="rId40"/>
    <p:sldId id="1106" r:id="rId41"/>
    <p:sldId id="1105" r:id="rId42"/>
    <p:sldId id="3975" r:id="rId43"/>
    <p:sldId id="1656" r:id="rId44"/>
    <p:sldId id="4106" r:id="rId45"/>
    <p:sldId id="1104" r:id="rId46"/>
    <p:sldId id="1657" r:id="rId47"/>
    <p:sldId id="4107" r:id="rId48"/>
    <p:sldId id="1121" r:id="rId49"/>
    <p:sldId id="1122" r:id="rId50"/>
    <p:sldId id="1663" r:id="rId51"/>
    <p:sldId id="3981" r:id="rId52"/>
    <p:sldId id="277" r:id="rId53"/>
    <p:sldId id="3982" r:id="rId54"/>
    <p:sldId id="3983" r:id="rId55"/>
    <p:sldId id="3984" r:id="rId56"/>
    <p:sldId id="3964" r:id="rId57"/>
    <p:sldId id="1112" r:id="rId58"/>
    <p:sldId id="3968" r:id="rId59"/>
    <p:sldId id="1680" r:id="rId60"/>
    <p:sldId id="1649" r:id="rId61"/>
    <p:sldId id="1647" r:id="rId62"/>
    <p:sldId id="3966" r:id="rId63"/>
    <p:sldId id="4086" r:id="rId64"/>
    <p:sldId id="4095" r:id="rId65"/>
    <p:sldId id="1113" r:id="rId66"/>
    <p:sldId id="4314" r:id="rId67"/>
    <p:sldId id="1107" r:id="rId68"/>
    <p:sldId id="1673" r:id="rId69"/>
    <p:sldId id="1674" r:id="rId70"/>
    <p:sldId id="4096" r:id="rId71"/>
    <p:sldId id="1672" r:id="rId72"/>
    <p:sldId id="1677" r:id="rId73"/>
    <p:sldId id="1668" r:id="rId74"/>
    <p:sldId id="4315" r:id="rId75"/>
    <p:sldId id="1114" r:id="rId7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963" autoAdjust="0"/>
    <p:restoredTop sz="94719"/>
  </p:normalViewPr>
  <p:slideViewPr>
    <p:cSldViewPr snapToGrid="0">
      <p:cViewPr>
        <p:scale>
          <a:sx n="76" d="100"/>
          <a:sy n="76" d="100"/>
        </p:scale>
        <p:origin x="288" y="1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-2888"/>
    </p:cViewPr>
  </p:sorterViewPr>
  <p:notesViewPr>
    <p:cSldViewPr snapToGrid="0">
      <p:cViewPr varScale="1">
        <p:scale>
          <a:sx n="48" d="100"/>
          <a:sy n="48" d="100"/>
        </p:scale>
        <p:origin x="2370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6AEEC2D-915B-4682-A2AC-44D4EBD266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8304C3-A156-41CD-8D51-C9B555A9E8A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A1D80E-1FE6-4BDA-B388-315281BBBD7A}" type="datetimeFigureOut">
              <a:rPr lang="en-US" smtClean="0"/>
              <a:t>11/2/22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40F8D7-A9CD-4684-ADEA-4CA93CD9FF6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ED1583-6A74-4E73-9A92-07D7CE1A780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B892B-5385-4FD2-96AF-2B3C2B401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777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6B7205-1ECB-4F65-B24D-BD27FFA23B94}" type="datetimeFigureOut">
              <a:rPr lang="en-US" smtClean="0"/>
              <a:t>11/2/22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A6467-982F-43FA-9555-C83E47AD5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60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51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603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761FBDF8-9CAD-5445-AFEF-5D51195BF7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703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65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83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09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5088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915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2758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749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901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720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RacialWealth/Charts/USDist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Distribution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gap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RacialWealth/Charts/wealthgap_mean.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dist.p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byInc.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ZeroWealth.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file:////Users/Jon/NEED%20Dropbox/Presentations/RacialWealth/Charts/mobility.png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education.png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bsf.org/economic-research/publications/economic-letter/2017/september/disappointing-facts-about-black-white-wage-gap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disparity/Charts/HomeOwn.png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HomeOwnership.png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0Documents/Template/Delegate_Map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Users/Jon/NEED%20Dropbox/Presentations/0Documents/Template/legend.png" TargetMode="Externa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RacialWealth/Charts/fl.png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entrep.png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rbsf.org/economic-research/publications/economic-letter/2017/september/disappointing-facts-about-black-white-wage-gap/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rbsf.org/economic-research/publications/economic-letter/2017/september/disappointing-facts-about-black-white-wage-gap/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bsf.org/economic-research/publications/economic-letter/2017/september/disappointing-facts-about-black-white-wage-gap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Income2Wealth.png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disparity/Charts/kids_hhtype.png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mobility.pn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file:////Users/Jon/NEED%20Dropbox/Presentations/RacialWealth/Charts/notenough_ws.png" TargetMode="External"/><Relationship Id="rId7" Type="http://schemas.openxmlformats.org/officeDocument/2006/relationships/image" Target="file:////Users/Jon/NEED%20Dropbox/Presentations/RacialWealth/Charts/notenough_educ.png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4.png"/><Relationship Id="rId5" Type="http://schemas.openxmlformats.org/officeDocument/2006/relationships/image" Target="file:////Users/Jon/NEED%20Dropbox/Presentations/RacialWealth/Charts/notenough_inc.png" TargetMode="External"/><Relationship Id="rId10" Type="http://schemas.openxmlformats.org/officeDocument/2006/relationships/image" Target="../media/image47.png"/><Relationship Id="rId4" Type="http://schemas.openxmlformats.org/officeDocument/2006/relationships/image" Target="../media/image43.png"/><Relationship Id="rId9" Type="http://schemas.openxmlformats.org/officeDocument/2006/relationships/image" Target="../media/image4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Drivers.png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eller.brandeis.edu/iasp/pdfs/racial-wealth-equity/racial-wealth-gap/roots-widening-racial-wealth-gap.pdf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AssetSubsidies.jpeg" TargetMode="Externa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Documents/Screen%20Shot%202022-11-02%20at%2011.11.37%20AM.png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Winter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Florida Atlantic University/Johns Hopkins University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Fall,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153525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Darrick Hamilton, Ph.D., The New School</a:t>
            </a:r>
          </a:p>
          <a:p>
            <a:pPr lvl="1"/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Ph.D., NEED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Patrick Mason, Florida State University</a:t>
            </a:r>
          </a:p>
          <a:p>
            <a:pPr lvl="1"/>
            <a:r>
              <a:rPr lang="en-US" dirty="0"/>
              <a:t>Steven Craig, University of Houston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the presenter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229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82905-78F6-A349-9E9D-A60224254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7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</a:t>
            </a:r>
            <a:r>
              <a:rPr lang="en-US" dirty="0"/>
              <a:t>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79336-85C0-004C-93EF-2BE4C3024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1961" y="1501156"/>
            <a:ext cx="4668078" cy="4351338"/>
          </a:xfrm>
        </p:spPr>
        <p:txBody>
          <a:bodyPr/>
          <a:lstStyle/>
          <a:p>
            <a:r>
              <a:rPr lang="en-US" dirty="0"/>
              <a:t>Evidence of disparities</a:t>
            </a:r>
          </a:p>
          <a:p>
            <a:r>
              <a:rPr lang="en-US" dirty="0"/>
              <a:t>Why wealth is important</a:t>
            </a:r>
          </a:p>
          <a:p>
            <a:r>
              <a:rPr lang="en-US" dirty="0"/>
              <a:t>Sources of disparities</a:t>
            </a:r>
          </a:p>
          <a:p>
            <a:r>
              <a:rPr lang="en-US" dirty="0"/>
              <a:t>Implications of disparities</a:t>
            </a:r>
          </a:p>
          <a:p>
            <a:r>
              <a:rPr lang="en-US" dirty="0"/>
              <a:t>Policy solutions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D26FA9-5C06-4A44-BE6F-445F34146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10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83F2C-6830-0746-822A-806E93BA6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17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Wealth?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85CC5-6769-B346-832A-D11162B20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Income vs Wealth</a:t>
            </a:r>
          </a:p>
          <a:p>
            <a:pPr lvl="1"/>
            <a:r>
              <a:rPr lang="en-US" dirty="0"/>
              <a:t>Income is the flow of funds into a households each year.</a:t>
            </a:r>
          </a:p>
          <a:p>
            <a:pPr lvl="1"/>
            <a:r>
              <a:rPr lang="en-US" b="1" i="1" dirty="0"/>
              <a:t>Wealth is a household’s NET asset holdings.</a:t>
            </a:r>
          </a:p>
          <a:p>
            <a:pPr lvl="2"/>
            <a:r>
              <a:rPr lang="en-US" dirty="0"/>
              <a:t>The value of all assets minus the value of all debts.</a:t>
            </a:r>
          </a:p>
          <a:p>
            <a:pPr lvl="2"/>
            <a:r>
              <a:rPr lang="en-US" dirty="0"/>
              <a:t>Assets can be financial and physical.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Assets include:</a:t>
            </a:r>
          </a:p>
          <a:p>
            <a:pPr lvl="1"/>
            <a:r>
              <a:rPr lang="en-US" dirty="0"/>
              <a:t>Owned homes, cars, stocks, businesses, savings and checking accounts, pensions, life insurance…</a:t>
            </a:r>
          </a:p>
          <a:p>
            <a:r>
              <a:rPr lang="en-US" dirty="0"/>
              <a:t>Debts include:</a:t>
            </a:r>
          </a:p>
          <a:p>
            <a:pPr lvl="1"/>
            <a:r>
              <a:rPr lang="en-US" dirty="0"/>
              <a:t>Home mortgages, car loans, credit cards, and any other significant financial obligations (excl regular bills)…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8B8438-98A0-114E-A7B7-9047CE41B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165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88DC0-4332-5847-BA0F-F0530A0D5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38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Ove</a:t>
            </a:r>
            <a:r>
              <a:rPr lang="en-US" dirty="0"/>
              <a:t>rall Wealth Distribution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A85CDD01-4DCF-5848-9A2A-5FBF4306BC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284974" y="1150099"/>
            <a:ext cx="7622051" cy="508012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CE6FDA-336A-AC4C-986E-D0EEE10D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C0CB1A-586B-2F45-BD73-AAFCD61FD444}"/>
              </a:ext>
            </a:extLst>
          </p:cNvPr>
          <p:cNvSpPr txBox="1"/>
          <p:nvPr/>
        </p:nvSpPr>
        <p:spPr>
          <a:xfrm>
            <a:off x="4784526" y="3059668"/>
            <a:ext cx="3184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2019 Overall Median:  $121,700</a:t>
            </a:r>
          </a:p>
        </p:txBody>
      </p:sp>
    </p:spTree>
    <p:extLst>
      <p:ext uri="{BB962C8B-B14F-4D97-AF65-F5344CB8AC3E}">
        <p14:creationId xmlns:p14="http://schemas.microsoft.com/office/powerpoint/2010/main" val="1407149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541" y="0"/>
            <a:ext cx="9534939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inequality in America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4844" y="1170780"/>
            <a:ext cx="6420678" cy="5065494"/>
          </a:xfrm>
        </p:spPr>
      </p:pic>
    </p:spTree>
    <p:extLst>
      <p:ext uri="{BB962C8B-B14F-4D97-AF65-F5344CB8AC3E}">
        <p14:creationId xmlns:p14="http://schemas.microsoft.com/office/powerpoint/2010/main" val="2729526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CB2E7-1316-D641-9999-AB865C236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7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is More and More Concentrated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A512E0EC-30A3-7F46-81C7-8BDF97B82C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450735" y="929640"/>
            <a:ext cx="7290530" cy="530058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29B74-EDB3-9842-A9A2-357294E35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BEA503-7CE9-E443-A4A0-2E8AB99353D8}"/>
              </a:ext>
            </a:extLst>
          </p:cNvPr>
          <p:cNvSpPr txBox="1"/>
          <p:nvPr/>
        </p:nvSpPr>
        <p:spPr>
          <a:xfrm>
            <a:off x="9722456" y="6456851"/>
            <a:ext cx="16313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Urban Institute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9BA1726-C856-B14F-8E1A-7E66E3F2092B}"/>
              </a:ext>
            </a:extLst>
          </p:cNvPr>
          <p:cNvCxnSpPr>
            <a:cxnSpLocks/>
          </p:cNvCxnSpPr>
          <p:nvPr/>
        </p:nvCxnSpPr>
        <p:spPr>
          <a:xfrm flipV="1">
            <a:off x="9272751" y="1759381"/>
            <a:ext cx="0" cy="1820552"/>
          </a:xfrm>
          <a:prstGeom prst="line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52BC036-DCB4-524B-98BD-CD6801B64C11}"/>
              </a:ext>
            </a:extLst>
          </p:cNvPr>
          <p:cNvSpPr txBox="1"/>
          <p:nvPr/>
        </p:nvSpPr>
        <p:spPr>
          <a:xfrm>
            <a:off x="9847754" y="2392899"/>
            <a:ext cx="1611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99</a:t>
            </a:r>
            <a:r>
              <a:rPr lang="en-US" baseline="30000" dirty="0"/>
              <a:t>th</a:t>
            </a:r>
            <a:r>
              <a:rPr lang="en-US" dirty="0"/>
              <a:t> Percentile </a:t>
            </a:r>
          </a:p>
          <a:p>
            <a:r>
              <a:rPr lang="en-US" dirty="0"/>
              <a:t>2016 = 7x 1963</a:t>
            </a:r>
          </a:p>
        </p:txBody>
      </p:sp>
    </p:spTree>
    <p:extLst>
      <p:ext uri="{BB962C8B-B14F-4D97-AF65-F5344CB8AC3E}">
        <p14:creationId xmlns:p14="http://schemas.microsoft.com/office/powerpoint/2010/main" val="4061421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647E7-4D9B-854D-8AB6-2EE8DCF78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F24255-9816-4346-A787-942D028608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1F27E-119A-6543-B308-870D1034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1810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649B3-AE45-4A46-B8E1-6A7B28F93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Evi</a:t>
            </a:r>
            <a:r>
              <a:rPr lang="en-US" dirty="0"/>
              <a:t>dence of the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25B3A-BAB7-BD46-B857-EA0D73C5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E438174-F778-754D-833A-7855B2B728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196023" y="909633"/>
            <a:ext cx="7982836" cy="532059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0FF120-C09C-5C45-9746-E81691BCCA32}"/>
              </a:ext>
            </a:extLst>
          </p:cNvPr>
          <p:cNvSpPr txBox="1"/>
          <p:nvPr/>
        </p:nvSpPr>
        <p:spPr>
          <a:xfrm flipH="1">
            <a:off x="5201431" y="2235196"/>
            <a:ext cx="121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Mean is</a:t>
            </a:r>
          </a:p>
          <a:p>
            <a:r>
              <a:rPr lang="en-US" dirty="0"/>
              <a:t>7x Greater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9E6A05-055C-D74C-8D88-A6C5EBC2D47E}"/>
              </a:ext>
            </a:extLst>
          </p:cNvPr>
          <p:cNvSpPr txBox="1"/>
          <p:nvPr/>
        </p:nvSpPr>
        <p:spPr>
          <a:xfrm flipH="1">
            <a:off x="7781564" y="2923598"/>
            <a:ext cx="121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Median is 8x Greater</a:t>
            </a:r>
          </a:p>
        </p:txBody>
      </p:sp>
    </p:spTree>
    <p:extLst>
      <p:ext uri="{BB962C8B-B14F-4D97-AF65-F5344CB8AC3E}">
        <p14:creationId xmlns:p14="http://schemas.microsoft.com/office/powerpoint/2010/main" val="252092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D95B7-750E-CF44-8157-8AEAF9FBE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6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Gap Over Time: Mean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280A9D-F3C2-034C-8AD9-62BE610EC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181D6D-4ED7-9144-83E0-5A67A734FE3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04667" y="1138893"/>
            <a:ext cx="10182665" cy="509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0002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382E1-5F3B-154E-9DE3-6424E2C3E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Bla</a:t>
            </a:r>
            <a:r>
              <a:rPr lang="en-US" dirty="0"/>
              <a:t>ck Household Incomes Relative to White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9512BD-3F43-1B47-ABE6-4350B00BC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FCD95B-F249-DD44-AAA3-32D8D66B0E28}"/>
              </a:ext>
            </a:extLst>
          </p:cNvPr>
          <p:cNvSpPr txBox="1"/>
          <p:nvPr/>
        </p:nvSpPr>
        <p:spPr>
          <a:xfrm>
            <a:off x="9584030" y="6491356"/>
            <a:ext cx="19490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pewsocialtrends.org</a:t>
            </a:r>
            <a:endParaRPr lang="en-US" sz="1200" dirty="0"/>
          </a:p>
        </p:txBody>
      </p:sp>
      <p:pic>
        <p:nvPicPr>
          <p:cNvPr id="9" name="Content Placeholder 8" descr="Chart, bar chart&#10;&#10;Description automatically generated">
            <a:extLst>
              <a:ext uri="{FF2B5EF4-FFF2-40B4-BE49-F238E27FC236}">
                <a16:creationId xmlns:a16="http://schemas.microsoft.com/office/drawing/2014/main" id="{BF4271D3-BBF3-7C45-ABD2-5EF93C35DD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209800" y="1046096"/>
            <a:ext cx="7772400" cy="5184130"/>
          </a:xfrm>
        </p:spPr>
      </p:pic>
    </p:spTree>
    <p:extLst>
      <p:ext uri="{BB962C8B-B14F-4D97-AF65-F5344CB8AC3E}">
        <p14:creationId xmlns:p14="http://schemas.microsoft.com/office/powerpoint/2010/main" val="1197914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/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unites the skills and knowledge of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vast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/>
              <a:t>Are </a:t>
            </a:r>
            <a:r>
              <a:rPr lang="en-US" b="1" dirty="0"/>
              <a:t>nonpartisan</a:t>
            </a:r>
            <a:r>
              <a:rPr lang="en-US" dirty="0"/>
              <a:t> and are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9932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72CB6-2FFA-7D43-A41E-BD3F8A24B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45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By</a:t>
            </a:r>
            <a:r>
              <a:rPr lang="en-US" dirty="0"/>
              <a:t> Household Income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E64A4-31C0-3644-855E-827C8D62E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C1F2764-7E7A-534A-9D07-173C0C8DF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167279" y="1205253"/>
            <a:ext cx="10049945" cy="502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8264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649B3-AE45-4A46-B8E1-6A7B28F93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Evi</a:t>
            </a:r>
            <a:r>
              <a:rPr lang="en-US" dirty="0"/>
              <a:t>dence of Disparities: Zero Wealth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18E9990-7036-0E4E-AC79-B6A6AD49F9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664104" y="1063474"/>
            <a:ext cx="6954929" cy="505658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25B3A-BAB7-BD46-B857-EA0D73C5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9564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1B456-BC1E-CC4F-9484-10F6F3B0A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Wealth is Important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DB8EAD-8791-0149-BA89-AB7B4AA792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673D3B-876D-D544-8A67-22CF399CA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4037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A28C1-D401-8A43-820D-4B276C942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223" y="35469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Wid</a:t>
            </a:r>
            <a:r>
              <a:rPr lang="en-US" dirty="0"/>
              <a:t>espread Household Wealth Pays Dividends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FE1EC-C452-B64A-AB80-18DA8C0F84D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To individuals in the household</a:t>
            </a:r>
          </a:p>
          <a:p>
            <a:pPr lvl="1"/>
            <a:r>
              <a:rPr lang="en-US" dirty="0"/>
              <a:t>Choices/Agency</a:t>
            </a:r>
          </a:p>
          <a:p>
            <a:pPr lvl="1"/>
            <a:r>
              <a:rPr lang="en-US" dirty="0"/>
              <a:t>Wealth is iterative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ED7D97-0B35-184D-B74D-14CF747E1D1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And to broader society</a:t>
            </a:r>
          </a:p>
          <a:p>
            <a:pPr lvl="1"/>
            <a:r>
              <a:rPr lang="en-US" dirty="0"/>
              <a:t>Human capital development</a:t>
            </a:r>
          </a:p>
          <a:p>
            <a:pPr lvl="1"/>
            <a:r>
              <a:rPr lang="en-US" dirty="0"/>
              <a:t>Entrepreneurship and innovation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2E7633-B303-A747-97E5-D38291E45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8395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1CC65-709C-564E-9A4D-937B26594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73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usehold Level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52E8E-C288-7443-BF26-61D0D369548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Choices/Life Agency</a:t>
            </a:r>
          </a:p>
          <a:p>
            <a:pPr lvl="1"/>
            <a:r>
              <a:rPr lang="en-US" dirty="0"/>
              <a:t>Finance high quality education</a:t>
            </a:r>
          </a:p>
          <a:p>
            <a:pPr lvl="1"/>
            <a:r>
              <a:rPr lang="en-US" dirty="0"/>
              <a:t>Living in good neighborhoods</a:t>
            </a:r>
          </a:p>
          <a:p>
            <a:pPr lvl="1"/>
            <a:r>
              <a:rPr lang="en-US" dirty="0"/>
              <a:t>Saving for retirement</a:t>
            </a:r>
          </a:p>
          <a:p>
            <a:pPr lvl="1"/>
            <a:r>
              <a:rPr lang="en-US" dirty="0"/>
              <a:t>Capital to start a business</a:t>
            </a:r>
          </a:p>
          <a:p>
            <a:pPr lvl="1"/>
            <a:r>
              <a:rPr lang="en-US" dirty="0"/>
              <a:t>Withstand financial hardship</a:t>
            </a:r>
          </a:p>
          <a:p>
            <a:pPr lvl="1"/>
            <a:r>
              <a:rPr lang="en-US" dirty="0"/>
              <a:t>Better legal counsel</a:t>
            </a:r>
          </a:p>
          <a:p>
            <a:pPr lvl="1"/>
            <a:r>
              <a:rPr lang="en-US" dirty="0"/>
              <a:t>Exert political influence</a:t>
            </a:r>
          </a:p>
          <a:p>
            <a:pPr lvl="1"/>
            <a:r>
              <a:rPr lang="en-US" dirty="0"/>
              <a:t>Finance costly medical procedure</a:t>
            </a:r>
          </a:p>
          <a:p>
            <a:pPr lvl="1"/>
            <a:r>
              <a:rPr lang="en-US" dirty="0"/>
              <a:t>Bequests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4549D5-0470-0946-8019-A78FD2CF42B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Wealth is iterative</a:t>
            </a:r>
          </a:p>
          <a:p>
            <a:pPr lvl="1"/>
            <a:r>
              <a:rPr lang="en-US" dirty="0"/>
              <a:t>Wealth begets more wealth.</a:t>
            </a:r>
          </a:p>
          <a:p>
            <a:pPr lvl="2"/>
            <a:r>
              <a:rPr lang="en-US" dirty="0"/>
              <a:t>Access to higher return investments.</a:t>
            </a:r>
          </a:p>
          <a:p>
            <a:pPr lvl="1"/>
            <a:r>
              <a:rPr lang="en-US" dirty="0"/>
              <a:t>Wealth transfers across generations.</a:t>
            </a:r>
          </a:p>
          <a:p>
            <a:pPr lvl="2"/>
            <a:r>
              <a:rPr lang="en-US" dirty="0"/>
              <a:t>Wealth is sticky.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C9FDBE-2E2A-8344-BFAD-F4E8EEDDE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4378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30D16-8C7D-0141-A6D7-BD79C2BC5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Par</a:t>
            </a:r>
            <a:r>
              <a:rPr lang="en-US" dirty="0"/>
              <a:t>ental Wealth is Important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8DA18-12F0-AE44-8A52-87F460F691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Important pre-estate transfer effects on kids:</a:t>
            </a:r>
          </a:p>
          <a:p>
            <a:pPr lvl="1"/>
            <a:r>
              <a:rPr lang="en-US" dirty="0"/>
              <a:t>Influences human capital accumulation.</a:t>
            </a:r>
          </a:p>
          <a:p>
            <a:pPr lvl="1"/>
            <a:r>
              <a:rPr lang="en-US" dirty="0"/>
              <a:t>Influences the returns to education.</a:t>
            </a:r>
          </a:p>
          <a:p>
            <a:pPr lvl="1"/>
            <a:r>
              <a:rPr lang="en-US" dirty="0"/>
              <a:t>Adult incomes of offspring.</a:t>
            </a:r>
          </a:p>
          <a:p>
            <a:r>
              <a:rPr lang="en-US" dirty="0"/>
              <a:t>There are clearly enormous differences in wealth held by parents of Black and White children.</a:t>
            </a:r>
          </a:p>
          <a:p>
            <a:r>
              <a:rPr lang="en-US" dirty="0"/>
              <a:t>And it’s clear that nurture plays a </a:t>
            </a:r>
            <a:r>
              <a:rPr lang="en-US"/>
              <a:t>big role.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EEA0A2-1B4E-2341-AE0E-CAEAA5085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4926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11132182-F75F-EA48-8E34-DF13B2AF5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041" y="961568"/>
            <a:ext cx="8936078" cy="5257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13EB36-FBAB-AE4A-87F3-686D114E8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Mobility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9B73B8-BD0E-9141-8C9F-997103FED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47097494-8549-654C-92C9-50A305BD10B7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1630880" y="975861"/>
            <a:ext cx="8930239" cy="525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40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48A8B-0E7A-EC43-942F-19394C463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Tan</a:t>
            </a:r>
            <a:r>
              <a:rPr lang="en-US" dirty="0"/>
              <a:t>gible Benefits for the Broader Economy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F60C8-CF64-184E-9566-436F424E3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9692" y="1448810"/>
            <a:ext cx="6452616" cy="4351338"/>
          </a:xfrm>
        </p:spPr>
        <p:txBody>
          <a:bodyPr/>
          <a:lstStyle/>
          <a:p>
            <a:r>
              <a:rPr lang="en-US" dirty="0"/>
              <a:t>More human capital development</a:t>
            </a:r>
          </a:p>
          <a:p>
            <a:r>
              <a:rPr lang="en-US" dirty="0"/>
              <a:t>Increased entrepreneurship</a:t>
            </a:r>
          </a:p>
          <a:p>
            <a:r>
              <a:rPr lang="en-US" dirty="0"/>
              <a:t>Healthier labor force</a:t>
            </a:r>
          </a:p>
          <a:p>
            <a:r>
              <a:rPr lang="en-US" dirty="0"/>
              <a:t>Less social unrest</a:t>
            </a:r>
          </a:p>
          <a:p>
            <a:r>
              <a:rPr lang="en-US" dirty="0"/>
              <a:t>Less reliance on social programs</a:t>
            </a:r>
          </a:p>
          <a:p>
            <a:r>
              <a:rPr lang="en-US" dirty="0"/>
              <a:t>Smaller stock of student loans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D19DF3-CAC1-6147-9848-C1B2EE689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220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647E7-4D9B-854D-8AB6-2EE8DCF78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Disparities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F24255-9816-4346-A787-942D028608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1F27E-119A-6543-B308-870D1034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9537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B4401-F952-354D-9A3C-27D2EE5DE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154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Eve</a:t>
            </a:r>
            <a:r>
              <a:rPr lang="en-US" sz="3800" dirty="0"/>
              <a:t>nts/Policies with Direct Wealth Implications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D2A5A-E84B-874D-BB2A-EB9D7C18C8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Slave trade</a:t>
            </a:r>
          </a:p>
          <a:p>
            <a:pPr lvl="1"/>
            <a:r>
              <a:rPr lang="en-US" dirty="0"/>
              <a:t>The first deprivation</a:t>
            </a:r>
          </a:p>
          <a:p>
            <a:r>
              <a:rPr lang="en-US" dirty="0"/>
              <a:t>Slavery</a:t>
            </a:r>
          </a:p>
          <a:p>
            <a:r>
              <a:rPr lang="en-US" dirty="0"/>
              <a:t>40 acres (and a mule)</a:t>
            </a:r>
          </a:p>
          <a:p>
            <a:pPr lvl="1"/>
            <a:r>
              <a:rPr lang="en-US" dirty="0"/>
              <a:t>The second deprivation</a:t>
            </a:r>
          </a:p>
          <a:p>
            <a:pPr lvl="1"/>
            <a:r>
              <a:rPr lang="en-US" dirty="0"/>
              <a:t>Discriminatory distribution of land.</a:t>
            </a:r>
          </a:p>
          <a:p>
            <a:r>
              <a:rPr lang="en-US" dirty="0"/>
              <a:t>Freedmen’s Bank</a:t>
            </a:r>
          </a:p>
          <a:p>
            <a:pPr lvl="1"/>
            <a:r>
              <a:rPr lang="en-US" dirty="0"/>
              <a:t>Lax oversite and dissolution.</a:t>
            </a:r>
          </a:p>
          <a:p>
            <a:r>
              <a:rPr lang="en-US" dirty="0"/>
              <a:t>Jim Crow Laws &amp; Economic Policy</a:t>
            </a:r>
          </a:p>
          <a:p>
            <a:pPr lvl="1"/>
            <a:r>
              <a:rPr lang="en-US" dirty="0"/>
              <a:t>Convict leasing, debt peonage, chain-gang, sharecropping, and lynching.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5FF664-94A5-A647-822D-B132AD166C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08220"/>
            <a:ext cx="5423170" cy="418916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Homestead Act</a:t>
            </a:r>
          </a:p>
          <a:p>
            <a:pPr lvl="1"/>
            <a:r>
              <a:rPr lang="en-US" dirty="0"/>
              <a:t>Discriminatory distribution of land.</a:t>
            </a:r>
          </a:p>
          <a:p>
            <a:r>
              <a:rPr lang="en-US" dirty="0"/>
              <a:t>Land theft and destruction</a:t>
            </a:r>
          </a:p>
          <a:p>
            <a:pPr lvl="1"/>
            <a:r>
              <a:rPr lang="en-US" dirty="0"/>
              <a:t>E.g., Black Wall Street – Tulsa, 1921</a:t>
            </a:r>
          </a:p>
          <a:p>
            <a:r>
              <a:rPr lang="en-US" dirty="0"/>
              <a:t>GI Bill</a:t>
            </a:r>
          </a:p>
          <a:p>
            <a:pPr lvl="1"/>
            <a:r>
              <a:rPr lang="en-US" dirty="0"/>
              <a:t>Discriminatory access – Levittown</a:t>
            </a:r>
          </a:p>
          <a:p>
            <a:r>
              <a:rPr lang="en-US" dirty="0"/>
              <a:t>Federal Housing Authority</a:t>
            </a:r>
          </a:p>
          <a:p>
            <a:pPr lvl="1"/>
            <a:r>
              <a:rPr lang="en-US" dirty="0"/>
              <a:t>Redlining</a:t>
            </a:r>
          </a:p>
          <a:p>
            <a:r>
              <a:rPr lang="en-US" dirty="0"/>
              <a:t>And many more.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D1519A-C259-1046-9F1C-3C3D5B654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720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9920"/>
            <a:ext cx="10515600" cy="4960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54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Council of Economic Advisers</a:t>
            </a:r>
          </a:p>
          <a:p>
            <a:pPr lvl="2"/>
            <a:r>
              <a:rPr lang="en-US" dirty="0"/>
              <a:t>Furman (D), Rosen (R), Bernanke (R), Yellen (D), Tyson (D), </a:t>
            </a:r>
            <a:r>
              <a:rPr lang="en-US" dirty="0" err="1"/>
              <a:t>Goolsbee</a:t>
            </a:r>
            <a:r>
              <a:rPr lang="en-US" dirty="0"/>
              <a:t> (D)</a:t>
            </a:r>
          </a:p>
          <a:p>
            <a:pPr lvl="1"/>
            <a:r>
              <a:rPr lang="en-US" dirty="0"/>
              <a:t>3 Nobel Prize Winners</a:t>
            </a:r>
          </a:p>
          <a:p>
            <a:pPr lvl="2"/>
            <a:r>
              <a:rPr lang="en-US" dirty="0" err="1"/>
              <a:t>Akerlof</a:t>
            </a:r>
            <a:r>
              <a:rPr lang="en-US" dirty="0"/>
              <a:t>, Smith, </a:t>
            </a:r>
            <a:r>
              <a:rPr lang="en-US" dirty="0" err="1"/>
              <a:t>Maskin</a:t>
            </a:r>
            <a:endParaRPr lang="en-US" dirty="0"/>
          </a:p>
          <a:p>
            <a:r>
              <a:rPr lang="en-US" dirty="0"/>
              <a:t>Delegates: 652+ members</a:t>
            </a:r>
          </a:p>
          <a:p>
            <a:pPr lvl="1"/>
            <a:r>
              <a:rPr lang="en-US" dirty="0"/>
              <a:t>At all levels of academia and some in government service</a:t>
            </a:r>
          </a:p>
          <a:p>
            <a:pPr lvl="1"/>
            <a:r>
              <a:rPr lang="en-US" dirty="0"/>
              <a:t>All have a Ph.D.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Partners: 49 Ph.D. Economists</a:t>
            </a:r>
          </a:p>
          <a:p>
            <a:pPr lvl="1"/>
            <a:r>
              <a:rPr lang="en-US" dirty="0"/>
              <a:t>Aid in slide deck development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1833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5F06F-4640-FE47-A948-AD9EB8446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Res</a:t>
            </a:r>
            <a:r>
              <a:rPr lang="en-US" dirty="0"/>
              <a:t>ults for Black Families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48E3E-ED70-574B-98E9-AB5F5703B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Much lower accumulation of wealth than among White families.</a:t>
            </a:r>
          </a:p>
          <a:p>
            <a:r>
              <a:rPr lang="en-US" dirty="0"/>
              <a:t>Implications:</a:t>
            </a:r>
          </a:p>
          <a:p>
            <a:pPr lvl="1"/>
            <a:r>
              <a:rPr lang="en-US" dirty="0"/>
              <a:t>Less financial contribution from parents to children.</a:t>
            </a:r>
          </a:p>
          <a:p>
            <a:pPr lvl="2"/>
            <a:r>
              <a:rPr lang="en-US" dirty="0"/>
              <a:t>More difficult access to higher education.</a:t>
            </a:r>
          </a:p>
          <a:p>
            <a:pPr lvl="2"/>
            <a:r>
              <a:rPr lang="en-US" dirty="0"/>
              <a:t>Less access to capital for business formation.</a:t>
            </a:r>
          </a:p>
          <a:p>
            <a:pPr lvl="1"/>
            <a:r>
              <a:rPr lang="en-US" dirty="0"/>
              <a:t>More likely to live in disadvantaged neighborhoods</a:t>
            </a:r>
          </a:p>
          <a:p>
            <a:pPr lvl="2"/>
            <a:r>
              <a:rPr lang="en-US" dirty="0"/>
              <a:t>Fewer role models.</a:t>
            </a:r>
          </a:p>
          <a:p>
            <a:pPr lvl="2"/>
            <a:r>
              <a:rPr lang="en-US" dirty="0"/>
              <a:t>Less access to quality education.</a:t>
            </a:r>
          </a:p>
          <a:p>
            <a:pPr lvl="1"/>
            <a:r>
              <a:rPr lang="en-US" b="1" i="1" dirty="0"/>
              <a:t>Disparities in the capacity – availability of resources - to build wealth.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095DE1-22A0-0D4D-8D4C-9F3B85A05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4009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4B3BC-712D-4F48-8CA2-BAEB454E4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Pot</a:t>
            </a:r>
            <a:r>
              <a:rPr lang="en-US" dirty="0"/>
              <a:t>ential Explanations: Differences in…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A8302-D3E2-E14C-9D4E-C2E281088A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68553"/>
            <a:ext cx="5181600" cy="4189162"/>
          </a:xfrm>
        </p:spPr>
        <p:txBody>
          <a:bodyPr>
            <a:normAutofit/>
          </a:bodyPr>
          <a:lstStyle/>
          <a:p>
            <a:r>
              <a:rPr lang="en-US" dirty="0"/>
              <a:t>Educational attainment</a:t>
            </a:r>
          </a:p>
          <a:p>
            <a:r>
              <a:rPr lang="en-US" dirty="0"/>
              <a:t>Home ownership</a:t>
            </a:r>
          </a:p>
          <a:p>
            <a:r>
              <a:rPr lang="en-US" dirty="0"/>
              <a:t>Increased savings</a:t>
            </a:r>
          </a:p>
          <a:p>
            <a:r>
              <a:rPr lang="en-US" dirty="0"/>
              <a:t>Financial literacy</a:t>
            </a:r>
          </a:p>
          <a:p>
            <a:r>
              <a:rPr lang="en-US" dirty="0"/>
              <a:t>Soft skills &amp; personal responsibility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295BF4-D677-734A-96E1-1F53A218F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3241" y="1468553"/>
            <a:ext cx="6053959" cy="4189162"/>
          </a:xfrm>
        </p:spPr>
        <p:txBody>
          <a:bodyPr>
            <a:normAutofit/>
          </a:bodyPr>
          <a:lstStyle/>
          <a:p>
            <a:r>
              <a:rPr lang="en-US" dirty="0"/>
              <a:t>Entrepreneurship </a:t>
            </a:r>
          </a:p>
          <a:p>
            <a:r>
              <a:rPr lang="en-US" dirty="0"/>
              <a:t>Wages</a:t>
            </a:r>
          </a:p>
          <a:p>
            <a:r>
              <a:rPr lang="en-US" dirty="0"/>
              <a:t>Incarceration rates</a:t>
            </a:r>
          </a:p>
          <a:p>
            <a:r>
              <a:rPr lang="en-US" dirty="0"/>
              <a:t>Family structure</a:t>
            </a:r>
          </a:p>
          <a:p>
            <a:r>
              <a:rPr lang="en-US" dirty="0"/>
              <a:t>Initial endowment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A374C9-4584-5C46-8971-CA990EE78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300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3374E-E6D7-F044-B072-456FFBB19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93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Diff</a:t>
            </a:r>
            <a:r>
              <a:rPr lang="en-US" dirty="0"/>
              <a:t>erences in Educational Attainment, 2017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28DC71-BDD0-2143-A9C2-B26E429C6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D868827-C023-434D-81E6-4668A288A0FA}"/>
              </a:ext>
            </a:extLst>
          </p:cNvPr>
          <p:cNvGrpSpPr>
            <a:grpSpLocks noChangeAspect="1"/>
          </p:cNvGrpSpPr>
          <p:nvPr/>
        </p:nvGrpSpPr>
        <p:grpSpPr>
          <a:xfrm>
            <a:off x="3185278" y="1275298"/>
            <a:ext cx="4111069" cy="5281872"/>
            <a:chOff x="5391150" y="1485900"/>
            <a:chExt cx="3144693" cy="404027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E001061-70A5-4F4F-9EEB-ADB1A38FF1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91150" y="1485900"/>
              <a:ext cx="1409700" cy="38862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8653A0F-4D6D-AB49-B853-518C7D6408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00850" y="1512979"/>
              <a:ext cx="990600" cy="40132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55A03C6-F4FD-A448-9C71-DF19FA34FC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23043" y="1487602"/>
              <a:ext cx="812800" cy="33020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4962D5F-209A-3045-9884-1689764EFF05}"/>
                </a:ext>
              </a:extLst>
            </p:cNvPr>
            <p:cNvSpPr/>
            <p:nvPr/>
          </p:nvSpPr>
          <p:spPr>
            <a:xfrm rot="18674347">
              <a:off x="6368680" y="4774921"/>
              <a:ext cx="704444" cy="5469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E5E3912B-4463-D84D-89F7-E5B7CFC153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6001" y="3815520"/>
            <a:ext cx="3784600" cy="304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9B46534-001A-B449-86DD-C9B54BBE00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6739" y="2995771"/>
            <a:ext cx="3873500" cy="317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61F1E2F-6BB8-0D45-86A7-9BF170A77F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6001" y="2053909"/>
            <a:ext cx="3111500" cy="317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76310FE-35CC-0B49-AB93-DBF90CD202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75262" y="1377310"/>
            <a:ext cx="3213100" cy="3429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E05271D-EFC5-634D-B4D8-D7C66AE79EE7}"/>
              </a:ext>
            </a:extLst>
          </p:cNvPr>
          <p:cNvSpPr txBox="1"/>
          <p:nvPr/>
        </p:nvSpPr>
        <p:spPr>
          <a:xfrm>
            <a:off x="8794483" y="6456851"/>
            <a:ext cx="26304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American Council on Education</a:t>
            </a:r>
          </a:p>
        </p:txBody>
      </p:sp>
    </p:spTree>
    <p:extLst>
      <p:ext uri="{BB962C8B-B14F-4D97-AF65-F5344CB8AC3E}">
        <p14:creationId xmlns:p14="http://schemas.microsoft.com/office/powerpoint/2010/main" val="30221088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EEA77-244C-B24E-9EFC-38F7E2931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by Educational Attainment</a:t>
            </a:r>
          </a:p>
        </p:txBody>
      </p:sp>
      <p:pic>
        <p:nvPicPr>
          <p:cNvPr id="6" name="Content Placeholder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1CD70EB5-A788-AD40-913A-8623F8D247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2058" y="1591817"/>
            <a:ext cx="10058400" cy="367436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83A194-60F8-3548-85C0-E1A3125C6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2FCB7E-42EF-2C44-AE44-6CBC73CE43F2}"/>
              </a:ext>
            </a:extLst>
          </p:cNvPr>
          <p:cNvSpPr/>
          <p:nvPr/>
        </p:nvSpPr>
        <p:spPr>
          <a:xfrm>
            <a:off x="8034528" y="1591817"/>
            <a:ext cx="2365248" cy="224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3B2C64-A055-2546-B42F-C0A9D0D14672}"/>
              </a:ext>
            </a:extLst>
          </p:cNvPr>
          <p:cNvSpPr/>
          <p:nvPr/>
        </p:nvSpPr>
        <p:spPr>
          <a:xfrm>
            <a:off x="7498080" y="1591817"/>
            <a:ext cx="536448" cy="84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932692-42BF-FB45-9803-C3710E29438D}"/>
              </a:ext>
            </a:extLst>
          </p:cNvPr>
          <p:cNvSpPr txBox="1"/>
          <p:nvPr/>
        </p:nvSpPr>
        <p:spPr>
          <a:xfrm>
            <a:off x="10974528" y="2787399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71.0%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2F1F85-C623-A445-927E-2D8852FEA68B}"/>
              </a:ext>
            </a:extLst>
          </p:cNvPr>
          <p:cNvSpPr txBox="1"/>
          <p:nvPr/>
        </p:nvSpPr>
        <p:spPr>
          <a:xfrm>
            <a:off x="10974529" y="4026791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16.1%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E0FC1A-43D0-364E-83B4-63EAA5195699}"/>
              </a:ext>
            </a:extLst>
          </p:cNvPr>
          <p:cNvSpPr txBox="1"/>
          <p:nvPr/>
        </p:nvSpPr>
        <p:spPr>
          <a:xfrm>
            <a:off x="11030458" y="4396123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8.6%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38BA29-AB35-3247-A119-312491C37E6F}"/>
              </a:ext>
            </a:extLst>
          </p:cNvPr>
          <p:cNvSpPr txBox="1"/>
          <p:nvPr/>
        </p:nvSpPr>
        <p:spPr>
          <a:xfrm>
            <a:off x="11030458" y="4662377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4.3%</a:t>
            </a:r>
          </a:p>
        </p:txBody>
      </p:sp>
      <p:graphicFrame>
        <p:nvGraphicFramePr>
          <p:cNvPr id="12" name="Content Placeholder 4">
            <a:extLst>
              <a:ext uri="{FF2B5EF4-FFF2-40B4-BE49-F238E27FC236}">
                <a16:creationId xmlns:a16="http://schemas.microsoft.com/office/drawing/2014/main" id="{E01E8C1C-D6DC-1049-ADBE-3B3F811F8AA8}"/>
              </a:ext>
            </a:extLst>
          </p:cNvPr>
          <p:cNvGraphicFramePr>
            <a:graphicFrameLocks/>
          </p:cNvGraphicFramePr>
          <p:nvPr/>
        </p:nvGraphicFramePr>
        <p:xfrm>
          <a:off x="2751843" y="2293003"/>
          <a:ext cx="4374821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103">
                  <a:extLst>
                    <a:ext uri="{9D8B030D-6E8A-4147-A177-3AD203B41FA5}">
                      <a16:colId xmlns:a16="http://schemas.microsoft.com/office/drawing/2014/main" val="4203741073"/>
                    </a:ext>
                  </a:extLst>
                </a:gridCol>
                <a:gridCol w="1396882">
                  <a:extLst>
                    <a:ext uri="{9D8B030D-6E8A-4147-A177-3AD203B41FA5}">
                      <a16:colId xmlns:a16="http://schemas.microsoft.com/office/drawing/2014/main" val="485426577"/>
                    </a:ext>
                  </a:extLst>
                </a:gridCol>
                <a:gridCol w="1278836">
                  <a:extLst>
                    <a:ext uri="{9D8B030D-6E8A-4147-A177-3AD203B41FA5}">
                      <a16:colId xmlns:a16="http://schemas.microsoft.com/office/drawing/2014/main" val="1596119801"/>
                    </a:ext>
                  </a:extLst>
                </a:gridCol>
              </a:tblGrid>
              <a:tr h="626423">
                <a:tc>
                  <a:txBody>
                    <a:bodyPr/>
                    <a:lstStyle/>
                    <a:p>
                      <a:r>
                        <a:rPr lang="en-US" dirty="0"/>
                        <a:t>Educational </a:t>
                      </a:r>
                    </a:p>
                    <a:p>
                      <a:r>
                        <a:rPr lang="en-US" dirty="0"/>
                        <a:t>Attainment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Median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8994440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No High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$22,800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$157,200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652582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High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$67,100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$249,600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825707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Some College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$66,100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$340,600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628665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College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$292,100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$1,511,100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65411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575CB15-81CF-2A44-B113-CA150AD595C6}"/>
              </a:ext>
            </a:extLst>
          </p:cNvPr>
          <p:cNvSpPr txBox="1"/>
          <p:nvPr/>
        </p:nvSpPr>
        <p:spPr>
          <a:xfrm>
            <a:off x="8215008" y="6461765"/>
            <a:ext cx="34569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 Federal Reserve Board, Table data are 2016.</a:t>
            </a:r>
          </a:p>
        </p:txBody>
      </p:sp>
    </p:spTree>
    <p:extLst>
      <p:ext uri="{BB962C8B-B14F-4D97-AF65-F5344CB8AC3E}">
        <p14:creationId xmlns:p14="http://schemas.microsoft.com/office/powerpoint/2010/main" val="24473525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CF10B-CEE1-AD4A-840C-4ECECD9CF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2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Edu</a:t>
            </a:r>
            <a:r>
              <a:rPr lang="en-US" dirty="0"/>
              <a:t>cational Attainment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1BCB3255-86E2-A04F-8C49-20B5953B32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543500" y="1925052"/>
            <a:ext cx="11104999" cy="35948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25858E-19A3-544C-AA70-F02732255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1422B6-18A0-2948-9E33-C98703AFFEC4}"/>
              </a:ext>
            </a:extLst>
          </p:cNvPr>
          <p:cNvSpPr txBox="1"/>
          <p:nvPr/>
        </p:nvSpPr>
        <p:spPr>
          <a:xfrm>
            <a:off x="2612994" y="1394475"/>
            <a:ext cx="6966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Median Household Net Worth by Race and Education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49D9BE-9F17-1345-ABA5-DF0CB76C5A0D}"/>
              </a:ext>
            </a:extLst>
          </p:cNvPr>
          <p:cNvSpPr txBox="1"/>
          <p:nvPr/>
        </p:nvSpPr>
        <p:spPr>
          <a:xfrm>
            <a:off x="6400075" y="6456851"/>
            <a:ext cx="5248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Darity</a:t>
            </a:r>
            <a:r>
              <a:rPr lang="en-US" sz="1200" dirty="0"/>
              <a:t>, et al., “What We Get Wrong About Closing the Racial Wealth Gap”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6FD43A-5D68-474F-ABBF-78DE53A3B15F}"/>
              </a:ext>
            </a:extLst>
          </p:cNvPr>
          <p:cNvSpPr/>
          <p:nvPr/>
        </p:nvSpPr>
        <p:spPr>
          <a:xfrm>
            <a:off x="5786204" y="4661941"/>
            <a:ext cx="974360" cy="434715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BDB159-AD84-7A46-88E2-E2CB0FCA9C95}"/>
              </a:ext>
            </a:extLst>
          </p:cNvPr>
          <p:cNvSpPr/>
          <p:nvPr/>
        </p:nvSpPr>
        <p:spPr>
          <a:xfrm>
            <a:off x="9860899" y="3036888"/>
            <a:ext cx="974360" cy="434715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54AA2-1547-054E-AC19-0C619707263E}"/>
              </a:ext>
            </a:extLst>
          </p:cNvPr>
          <p:cNvCxnSpPr/>
          <p:nvPr/>
        </p:nvCxnSpPr>
        <p:spPr>
          <a:xfrm flipH="1">
            <a:off x="6760564" y="3429000"/>
            <a:ext cx="3087974" cy="1232941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531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052FC-E11F-A748-96B2-BC1553019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Bla</a:t>
            </a:r>
            <a:r>
              <a:rPr lang="en-US" dirty="0"/>
              <a:t>ck-White Earnings Gap by Education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F0269-8608-9840-914C-1450B7A6F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FA9941-0E59-414D-8D2A-4732F6D39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346" y="935933"/>
            <a:ext cx="7946264" cy="52734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1FF2F6-5523-AB4D-B1F0-F310767DB286}"/>
              </a:ext>
            </a:extLst>
          </p:cNvPr>
          <p:cNvSpPr txBox="1"/>
          <p:nvPr/>
        </p:nvSpPr>
        <p:spPr>
          <a:xfrm>
            <a:off x="2618122" y="6581001"/>
            <a:ext cx="9397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3"/>
              </a:rPr>
              <a:t>https://www.frbsf.org/economic-research/publications/economic-letter/2017/september/disappointing-facts-about-black-white-wage-gap/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6744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CA97C-8E4C-3244-BFC7-DF86D8C0A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71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me Ownership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2197F45-7EB9-B240-8310-9397CA71431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404242" y="1146887"/>
            <a:ext cx="6595241" cy="4795076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0BB82B-7D31-E64D-9E28-5B023C9B9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8769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DCA17-2E34-5943-91AE-18A3C5C6A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1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me Ownership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46AECD4-7033-E14F-9C29-8F8A4B3C7C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-119468" y="3130633"/>
            <a:ext cx="12311468" cy="309959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24B97F-0C07-3E43-8985-9EBCB88A5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E6022B2-0FD0-FD40-B66D-D95513C128CC}"/>
              </a:ext>
            </a:extLst>
          </p:cNvPr>
          <p:cNvGraphicFramePr>
            <a:graphicFrameLocks/>
          </p:cNvGraphicFramePr>
          <p:nvPr/>
        </p:nvGraphicFramePr>
        <p:xfrm>
          <a:off x="3523740" y="1325563"/>
          <a:ext cx="4374821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103">
                  <a:extLst>
                    <a:ext uri="{9D8B030D-6E8A-4147-A177-3AD203B41FA5}">
                      <a16:colId xmlns:a16="http://schemas.microsoft.com/office/drawing/2014/main" val="4203741073"/>
                    </a:ext>
                  </a:extLst>
                </a:gridCol>
                <a:gridCol w="1396882">
                  <a:extLst>
                    <a:ext uri="{9D8B030D-6E8A-4147-A177-3AD203B41FA5}">
                      <a16:colId xmlns:a16="http://schemas.microsoft.com/office/drawing/2014/main" val="485426577"/>
                    </a:ext>
                  </a:extLst>
                </a:gridCol>
                <a:gridCol w="1278836">
                  <a:extLst>
                    <a:ext uri="{9D8B030D-6E8A-4147-A177-3AD203B41FA5}">
                      <a16:colId xmlns:a16="http://schemas.microsoft.com/office/drawing/2014/main" val="1596119801"/>
                    </a:ext>
                  </a:extLst>
                </a:gridCol>
              </a:tblGrid>
              <a:tr h="626423">
                <a:tc>
                  <a:txBody>
                    <a:bodyPr/>
                    <a:lstStyle/>
                    <a:p>
                      <a:r>
                        <a:rPr lang="en-US" dirty="0"/>
                        <a:t>Housing Status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Median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Mean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188994440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Renters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$5,200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$91,100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652582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Owner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$231,400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$1,034,200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825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344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C555B-DA2F-084D-90A5-F6DD1037E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Equality Through Home Ownership?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61BEB-DB75-8449-95C4-AEE97F637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Well-documented evidence of historical and ongoing housing and lending discrimination.</a:t>
            </a:r>
          </a:p>
          <a:p>
            <a:r>
              <a:rPr lang="en-US" dirty="0"/>
              <a:t>What about home prices in minority neighborhoods?  Even if they buy, they won’t get the appreciation of White neighborhoods.</a:t>
            </a:r>
          </a:p>
          <a:p>
            <a:pPr lvl="1"/>
            <a:r>
              <a:rPr lang="en-US" dirty="0"/>
              <a:t>Home values are 50% lower in majority Black neighborhoods.</a:t>
            </a:r>
          </a:p>
          <a:p>
            <a:pPr lvl="2"/>
            <a:r>
              <a:rPr lang="en-US" dirty="0"/>
              <a:t>23% after adjusting for quality and amenities.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72325A-72A8-5642-A30C-C892947D1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DFEED7-28FE-A245-87B6-422459DB7E05}"/>
              </a:ext>
            </a:extLst>
          </p:cNvPr>
          <p:cNvSpPr txBox="1"/>
          <p:nvPr/>
        </p:nvSpPr>
        <p:spPr>
          <a:xfrm>
            <a:off x="8173057" y="6488681"/>
            <a:ext cx="3180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Brookings, Home ownership while black</a:t>
            </a:r>
          </a:p>
        </p:txBody>
      </p:sp>
    </p:spTree>
    <p:extLst>
      <p:ext uri="{BB962C8B-B14F-4D97-AF65-F5344CB8AC3E}">
        <p14:creationId xmlns:p14="http://schemas.microsoft.com/office/powerpoint/2010/main" val="4544811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7CFE6-2753-4F40-8CAE-7EDB31F04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Wh</a:t>
            </a:r>
            <a:r>
              <a:rPr lang="en-US" sz="3600" dirty="0"/>
              <a:t>at Determines Differences in Home Ownership?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B5433-FE36-9E49-9B2B-10F9944E5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Wealth of parents</a:t>
            </a:r>
          </a:p>
          <a:p>
            <a:r>
              <a:rPr lang="en-US" dirty="0"/>
              <a:t>Ability to borrow – lending discrimination</a:t>
            </a:r>
          </a:p>
          <a:p>
            <a:pPr lvl="1"/>
            <a:r>
              <a:rPr lang="en-US" dirty="0"/>
              <a:t>At all</a:t>
            </a:r>
          </a:p>
          <a:p>
            <a:pPr lvl="1"/>
            <a:r>
              <a:rPr lang="en-US" dirty="0"/>
              <a:t>On equivalent terms to white borrowers</a:t>
            </a:r>
          </a:p>
          <a:p>
            <a:r>
              <a:rPr lang="en-US" dirty="0"/>
              <a:t>Local ordinances – housing discrimination</a:t>
            </a:r>
          </a:p>
          <a:p>
            <a:r>
              <a:rPr lang="en-US" dirty="0"/>
              <a:t>Lower appreciation rates of homes in majority Black communities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5E5260-7C7A-5448-9C42-AB463EAE9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437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1B23E-7084-7944-A45B-C6D0E0A6B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33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Are We?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4594F58-9AA6-F24A-964E-3AC22CA41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744845" y="1047352"/>
            <a:ext cx="7728643" cy="478603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876C4-A3D6-7242-9D80-C8D64A70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7DAB63-0268-1544-985C-0D4232ED6F4E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8806449" y="3937439"/>
            <a:ext cx="2241495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8603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EF8F5-6875-4D47-A4D3-EFADA82A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1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reased Savings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088DC-D6B3-E949-BC47-DFB234996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Historical evidence generated by economists ranging from Milton Friedman (1957) to Marjorie </a:t>
            </a:r>
            <a:r>
              <a:rPr lang="en-US" dirty="0" err="1"/>
              <a:t>Galenson</a:t>
            </a:r>
            <a:r>
              <a:rPr lang="en-US" dirty="0"/>
              <a:t> (1972) to Marcus Alexis (1971) to </a:t>
            </a:r>
            <a:r>
              <a:rPr lang="en-US" dirty="0" err="1"/>
              <a:t>Gittelman</a:t>
            </a:r>
            <a:r>
              <a:rPr lang="en-US" dirty="0"/>
              <a:t> and Wolff (2004)…..</a:t>
            </a:r>
          </a:p>
          <a:p>
            <a:pPr lvl="1"/>
            <a:r>
              <a:rPr lang="en-US" dirty="0"/>
              <a:t>All find that after accounting for household income, Blacks have a slightly higher savings rate than Whites.</a:t>
            </a:r>
          </a:p>
          <a:p>
            <a:r>
              <a:rPr lang="en-US" dirty="0"/>
              <a:t>Risk and reward are higher for White investors</a:t>
            </a:r>
          </a:p>
          <a:p>
            <a:pPr lvl="1"/>
            <a:r>
              <a:rPr lang="en-US" dirty="0"/>
              <a:t>Controlling for income, this is not clear.</a:t>
            </a:r>
          </a:p>
          <a:p>
            <a:pPr lvl="1"/>
            <a:r>
              <a:rPr lang="en-US" dirty="0"/>
              <a:t>Access to and tolerance for higher risk investments is clearly correlated with income.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C9DC8C-5BEC-4245-A687-574640147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4165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56C81-3C5E-114E-80ED-55C1D1EDA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1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Fin</a:t>
            </a:r>
            <a:r>
              <a:rPr lang="en-US" dirty="0"/>
              <a:t>ancial Literacy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411DD-EAFB-7E44-8C84-7D28DFC9F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Financial literacy doesn’t matter that much when you don’t have any finances to manage.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Controlling for household income, there is no difference in rates of asset appreciation between Black and White households.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098D32-4DFF-C545-AEDC-F339DEAC2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297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F3C57-99B3-5241-8B34-2B851AB51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82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Use</a:t>
            </a:r>
            <a:r>
              <a:rPr lang="en-US" dirty="0"/>
              <a:t> of Payday Lenders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FB6DF4F-517C-5048-9129-6E72497759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127959" y="1045276"/>
            <a:ext cx="7779325" cy="518495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49DAA3-40F7-6740-89D6-1AB40785A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B5E97B-7E23-E54F-AD65-C2BD8B9C1BF2}"/>
              </a:ext>
            </a:extLst>
          </p:cNvPr>
          <p:cNvSpPr txBox="1"/>
          <p:nvPr/>
        </p:nvSpPr>
        <p:spPr>
          <a:xfrm>
            <a:off x="6810153" y="6456851"/>
            <a:ext cx="47199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Federal Reserve Bank of New York; Survey of Consumer Finances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C061E5-20AE-434F-A9DA-5B21A93CBF15}"/>
              </a:ext>
            </a:extLst>
          </p:cNvPr>
          <p:cNvSpPr/>
          <p:nvPr/>
        </p:nvSpPr>
        <p:spPr>
          <a:xfrm>
            <a:off x="5403342" y="2877312"/>
            <a:ext cx="4186401" cy="2463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0F53272D-0710-D642-88BD-FE9FA8678825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2127959" y="1045276"/>
            <a:ext cx="7779325" cy="518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4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35ACD-6843-8A45-B1A1-2DB347F7F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Sof</a:t>
            </a:r>
            <a:r>
              <a:rPr lang="en-US" dirty="0"/>
              <a:t>t Skills and Personal Responsibility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B5305-2A2B-4A4D-8BB4-905A122749C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Employability</a:t>
            </a:r>
          </a:p>
          <a:p>
            <a:pPr lvl="1"/>
            <a:r>
              <a:rPr lang="en-US" dirty="0"/>
              <a:t>Show up on time</a:t>
            </a:r>
          </a:p>
          <a:p>
            <a:pPr lvl="1"/>
            <a:r>
              <a:rPr lang="en-US" dirty="0"/>
              <a:t>Eye contact with customers</a:t>
            </a:r>
          </a:p>
          <a:p>
            <a:pPr lvl="1"/>
            <a:r>
              <a:rPr lang="en-US" dirty="0"/>
              <a:t>Dress well</a:t>
            </a:r>
          </a:p>
          <a:p>
            <a:pPr lvl="1"/>
            <a:r>
              <a:rPr lang="en-US" dirty="0"/>
              <a:t>Collaborative skills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AB62B9-BDF6-1B45-AD5D-047210577D6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Reality</a:t>
            </a:r>
          </a:p>
          <a:p>
            <a:pPr lvl="1"/>
            <a:r>
              <a:rPr lang="en-US" dirty="0"/>
              <a:t>Black workers are crowded into service sector jobs.</a:t>
            </a:r>
          </a:p>
          <a:p>
            <a:pPr lvl="1"/>
            <a:r>
              <a:rPr lang="en-US" dirty="0"/>
              <a:t>Well represented in service, sales and office, and production, transportation, and material moving</a:t>
            </a:r>
          </a:p>
          <a:p>
            <a:pPr lvl="1"/>
            <a:r>
              <a:rPr lang="en-US" dirty="0"/>
              <a:t>Relatively less well represented in construction, extraction, and maintenance.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34228D-C456-5342-823D-9E19FE6CD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6839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E23E8-A067-114F-BCDF-3153A606D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Ent</a:t>
            </a:r>
            <a:r>
              <a:rPr lang="en-US" dirty="0"/>
              <a:t>repreneurship: Rate of New Entrepreneurs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CF7F9C-5629-464E-80B7-E98EF09C0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4936DE-C36B-E04D-ACC6-3B035CBAE57E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17223" y="1151449"/>
            <a:ext cx="10157554" cy="50787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6CB0F7-10D3-794D-B80A-1CCAF6408999}"/>
              </a:ext>
            </a:extLst>
          </p:cNvPr>
          <p:cNvSpPr txBox="1"/>
          <p:nvPr/>
        </p:nvSpPr>
        <p:spPr>
          <a:xfrm>
            <a:off x="9572543" y="6483194"/>
            <a:ext cx="1781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Statistica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1572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BC3BA-E30F-0548-9740-C79575097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95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Exp</a:t>
            </a:r>
            <a:r>
              <a:rPr lang="en-US" dirty="0"/>
              <a:t>laining Differences in Entrepreneurship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7E4C4-40C4-6A40-8616-05EAAB30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Disparities in access to capital:</a:t>
            </a:r>
          </a:p>
          <a:p>
            <a:pPr lvl="1"/>
            <a:r>
              <a:rPr lang="en-US" dirty="0"/>
              <a:t>Wealth disparities</a:t>
            </a:r>
          </a:p>
          <a:p>
            <a:pPr lvl="2"/>
            <a:r>
              <a:rPr lang="en-US" dirty="0"/>
              <a:t>Specifically, differences in home equity.</a:t>
            </a:r>
          </a:p>
          <a:p>
            <a:pPr lvl="2"/>
            <a:r>
              <a:rPr lang="en-US" dirty="0"/>
              <a:t>Differences in wealth levels of friends and family.</a:t>
            </a:r>
          </a:p>
          <a:p>
            <a:pPr lvl="1"/>
            <a:r>
              <a:rPr lang="en-US" dirty="0"/>
              <a:t>Less likely to rely on banks and more likely to rely on credit cards.</a:t>
            </a:r>
          </a:p>
          <a:p>
            <a:pPr lvl="1"/>
            <a:r>
              <a:rPr lang="en-US" dirty="0"/>
              <a:t>Loans have higher int rates and more likely to be declined.</a:t>
            </a:r>
          </a:p>
          <a:p>
            <a:pPr lvl="1"/>
            <a:r>
              <a:rPr lang="en-US" dirty="0"/>
              <a:t>Less access to venture funds.</a:t>
            </a:r>
          </a:p>
          <a:p>
            <a:r>
              <a:rPr lang="en-US" dirty="0"/>
              <a:t>Generally lower levels of education.</a:t>
            </a:r>
          </a:p>
          <a:p>
            <a:r>
              <a:rPr lang="en-US" dirty="0"/>
              <a:t>Previous business ownership by family.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A42486-121A-1A44-8A2E-B84C4EE0C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5629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F45EF-7672-F549-8427-1720EDE07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71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Ov</a:t>
            </a:r>
            <a:r>
              <a:rPr lang="en-US" dirty="0"/>
              <a:t>errepresented Where Wages are Low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EE8A0E-0557-F644-BAA4-320445C89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ADE718-7E43-0349-9566-938689798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291" y="1091655"/>
            <a:ext cx="8245417" cy="51385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F18C6E-6DB5-0A45-AFE1-42C7BF0EB172}"/>
              </a:ext>
            </a:extLst>
          </p:cNvPr>
          <p:cNvSpPr txBox="1"/>
          <p:nvPr/>
        </p:nvSpPr>
        <p:spPr>
          <a:xfrm>
            <a:off x="4009293" y="6396335"/>
            <a:ext cx="7669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Hamilton Darrick, Algernon Austin, and William Darity, Jr. Whiter Jobs, Higher Wages :Occupational Segregation and the Lower Wages of Black Men Economic Policy Institute, Briefing Paper #288 2011. </a:t>
            </a:r>
          </a:p>
        </p:txBody>
      </p:sp>
    </p:spTree>
    <p:extLst>
      <p:ext uri="{BB962C8B-B14F-4D97-AF65-F5344CB8AC3E}">
        <p14:creationId xmlns:p14="http://schemas.microsoft.com/office/powerpoint/2010/main" val="36698709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D89A5-2C4D-2440-9CCA-75E7F5D74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32" y="309865"/>
            <a:ext cx="9100931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Wa</a:t>
            </a:r>
            <a:r>
              <a:rPr lang="en-US" dirty="0"/>
              <a:t>ge Gap: Controlling for education, age, job type.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F40A99-1088-0146-AF34-08644AF2D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741F88-7EBD-6743-BFF9-D4ED6941C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855561"/>
            <a:ext cx="5334000" cy="381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159772-2A81-C54E-817E-3457D98F3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855561"/>
            <a:ext cx="5334000" cy="381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403D91-B2AD-C843-B3DC-1162C0AB26EB}"/>
              </a:ext>
            </a:extLst>
          </p:cNvPr>
          <p:cNvSpPr txBox="1"/>
          <p:nvPr/>
        </p:nvSpPr>
        <p:spPr>
          <a:xfrm>
            <a:off x="2618122" y="6581001"/>
            <a:ext cx="9397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4"/>
              </a:rPr>
              <a:t>https://www.frbsf.org/economic-research/publications/economic-letter/2017/september/disappointing-facts-about-black-white-wage-gap/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779937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4F2D6-466C-C34D-BB78-74D07E2B3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Wa</a:t>
            </a:r>
            <a:r>
              <a:rPr lang="en-US" dirty="0"/>
              <a:t>ge Gap Broken 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A5663-6DC3-5C4C-9D50-81054CAB069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F071E-2E5C-2F48-942A-53DBD361B42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51205E-02EB-1B44-B718-A5E6BB67A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A4C2AF-439B-2646-8C33-59DF9ADDD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06" y="1665979"/>
            <a:ext cx="5907794" cy="41891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8BE114-BFC0-5D43-829B-B6BA17AA5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65979"/>
            <a:ext cx="5991490" cy="42485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F145F6-5BC2-8448-B354-FEF8DD6FF2BD}"/>
              </a:ext>
            </a:extLst>
          </p:cNvPr>
          <p:cNvSpPr txBox="1"/>
          <p:nvPr/>
        </p:nvSpPr>
        <p:spPr>
          <a:xfrm>
            <a:off x="2618122" y="6581001"/>
            <a:ext cx="9397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4"/>
              </a:rPr>
              <a:t>https://www.frbsf.org/economic-research/publications/economic-letter/2017/september/disappointing-facts-about-black-white-wage-gap/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12657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052FC-E11F-A748-96B2-BC1553019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Bla</a:t>
            </a:r>
            <a:r>
              <a:rPr lang="en-US" dirty="0"/>
              <a:t>ck-White Earnings Gap by Education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F0269-8608-9840-914C-1450B7A6F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FA9941-0E59-414D-8D2A-4732F6D39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346" y="935933"/>
            <a:ext cx="7946264" cy="52734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1FF2F6-5523-AB4D-B1F0-F310767DB286}"/>
              </a:ext>
            </a:extLst>
          </p:cNvPr>
          <p:cNvSpPr txBox="1"/>
          <p:nvPr/>
        </p:nvSpPr>
        <p:spPr>
          <a:xfrm>
            <a:off x="2618122" y="6581001"/>
            <a:ext cx="9397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3"/>
              </a:rPr>
              <a:t>https://www.frbsf.org/economic-research/publications/economic-letter/2017/september/disappointing-facts-about-black-white-wage-gap/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30182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 dirty="0"/>
              <a:t>Black-White Wealth Gap</a:t>
            </a:r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28305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499BB-C145-D04B-AF3A-EA12C88A5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9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Equ</a:t>
            </a:r>
            <a:r>
              <a:rPr lang="en-US" dirty="0"/>
              <a:t>ality of Income = Equality of Wealth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A7B49AE6-E4CA-B640-A68B-7A14F6A244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223247" y="1044105"/>
            <a:ext cx="7530353" cy="518612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991B2-F7C6-EE45-A2F0-40025B856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C0D8DF-B0CA-DA4B-86AC-1FB8E07C39C9}"/>
              </a:ext>
            </a:extLst>
          </p:cNvPr>
          <p:cNvSpPr txBox="1"/>
          <p:nvPr/>
        </p:nvSpPr>
        <p:spPr>
          <a:xfrm>
            <a:off x="5466522" y="6436325"/>
            <a:ext cx="59686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http://</a:t>
            </a:r>
            <a:r>
              <a:rPr lang="en-US" sz="1200" dirty="0" err="1"/>
              <a:t>hartfordinfo.org</a:t>
            </a:r>
            <a:r>
              <a:rPr lang="en-US" sz="1200" dirty="0"/>
              <a:t>/issues/</a:t>
            </a:r>
            <a:r>
              <a:rPr lang="en-US" sz="1200" dirty="0" err="1"/>
              <a:t>wsd</a:t>
            </a:r>
            <a:r>
              <a:rPr lang="en-US" sz="1200" dirty="0"/>
              <a:t>/</a:t>
            </a:r>
            <a:r>
              <a:rPr lang="en-US" sz="1200" dirty="0" err="1"/>
              <a:t>FamiliesandChildren</a:t>
            </a:r>
            <a:r>
              <a:rPr lang="en-US" sz="1200" dirty="0"/>
              <a:t>/Racial-Wealth-Gap-</a:t>
            </a:r>
            <a:r>
              <a:rPr lang="en-US" sz="1200" dirty="0" err="1"/>
              <a:t>Brief.pdf</a:t>
            </a:r>
            <a:endParaRPr 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18B427-2EAF-D748-911D-AF4019444C4B}"/>
              </a:ext>
            </a:extLst>
          </p:cNvPr>
          <p:cNvSpPr txBox="1"/>
          <p:nvPr/>
        </p:nvSpPr>
        <p:spPr>
          <a:xfrm>
            <a:off x="4820478" y="437763"/>
            <a:ext cx="387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4656285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14A02-C5BB-DA48-B3A3-1D590F29E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arceration Likely Plays A Role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5A29E7-B4CF-164D-A195-FDC904B5B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/>
          </a:p>
        </p:txBody>
      </p:sp>
      <p:pic>
        <p:nvPicPr>
          <p:cNvPr id="1026" name="Picture 2" descr="Graph of racial disparities in U.S. incarceration rates as of the 2010 Census.">
            <a:extLst>
              <a:ext uri="{FF2B5EF4-FFF2-40B4-BE49-F238E27FC236}">
                <a16:creationId xmlns:a16="http://schemas.microsoft.com/office/drawing/2014/main" id="{71C576B2-1F87-B848-8118-977D0A7D1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40" y="914083"/>
            <a:ext cx="7178040" cy="538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43312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/>
          </p:nvPr>
        </p:nvPicPr>
        <p:blipFill>
          <a:blip r:embed="rId2"/>
          <a:srcRect l="-14226" r="-14226"/>
          <a:stretch>
            <a:fillRect/>
          </a:stretch>
        </p:blipFill>
        <p:spPr>
          <a:xfrm>
            <a:off x="1546593" y="1221381"/>
            <a:ext cx="9393920" cy="5009547"/>
          </a:xfrm>
          <a:ln w="12700" cmpd="sng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546593" y="607372"/>
            <a:ext cx="9644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US Drug Arrest Rates per 100,000 by Race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9DE446C-C893-8D46-BE42-1DCB3DB5C1A8}"/>
              </a:ext>
            </a:extLst>
          </p:cNvPr>
          <p:cNvGrpSpPr/>
          <p:nvPr/>
        </p:nvGrpSpPr>
        <p:grpSpPr>
          <a:xfrm>
            <a:off x="5210213" y="1205529"/>
            <a:ext cx="861646" cy="3734540"/>
            <a:chOff x="5210213" y="1205529"/>
            <a:chExt cx="861646" cy="373454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6D088E9-455B-644F-8DD0-6A6C07D87C79}"/>
                </a:ext>
              </a:extLst>
            </p:cNvPr>
            <p:cNvSpPr/>
            <p:nvPr/>
          </p:nvSpPr>
          <p:spPr>
            <a:xfrm rot="17876817">
              <a:off x="3773766" y="2641976"/>
              <a:ext cx="3734540" cy="861646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978D0CB-C260-014A-B690-5092383DEF35}"/>
                </a:ext>
              </a:extLst>
            </p:cNvPr>
            <p:cNvSpPr txBox="1"/>
            <p:nvPr/>
          </p:nvSpPr>
          <p:spPr>
            <a:xfrm rot="17946553">
              <a:off x="4686300" y="2904294"/>
              <a:ext cx="14654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War on Drugs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747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9C5C7F-B943-5C46-97AD-EFD54D198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53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48052F-D9ED-E242-98EA-CF37F6D40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321310"/>
            <a:ext cx="10160000" cy="588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37416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E5FBC-6FF2-2346-BBEF-A6F2409B3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21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Fa</a:t>
            </a:r>
            <a:r>
              <a:rPr lang="en-US" dirty="0"/>
              <a:t>mily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C88F5-E736-184A-AE8C-1EBAB725B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0CDE9C-0300-A145-AA96-A10251F18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475D66-C6EC-1D4C-94BA-12EC29EA7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" y="1432560"/>
            <a:ext cx="12128500" cy="4419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F4C6E7-E45A-EF49-A136-24B0C795D677}"/>
              </a:ext>
            </a:extLst>
          </p:cNvPr>
          <p:cNvSpPr/>
          <p:nvPr/>
        </p:nvSpPr>
        <p:spPr>
          <a:xfrm>
            <a:off x="1457739" y="2955235"/>
            <a:ext cx="2464904" cy="1868556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9CFC47-8BE0-1A44-9BD9-6DD7836E706F}"/>
              </a:ext>
            </a:extLst>
          </p:cNvPr>
          <p:cNvSpPr/>
          <p:nvPr/>
        </p:nvSpPr>
        <p:spPr>
          <a:xfrm>
            <a:off x="6823822" y="2963257"/>
            <a:ext cx="2464904" cy="1868556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32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82DFA-402E-FC4C-94F1-6B9846B03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Kid</a:t>
            </a:r>
            <a:r>
              <a:rPr lang="en-US" dirty="0"/>
              <a:t>s – Household Types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ED4FA88E-5F51-114E-8594-2798C29FF7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17547" y="1151773"/>
            <a:ext cx="10156905" cy="507845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713A97-56AE-D44C-A8F6-100594368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37363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3EB36-FBAB-AE4A-87F3-686D114E8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Init</a:t>
            </a:r>
            <a:r>
              <a:rPr lang="en-US" dirty="0"/>
              <a:t>ial Endowment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9B73B8-BD0E-9141-8C9F-997103FED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56</a:t>
            </a:fld>
            <a:endParaRPr lang="en-GB"/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47097494-8549-654C-92C9-50A305BD10B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1630880" y="975861"/>
            <a:ext cx="8930239" cy="525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28327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214C6-0B82-5248-A85B-634C605B9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Fundamentally Responsible?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F7547-7205-6A41-BEC5-A343E568D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9004" y="1602225"/>
            <a:ext cx="6793992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Individual behaviors?</a:t>
            </a:r>
          </a:p>
          <a:p>
            <a:pPr>
              <a:spcAft>
                <a:spcPts val="1000"/>
              </a:spcAft>
            </a:pPr>
            <a:r>
              <a:rPr lang="en-US" dirty="0"/>
              <a:t>Structural characteristics of the economy?</a:t>
            </a:r>
          </a:p>
          <a:p>
            <a:pPr>
              <a:spcAft>
                <a:spcPts val="1000"/>
              </a:spcAft>
            </a:pPr>
            <a:r>
              <a:rPr lang="en-US" dirty="0"/>
              <a:t>History – policy and otherwise?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21B79-C3B1-CB43-9484-22DCA0385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87308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EC66F1-CDEF-7A47-868E-459DFEF89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58</a:t>
            </a:fld>
            <a:endParaRPr lang="en-GB"/>
          </a:p>
        </p:txBody>
      </p:sp>
      <p:pic>
        <p:nvPicPr>
          <p:cNvPr id="12" name="Picture 11" descr="Chart&#10;&#10;Description automatically generated">
            <a:extLst>
              <a:ext uri="{FF2B5EF4-FFF2-40B4-BE49-F238E27FC236}">
                <a16:creationId xmlns:a16="http://schemas.microsoft.com/office/drawing/2014/main" id="{A8DA47F5-13B2-444E-9560-5860560E740B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342622" y="56690"/>
            <a:ext cx="4569469" cy="33222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0B33C84-5F6B-B241-839E-C533DED5F246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342622" y="3428999"/>
            <a:ext cx="4569469" cy="33222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63636B-2B79-2145-AD7C-BB177897EB54}"/>
              </a:ext>
            </a:extLst>
          </p:cNvPr>
          <p:cNvPicPr>
            <a:picLocks noChangeAspect="1"/>
          </p:cNvPicPr>
          <p:nvPr/>
        </p:nvPicPr>
        <p:blipFill>
          <a:blip r:embed="rId6" r:link="rId7"/>
          <a:srcRect/>
          <a:stretch>
            <a:fillRect/>
          </a:stretch>
        </p:blipFill>
        <p:spPr>
          <a:xfrm>
            <a:off x="6536541" y="1571423"/>
            <a:ext cx="4697516" cy="34153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24F4C87-D901-6843-8E7C-2DC6EFF818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82399" y="699755"/>
            <a:ext cx="3013601" cy="44519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E608FD9-D2FD-4C4D-AD42-107D955D0A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39346" y="4080798"/>
            <a:ext cx="2569427" cy="5009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5779152-1B8D-C047-8750-AE7D33140F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11291" y="2000631"/>
            <a:ext cx="1998316" cy="109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94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8F61D-AD3F-4D4C-AF44-22341DC17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Acc</a:t>
            </a:r>
            <a:r>
              <a:rPr lang="en-US" dirty="0"/>
              <a:t>ounting for the Wealth Gap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EDD76D0-6241-2D4F-820C-F44911A447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575759" y="1197813"/>
            <a:ext cx="9144000" cy="503241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B1E84-2DBE-6242-A37B-ACE294F39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59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B428A3-EF8E-DF48-A22C-A10BDAD681BB}"/>
              </a:ext>
            </a:extLst>
          </p:cNvPr>
          <p:cNvSpPr txBox="1"/>
          <p:nvPr/>
        </p:nvSpPr>
        <p:spPr>
          <a:xfrm>
            <a:off x="3599511" y="6456851"/>
            <a:ext cx="78060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4"/>
              </a:rPr>
              <a:t>https://heller.brandeis.edu/iasp/pdfs/racial-wealth-equity/racial-wealth-gap/roots-widening-racial-wealth-gap.pdf</a:t>
            </a:r>
            <a:endParaRPr lang="en-US"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20A038-68EE-D94A-82A5-B6118DD2860A}"/>
              </a:ext>
            </a:extLst>
          </p:cNvPr>
          <p:cNvSpPr txBox="1"/>
          <p:nvPr/>
        </p:nvSpPr>
        <p:spPr>
          <a:xfrm>
            <a:off x="6806346" y="3986213"/>
            <a:ext cx="3663567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/>
              <a:t>30%+ Left</a:t>
            </a:r>
          </a:p>
          <a:p>
            <a:r>
              <a:rPr lang="en-US" sz="4000" dirty="0"/>
              <a:t>Unaccounted for</a:t>
            </a:r>
          </a:p>
        </p:txBody>
      </p:sp>
    </p:spTree>
    <p:extLst>
      <p:ext uri="{BB962C8B-B14F-4D97-AF65-F5344CB8AC3E}">
        <p14:creationId xmlns:p14="http://schemas.microsoft.com/office/powerpoint/2010/main" val="1051289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Cou</a:t>
            </a:r>
            <a:r>
              <a:rPr lang="en-US" dirty="0"/>
              <a:t>rse Outline: Florida Atlantic University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280" y="1325563"/>
            <a:ext cx="10955440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Contemporary Economic Policy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1 (10/6):	U.S. Economic Update (Jon </a:t>
            </a:r>
            <a:r>
              <a:rPr lang="en-US" dirty="0" err="1"/>
              <a:t>Haveman</a:t>
            </a:r>
            <a:r>
              <a:rPr lang="en-US" dirty="0"/>
              <a:t>, NEED)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2 (10/13):	Trade and Globalization (Alan Deardorff, University of Michigan)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3 (10/20): Autonomous Vehicles (Jon </a:t>
            </a:r>
            <a:r>
              <a:rPr lang="en-US" dirty="0" err="1"/>
              <a:t>Haveman</a:t>
            </a:r>
            <a:r>
              <a:rPr lang="en-US" dirty="0"/>
              <a:t>, NEED)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4 (10/27):	Economic Inequality (Chris Herrington, VCU)</a:t>
            </a:r>
          </a:p>
          <a:p>
            <a:pPr lvl="1">
              <a:spcAft>
                <a:spcPts val="1000"/>
              </a:spcAft>
            </a:pPr>
            <a:r>
              <a:rPr lang="en-US" b="1" dirty="0"/>
              <a:t>Week 5 (11/3):	The Black-White Wealth Gap (Jon </a:t>
            </a:r>
            <a:r>
              <a:rPr lang="en-US" b="1" dirty="0" err="1"/>
              <a:t>Haveman</a:t>
            </a:r>
            <a:r>
              <a:rPr lang="en-US" b="1" dirty="0"/>
              <a:t>, NEED)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6 (11/10):	Trade Deficits and Exchange Rates (Alan Deardorff, UM)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93127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90E0D-6F88-0D4D-BE18-A11EBBB2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Options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3F385-B9F5-B749-89BD-BEC5C7C1ED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AE37BF-3D9E-694D-BB8E-C335E6761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12706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9409F-F0FD-AB41-8946-6DCE0FBDD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Cat</a:t>
            </a:r>
            <a:r>
              <a:rPr lang="en-US" dirty="0"/>
              <a:t>egories of Policy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3DCA7-DFB8-344D-B360-08B82657DCD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Housing</a:t>
            </a:r>
          </a:p>
          <a:p>
            <a:pPr lvl="1"/>
            <a:r>
              <a:rPr lang="en-US" dirty="0"/>
              <a:t>FHA and redlining</a:t>
            </a:r>
          </a:p>
          <a:p>
            <a:r>
              <a:rPr lang="en-US" dirty="0"/>
              <a:t>Health Care</a:t>
            </a:r>
          </a:p>
          <a:p>
            <a:r>
              <a:rPr lang="en-US" dirty="0"/>
              <a:t>Incarceration</a:t>
            </a:r>
          </a:p>
          <a:p>
            <a:pPr lvl="1"/>
            <a:r>
              <a:rPr lang="en-US" dirty="0"/>
              <a:t>Black incarceration rates are very high.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401E40-0FE0-444F-B319-1D39BB018A8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Education</a:t>
            </a:r>
          </a:p>
          <a:p>
            <a:r>
              <a:rPr lang="en-US" dirty="0"/>
              <a:t>Workforce</a:t>
            </a:r>
          </a:p>
          <a:p>
            <a:r>
              <a:rPr lang="en-US" dirty="0"/>
              <a:t>Income support and stability</a:t>
            </a:r>
          </a:p>
          <a:p>
            <a:r>
              <a:rPr lang="en-US" dirty="0"/>
              <a:t>Asset accumulation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7B6F52-CCA0-DA4D-90C2-4F34C3D77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61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9FB85A-BAA2-EB49-A3ED-24017FE55B9A}"/>
              </a:ext>
            </a:extLst>
          </p:cNvPr>
          <p:cNvSpPr/>
          <p:nvPr/>
        </p:nvSpPr>
        <p:spPr>
          <a:xfrm>
            <a:off x="838200" y="3750622"/>
            <a:ext cx="10072255" cy="144139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2082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CBB79-EF74-484F-9543-F47640E85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0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Spe</a:t>
            </a:r>
            <a:r>
              <a:rPr lang="en-US" dirty="0"/>
              <a:t>cific Policy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C8086-F615-AE49-9C31-0B68180D3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9694" y="1253330"/>
            <a:ext cx="10515600" cy="47460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Global solutions that affect all source areas</a:t>
            </a:r>
          </a:p>
          <a:p>
            <a:pPr lvl="1"/>
            <a:r>
              <a:rPr lang="en-US" dirty="0"/>
              <a:t>Child Trust Accounts - ”Baby Bonds”</a:t>
            </a:r>
          </a:p>
          <a:p>
            <a:pPr lvl="1"/>
            <a:r>
              <a:rPr lang="en-US" dirty="0"/>
              <a:t>Guaranteed minimum income</a:t>
            </a:r>
          </a:p>
          <a:p>
            <a:r>
              <a:rPr lang="en-US" dirty="0"/>
              <a:t>Addressing racial disparities directly</a:t>
            </a:r>
          </a:p>
          <a:p>
            <a:pPr lvl="1"/>
            <a:r>
              <a:rPr lang="en-US" dirty="0"/>
              <a:t>Reparations</a:t>
            </a:r>
          </a:p>
          <a:p>
            <a:pPr lvl="2"/>
            <a:r>
              <a:rPr lang="en-US" dirty="0"/>
              <a:t>Aggressive affirmative action.</a:t>
            </a:r>
          </a:p>
          <a:p>
            <a:pPr lvl="2"/>
            <a:r>
              <a:rPr lang="en-US" dirty="0"/>
              <a:t>A new Homestead Act.</a:t>
            </a:r>
          </a:p>
          <a:p>
            <a:pPr lvl="2"/>
            <a:r>
              <a:rPr lang="en-US" dirty="0"/>
              <a:t>Heavily investing in Black communities.</a:t>
            </a:r>
          </a:p>
          <a:p>
            <a:pPr lvl="1"/>
            <a:r>
              <a:rPr lang="en-US" dirty="0"/>
              <a:t>Labor and other laws that address discrimination</a:t>
            </a:r>
          </a:p>
          <a:p>
            <a:pPr lvl="2"/>
            <a:r>
              <a:rPr lang="en-US" dirty="0"/>
              <a:t>Enforce more aggressively and make adjustments where necessary to increase efficacy.</a:t>
            </a:r>
          </a:p>
          <a:p>
            <a:pPr lvl="1"/>
            <a:r>
              <a:rPr lang="en-US" dirty="0"/>
              <a:t>Fundamental reorientation of asset building agenda.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FA9C35-62FE-734C-BF89-DB32E5917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17505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CFBA5-6A8E-F743-8DD7-3E6276C37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Ref</a:t>
            </a:r>
            <a:r>
              <a:rPr lang="en-US" dirty="0"/>
              <a:t>orm Criminal Justice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D25FC-EE83-F541-902E-30DA6D6ED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63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E63692-EFD0-DC4E-A3E1-F6369A054780}"/>
              </a:ext>
            </a:extLst>
          </p:cNvPr>
          <p:cNvSpPr/>
          <p:nvPr/>
        </p:nvSpPr>
        <p:spPr>
          <a:xfrm>
            <a:off x="3048000" y="-35027681"/>
            <a:ext cx="6096000" cy="218213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9600" dirty="0"/>
              <a:t>Legal restrictions on the rights of people who have had  contact with the criminal justice system, particularly </a:t>
            </a:r>
            <a:r>
              <a:rPr lang="en-AU" sz="2000" dirty="0"/>
              <a:t>contact resulting in conviction.</a:t>
            </a:r>
          </a:p>
          <a:p>
            <a:endParaRPr lang="en-US" sz="2000" dirty="0"/>
          </a:p>
          <a:p>
            <a:r>
              <a:rPr lang="en-AU" sz="2000" dirty="0"/>
              <a:t>Usually placed in civil and regulatory codes, collateral consequences may limit a person’s: </a:t>
            </a:r>
            <a:endParaRPr lang="en-US" sz="2000" dirty="0"/>
          </a:p>
          <a:p>
            <a:pPr lvl="1"/>
            <a:r>
              <a:rPr lang="en-AU" sz="2000" dirty="0"/>
              <a:t>ability to vote</a:t>
            </a:r>
            <a:endParaRPr lang="en-US" sz="2000" dirty="0"/>
          </a:p>
          <a:p>
            <a:pPr lvl="1"/>
            <a:r>
              <a:rPr lang="en-AU" sz="2000" dirty="0"/>
              <a:t>live in public housing</a:t>
            </a:r>
            <a:endParaRPr lang="en-US" sz="2000" dirty="0"/>
          </a:p>
          <a:p>
            <a:pPr lvl="1"/>
            <a:r>
              <a:rPr lang="en-AU" sz="2000" dirty="0"/>
              <a:t>own a firearm</a:t>
            </a:r>
            <a:endParaRPr lang="en-US" sz="2000" dirty="0"/>
          </a:p>
          <a:p>
            <a:pPr lvl="1"/>
            <a:r>
              <a:rPr lang="en-AU" sz="2000" dirty="0"/>
              <a:t>qualify for an occupational license</a:t>
            </a:r>
            <a:endParaRPr lang="en-US" sz="2000" dirty="0"/>
          </a:p>
          <a:p>
            <a:pPr lvl="1"/>
            <a:r>
              <a:rPr lang="en-AU" sz="2000" dirty="0"/>
              <a:t>serve in the military</a:t>
            </a:r>
            <a:endParaRPr lang="en-US" sz="2000" dirty="0"/>
          </a:p>
          <a:p>
            <a:pPr lvl="1"/>
            <a:r>
              <a:rPr lang="en-AU" sz="2000" dirty="0"/>
              <a:t>receive public benefits (Food Stamps, housing vouchers)</a:t>
            </a:r>
            <a:endParaRPr lang="en-US" sz="2000" dirty="0"/>
          </a:p>
          <a:p>
            <a:pPr lvl="1"/>
            <a:r>
              <a:rPr lang="en-AU" sz="2000" dirty="0"/>
              <a:t>sit on a jury</a:t>
            </a:r>
            <a:endParaRPr lang="en-US" sz="2000" dirty="0"/>
          </a:p>
          <a:p>
            <a:pPr lvl="1"/>
            <a:r>
              <a:rPr lang="en-AU" sz="2000" dirty="0"/>
              <a:t>borrow money for college</a:t>
            </a:r>
            <a:endParaRPr lang="en-US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20EAB8-1C86-7A49-9FD0-7FE2314E150E}"/>
              </a:ext>
            </a:extLst>
          </p:cNvPr>
          <p:cNvSpPr/>
          <p:nvPr/>
        </p:nvSpPr>
        <p:spPr>
          <a:xfrm>
            <a:off x="3048000" y="-35027681"/>
            <a:ext cx="6096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2000" dirty="0"/>
              <a:t>Legal restrictions on the rights of people who have had  contact with the criminal justice system, particularly contact resulting in conviction.</a:t>
            </a:r>
          </a:p>
          <a:p>
            <a:endParaRPr lang="en-US" sz="2000" dirty="0"/>
          </a:p>
          <a:p>
            <a:r>
              <a:rPr lang="en-AU" sz="2000" dirty="0"/>
              <a:t>Usually placed in civil and regulatory codes, collateral consequences may limit a person’s: </a:t>
            </a:r>
            <a:endParaRPr lang="en-US" sz="2000" dirty="0"/>
          </a:p>
          <a:p>
            <a:pPr lvl="1"/>
            <a:r>
              <a:rPr lang="en-AU" sz="2000" dirty="0"/>
              <a:t>ability to vote</a:t>
            </a:r>
            <a:endParaRPr lang="en-US" sz="2000" dirty="0"/>
          </a:p>
          <a:p>
            <a:pPr lvl="1"/>
            <a:r>
              <a:rPr lang="en-AU" sz="2000" dirty="0"/>
              <a:t>live in public housing</a:t>
            </a:r>
            <a:endParaRPr lang="en-US" sz="2000" dirty="0"/>
          </a:p>
          <a:p>
            <a:pPr lvl="1"/>
            <a:r>
              <a:rPr lang="en-AU" sz="2000" dirty="0"/>
              <a:t>own a firearm</a:t>
            </a:r>
            <a:endParaRPr lang="en-US" sz="2000" dirty="0"/>
          </a:p>
          <a:p>
            <a:pPr lvl="1"/>
            <a:r>
              <a:rPr lang="en-AU" sz="2000" dirty="0"/>
              <a:t>qualify for an occupational license</a:t>
            </a:r>
            <a:endParaRPr lang="en-US" sz="2000" dirty="0"/>
          </a:p>
          <a:p>
            <a:pPr lvl="1"/>
            <a:r>
              <a:rPr lang="en-AU" sz="2000" dirty="0"/>
              <a:t>serve in the military</a:t>
            </a:r>
            <a:endParaRPr lang="en-US" sz="2000" dirty="0"/>
          </a:p>
          <a:p>
            <a:pPr lvl="1"/>
            <a:r>
              <a:rPr lang="en-AU" sz="2000" dirty="0"/>
              <a:t>receive public benefits (Food Stamps, housing vouchers)</a:t>
            </a:r>
            <a:endParaRPr lang="en-US" sz="2000" dirty="0"/>
          </a:p>
          <a:p>
            <a:pPr lvl="1"/>
            <a:r>
              <a:rPr lang="en-AU" sz="2000" dirty="0"/>
              <a:t>sit on a jury</a:t>
            </a:r>
            <a:endParaRPr lang="en-US" sz="2000" dirty="0"/>
          </a:p>
          <a:p>
            <a:pPr lvl="1"/>
            <a:r>
              <a:rPr lang="en-AU" sz="2000" dirty="0"/>
              <a:t>borrow money for college</a:t>
            </a:r>
            <a:endParaRPr lang="en-US" sz="20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A5411A1-6FF0-2842-B907-6ED3277D8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2108" y="1495169"/>
            <a:ext cx="10317892" cy="4384424"/>
          </a:xfrm>
        </p:spPr>
        <p:txBody>
          <a:bodyPr>
            <a:normAutofit fontScale="25000" lnSpcReduction="20000"/>
          </a:bodyPr>
          <a:lstStyle/>
          <a:p>
            <a:r>
              <a:rPr lang="en-AU" sz="9600" dirty="0"/>
              <a:t>Legal restrictions on the rights of people who have had  contact with the criminal justice system, particularly contact resulting in conviction.</a:t>
            </a:r>
          </a:p>
          <a:p>
            <a:endParaRPr lang="en-US" sz="9600" dirty="0"/>
          </a:p>
          <a:p>
            <a:r>
              <a:rPr lang="en-AU" sz="9600" dirty="0"/>
              <a:t>Usually placed in civil and regulatory codes, collateral consequences may limit a person’s: </a:t>
            </a:r>
            <a:endParaRPr lang="en-US" sz="9600" dirty="0"/>
          </a:p>
          <a:p>
            <a:pPr lvl="1"/>
            <a:r>
              <a:rPr lang="en-AU" sz="9600" dirty="0"/>
              <a:t>ability to vote</a:t>
            </a:r>
            <a:endParaRPr lang="en-US" sz="9600" dirty="0"/>
          </a:p>
          <a:p>
            <a:pPr lvl="1"/>
            <a:r>
              <a:rPr lang="en-AU" sz="9600" dirty="0"/>
              <a:t>live in public housing</a:t>
            </a:r>
            <a:endParaRPr lang="en-US" sz="9600" dirty="0"/>
          </a:p>
          <a:p>
            <a:pPr lvl="1"/>
            <a:r>
              <a:rPr lang="en-AU" sz="9600" dirty="0"/>
              <a:t>qualify for an occupational license</a:t>
            </a:r>
            <a:endParaRPr lang="en-US" sz="9600" dirty="0"/>
          </a:p>
          <a:p>
            <a:pPr lvl="1"/>
            <a:r>
              <a:rPr lang="en-AU" sz="9600" dirty="0"/>
              <a:t>serve in the military</a:t>
            </a:r>
            <a:endParaRPr lang="en-US" sz="9600" dirty="0"/>
          </a:p>
          <a:p>
            <a:pPr lvl="1"/>
            <a:r>
              <a:rPr lang="en-AU" sz="9600" dirty="0"/>
              <a:t>receive public benefits (Food Stamps, housing vouchers)</a:t>
            </a:r>
            <a:endParaRPr lang="en-US" sz="9600" dirty="0"/>
          </a:p>
          <a:p>
            <a:pPr lvl="1"/>
            <a:r>
              <a:rPr lang="en-AU" sz="9600" dirty="0"/>
              <a:t>sit on a jury</a:t>
            </a:r>
            <a:endParaRPr lang="en-US" sz="9600" dirty="0"/>
          </a:p>
          <a:p>
            <a:pPr lvl="1"/>
            <a:r>
              <a:rPr lang="en-AU" sz="9600" dirty="0"/>
              <a:t>borrow money for college</a:t>
            </a:r>
            <a:endParaRPr lang="en-US" sz="96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0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E8D50-B374-CF4A-8C3A-1463D6951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Go</a:t>
            </a:r>
            <a:r>
              <a:rPr lang="en-US" dirty="0"/>
              <a:t>v’t Asset Building Policies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D72CFDB2-8A71-B34E-96CF-8E1854F37B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564311" y="955992"/>
            <a:ext cx="9063378" cy="494601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75FB87-A6E5-9D42-AF03-2B80AE4F4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93965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CEBFA-7C8B-F24E-B42D-F92526E60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Oth</a:t>
            </a:r>
            <a:r>
              <a:rPr lang="en-US" dirty="0"/>
              <a:t>er Concrete Policy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3933A-0EB4-0D46-BCF7-E9EDD7ECA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0" dirty="0"/>
              <a:t>Limit the mortgage interest tax deduction and use the revenues to provide a credit for first-time homebuyers.</a:t>
            </a:r>
          </a:p>
          <a:p>
            <a:r>
              <a:rPr lang="en-US" b="0" dirty="0"/>
              <a:t>Establish automatic savings and retirement plans.</a:t>
            </a:r>
          </a:p>
          <a:p>
            <a:r>
              <a:rPr lang="en-US" b="0" dirty="0"/>
              <a:t>Reduce reliance on student loans while supporting success in postsecondary education.</a:t>
            </a:r>
          </a:p>
          <a:p>
            <a:r>
              <a:rPr lang="en-US" b="0" dirty="0"/>
              <a:t>Offer universal children's savings accounts.</a:t>
            </a:r>
          </a:p>
          <a:p>
            <a:r>
              <a:rPr lang="en-US" b="0" dirty="0"/>
              <a:t>Reform safety net program asset tests, which can act as barriers to saving among low-income families.</a:t>
            </a:r>
          </a:p>
          <a:p>
            <a:r>
              <a:rPr lang="en-US" b="0" dirty="0"/>
              <a:t>Provide subsidies to promote emergency savings, such as those linked to tax time.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4EB564-AB70-F943-B5BC-E6C30793E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65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C9581C-BE0E-054D-8102-9CD7A6D55727}"/>
              </a:ext>
            </a:extLst>
          </p:cNvPr>
          <p:cNvSpPr txBox="1"/>
          <p:nvPr/>
        </p:nvSpPr>
        <p:spPr>
          <a:xfrm>
            <a:off x="9828679" y="6456851"/>
            <a:ext cx="16313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Urban Institute</a:t>
            </a:r>
          </a:p>
        </p:txBody>
      </p:sp>
    </p:spTree>
    <p:extLst>
      <p:ext uri="{BB962C8B-B14F-4D97-AF65-F5344CB8AC3E}">
        <p14:creationId xmlns:p14="http://schemas.microsoft.com/office/powerpoint/2010/main" val="48744509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6DE31-614D-C542-82D1-172160E04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Suggestions, Not Really Policies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411D86-77CB-D94E-8042-B032521234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D293BE-0147-F243-B67C-BE08E9CC6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77485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E6ADD-700C-8A47-A721-12D32FDC0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2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Buy</a:t>
            </a:r>
            <a:r>
              <a:rPr lang="en-US" dirty="0"/>
              <a:t>ing and Banking Black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7A44E-9AD2-5D46-AFB8-AD88DE5D7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Common Assertion: </a:t>
            </a:r>
            <a:r>
              <a:rPr lang="en-US" dirty="0"/>
              <a:t>Marshalling the enormous purchasing power of the Black community will drive progress.</a:t>
            </a:r>
          </a:p>
          <a:p>
            <a:pPr lvl="1"/>
            <a:r>
              <a:rPr lang="en-US" dirty="0"/>
              <a:t>More than $1.3 trillion in buying power.*</a:t>
            </a:r>
          </a:p>
          <a:p>
            <a:pPr lvl="1"/>
            <a:endParaRPr lang="en-US" dirty="0"/>
          </a:p>
          <a:p>
            <a:r>
              <a:rPr lang="en-US" i="1" dirty="0"/>
              <a:t>Common Assertion</a:t>
            </a:r>
            <a:r>
              <a:rPr lang="en-US" dirty="0"/>
              <a:t>: Banking is a source of wealth creation.</a:t>
            </a:r>
          </a:p>
          <a:p>
            <a:pPr lvl="1"/>
            <a:r>
              <a:rPr lang="en-US" dirty="0"/>
              <a:t>Combining the wealth of Black Americans in Black banks could be a source of wealth creation.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0715F6-F888-404C-B8B3-097AB2EE0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67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118F6C-AD25-774E-BE68-2B584CC2A53C}"/>
              </a:ext>
            </a:extLst>
          </p:cNvPr>
          <p:cNvSpPr txBox="1"/>
          <p:nvPr/>
        </p:nvSpPr>
        <p:spPr>
          <a:xfrm>
            <a:off x="5503653" y="6456851"/>
            <a:ext cx="6158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 Source: https://</a:t>
            </a:r>
            <a:r>
              <a:rPr lang="en-US" sz="1200" dirty="0" err="1"/>
              <a:t>www.newswise.com</a:t>
            </a:r>
            <a:r>
              <a:rPr lang="en-US" sz="1200" dirty="0"/>
              <a:t>/articles/minority-markets-have-3-9-trillion-buying-power</a:t>
            </a:r>
          </a:p>
        </p:txBody>
      </p:sp>
    </p:spTree>
    <p:extLst>
      <p:ext uri="{BB962C8B-B14F-4D97-AF65-F5344CB8AC3E}">
        <p14:creationId xmlns:p14="http://schemas.microsoft.com/office/powerpoint/2010/main" val="368879657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590B0-1306-3C41-8B3E-2CCEA303D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93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Intr</a:t>
            </a:r>
            <a:r>
              <a:rPr lang="en-US" dirty="0"/>
              <a:t>o to Fractional Reserve Banking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941A1-6260-1541-85F3-7D27162BE2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Money is deposited in an account in a bank.</a:t>
            </a:r>
          </a:p>
          <a:p>
            <a:r>
              <a:rPr lang="en-US" dirty="0"/>
              <a:t>Most of that money is lent out.</a:t>
            </a:r>
          </a:p>
          <a:p>
            <a:pPr lvl="1"/>
            <a:r>
              <a:rPr lang="en-US" dirty="0"/>
              <a:t>The rest is the “reserve”.</a:t>
            </a:r>
          </a:p>
          <a:p>
            <a:r>
              <a:rPr lang="en-US" dirty="0"/>
              <a:t>Suppose lent to purchase a house.</a:t>
            </a:r>
          </a:p>
          <a:p>
            <a:pPr lvl="1"/>
            <a:r>
              <a:rPr lang="en-US" dirty="0"/>
              <a:t>That money is then deposited in a bank.</a:t>
            </a:r>
          </a:p>
          <a:p>
            <a:pPr lvl="2"/>
            <a:r>
              <a:rPr lang="en-US" dirty="0"/>
              <a:t>Most of that money is lent out.</a:t>
            </a:r>
          </a:p>
          <a:p>
            <a:pPr lvl="3"/>
            <a:r>
              <a:rPr lang="en-US" dirty="0"/>
              <a:t>The rest is the “reserve”.</a:t>
            </a:r>
          </a:p>
          <a:p>
            <a:pPr lvl="2"/>
            <a:r>
              <a:rPr lang="en-US" dirty="0"/>
              <a:t>Suppose lent to purchase a house.</a:t>
            </a:r>
          </a:p>
          <a:p>
            <a:pPr lvl="3"/>
            <a:r>
              <a:rPr lang="en-US" dirty="0"/>
              <a:t>That money is then deposited…..</a:t>
            </a:r>
          </a:p>
          <a:p>
            <a:r>
              <a:rPr lang="en-US" dirty="0"/>
              <a:t>This is how wealth is created in the banking system.</a:t>
            </a:r>
          </a:p>
          <a:p>
            <a:pPr lvl="1"/>
            <a:r>
              <a:rPr lang="en-US" dirty="0"/>
              <a:t>Many banks are charging interest on essentially the same deposit.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F44A53-4FAE-CF42-9C42-15BE08E84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30435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74641-454E-4D4D-B1B6-5F440104D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4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This Doesn’t Work for Black Banks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2CDDC-1D21-AA49-956A-B130329C2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Money is deposited in an account in a Black bank.</a:t>
            </a:r>
          </a:p>
          <a:p>
            <a:r>
              <a:rPr lang="en-US" dirty="0"/>
              <a:t>Most is lent for the purchase of a house by a Black buyer.</a:t>
            </a:r>
          </a:p>
          <a:p>
            <a:r>
              <a:rPr lang="en-US" dirty="0"/>
              <a:t>If the seller is White, those funds then get deposited in a White bank.</a:t>
            </a:r>
          </a:p>
          <a:p>
            <a:pPr lvl="1"/>
            <a:r>
              <a:rPr lang="en-US" dirty="0"/>
              <a:t>All of the remaining fractional reserve benefits now go to White banks.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Because the money is not allowed to circulate ONLY within the Black community, Black banking will likely have limited capacity to generate wealth.</a:t>
            </a:r>
          </a:p>
          <a:p>
            <a:pPr lvl="1"/>
            <a:r>
              <a:rPr lang="en-US" dirty="0"/>
              <a:t>Capacity of banks.  Capacity of depositors (3% of all U.S. wealth).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8266ED-C134-ED4E-BABC-EA70FE200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836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Cou</a:t>
            </a:r>
            <a:r>
              <a:rPr lang="en-US" dirty="0"/>
              <a:t>rse Outline: Johns Hopkins University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280" y="1325563"/>
            <a:ext cx="11268920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Contemporary Economic Policy</a:t>
            </a:r>
          </a:p>
          <a:p>
            <a:pPr lvl="1">
              <a:spcAft>
                <a:spcPts val="1000"/>
              </a:spcAft>
            </a:pPr>
            <a:r>
              <a:rPr lang="en-US" b="1" dirty="0"/>
              <a:t>Week 1 (11/3):	The Black-White Wealth Gap (Jon </a:t>
            </a:r>
            <a:r>
              <a:rPr lang="en-US" b="1" dirty="0" err="1"/>
              <a:t>Haveman</a:t>
            </a:r>
            <a:r>
              <a:rPr lang="en-US" b="1" dirty="0"/>
              <a:t>, NEED)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2 (11/10):	Economic Inequality (Adina </a:t>
            </a:r>
            <a:r>
              <a:rPr lang="en-US" dirty="0" err="1"/>
              <a:t>Ardelean</a:t>
            </a:r>
            <a:r>
              <a:rPr lang="en-US" dirty="0"/>
              <a:t>, Santa Clara Univ.)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3 (11/17):	Economics of Immigration (Jennifer Alix-Garcia, Oregon State Univ.)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4 (12/1):	U.S. Economic Update (Jon </a:t>
            </a:r>
            <a:r>
              <a:rPr lang="en-US" dirty="0" err="1"/>
              <a:t>Haveman</a:t>
            </a:r>
            <a:r>
              <a:rPr lang="en-US" dirty="0"/>
              <a:t>, NEED)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5 (12/8):	Trade and Globalization (Adina </a:t>
            </a:r>
            <a:r>
              <a:rPr lang="en-US" dirty="0" err="1"/>
              <a:t>Ardelean</a:t>
            </a:r>
            <a:r>
              <a:rPr lang="en-US" dirty="0"/>
              <a:t>, Santa Clara Univ.)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6 (12/15):	Climate Change Economics (Sarah Jacobson, Williams College)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51013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A7007-49CD-7845-8ECB-EAEAFCA35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14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the Short Circuiting of Black Banking?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778C51A-F45C-3E43-AC05-51FD654CDCC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250872"/>
          <a:ext cx="4901588" cy="461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8214">
                  <a:extLst>
                    <a:ext uri="{9D8B030D-6E8A-4147-A177-3AD203B41FA5}">
                      <a16:colId xmlns:a16="http://schemas.microsoft.com/office/drawing/2014/main" val="2161594244"/>
                    </a:ext>
                  </a:extLst>
                </a:gridCol>
                <a:gridCol w="967493">
                  <a:extLst>
                    <a:ext uri="{9D8B030D-6E8A-4147-A177-3AD203B41FA5}">
                      <a16:colId xmlns:a16="http://schemas.microsoft.com/office/drawing/2014/main" val="1204030064"/>
                    </a:ext>
                  </a:extLst>
                </a:gridCol>
                <a:gridCol w="1235881">
                  <a:extLst>
                    <a:ext uri="{9D8B030D-6E8A-4147-A177-3AD203B41FA5}">
                      <a16:colId xmlns:a16="http://schemas.microsoft.com/office/drawing/2014/main" val="5847411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White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Black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7563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Home Ownership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73.7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5094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Other Residential Property Ownership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8.2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5040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1791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Residential Ownership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75.8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12.5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9505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651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Mean Asset Value</a:t>
                      </a:r>
                    </a:p>
                    <a:p>
                      <a:r>
                        <a:rPr lang="en-US" dirty="0"/>
                        <a:t>(Thousands $)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73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- Own Home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354.8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199.3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8751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- Other Residential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430.6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173.6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8613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5854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Share of Res. Value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80.0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5.7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620260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197428-A011-B342-9026-1433BB16E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70</a:t>
            </a:fld>
            <a:endParaRPr lang="en-GB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9C3AED98-578A-6C44-BEC7-2CED55FBFBFC}"/>
              </a:ext>
            </a:extLst>
          </p:cNvPr>
          <p:cNvSpPr txBox="1">
            <a:spLocks/>
          </p:cNvSpPr>
          <p:nvPr/>
        </p:nvSpPr>
        <p:spPr>
          <a:xfrm>
            <a:off x="6172200" y="1665980"/>
            <a:ext cx="5181600" cy="41891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Numbers of banks &amp; credit unions</a:t>
            </a:r>
          </a:p>
          <a:p>
            <a:pPr lvl="1"/>
            <a:r>
              <a:rPr lang="en-US" dirty="0"/>
              <a:t>Total:  		10,655</a:t>
            </a:r>
          </a:p>
          <a:p>
            <a:pPr lvl="1"/>
            <a:r>
              <a:rPr lang="en-US" dirty="0"/>
              <a:t>Black owned:	43   (0.4%)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They are very small</a:t>
            </a:r>
          </a:p>
          <a:p>
            <a:pPr lvl="1"/>
            <a:r>
              <a:rPr lang="en-US" dirty="0"/>
              <a:t>All Black owned:	     $5.8 Billion</a:t>
            </a:r>
          </a:p>
          <a:p>
            <a:pPr lvl="1"/>
            <a:r>
              <a:rPr lang="en-US" dirty="0"/>
              <a:t>JP Morgan Chase:   $2.8 TRILLION</a:t>
            </a:r>
          </a:p>
        </p:txBody>
      </p:sp>
    </p:spTree>
    <p:extLst>
      <p:ext uri="{BB962C8B-B14F-4D97-AF65-F5344CB8AC3E}">
        <p14:creationId xmlns:p14="http://schemas.microsoft.com/office/powerpoint/2010/main" val="2218827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AB01A-9B27-784F-B43A-79E9EC086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The</a:t>
            </a:r>
            <a:r>
              <a:rPr lang="en-US" sz="3600" dirty="0"/>
              <a:t> Multiplier Economy – Spanner in the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CB55F-F0D4-7E43-8E7E-BAFBCD4D8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Banking – money goes where money is.</a:t>
            </a:r>
          </a:p>
          <a:p>
            <a:r>
              <a:rPr lang="en-US" dirty="0"/>
              <a:t>Buying – money goes to buy intermediate inputs, into the White community.</a:t>
            </a:r>
          </a:p>
          <a:p>
            <a:pPr lvl="1"/>
            <a:r>
              <a:rPr lang="en-US" dirty="0"/>
              <a:t>There is a similar multiplier for consumer spending.</a:t>
            </a:r>
          </a:p>
          <a:p>
            <a:pPr lvl="1"/>
            <a:r>
              <a:rPr lang="en-US" dirty="0"/>
              <a:t>Money is spent – goes to a Black business</a:t>
            </a:r>
          </a:p>
          <a:p>
            <a:pPr lvl="2"/>
            <a:r>
              <a:rPr lang="en-US" dirty="0"/>
              <a:t>That Black business then keeps some of the money, but some leaves the Black community through the purchases of intermediate inputs.</a:t>
            </a:r>
          </a:p>
          <a:p>
            <a:pPr lvl="3"/>
            <a:r>
              <a:rPr lang="en-US" dirty="0"/>
              <a:t>The Black economy may simply not be big enough to prevent this leakage.</a:t>
            </a:r>
          </a:p>
          <a:p>
            <a:pPr marL="1371600" lvl="3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7A8162-FEF5-0A44-90D0-1DC2F47EA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46062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C073-72AC-8747-9C2B-53188F76E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38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Can</a:t>
            </a:r>
            <a:r>
              <a:rPr lang="en-US" dirty="0"/>
              <a:t> It Be Made To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3D4A2-AE53-5C4D-B9CD-B8A5BF213D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Both approaches to closing the wealth gap are severely limited unless the Black banking sector and economies are walled off from the rest of the country.</a:t>
            </a:r>
          </a:p>
          <a:p>
            <a:endParaRPr lang="en-US" dirty="0"/>
          </a:p>
          <a:p>
            <a:r>
              <a:rPr lang="en-US" dirty="0"/>
              <a:t>Walling off isn’t enough. Also need to:</a:t>
            </a:r>
          </a:p>
          <a:p>
            <a:pPr lvl="1"/>
            <a:r>
              <a:rPr lang="en-US" dirty="0"/>
              <a:t>Capitalize the Black banking sector and economy.</a:t>
            </a:r>
          </a:p>
          <a:p>
            <a:pPr lvl="1"/>
            <a:r>
              <a:rPr lang="en-US" dirty="0"/>
              <a:t>Offer fair protections from predatory market forces.</a:t>
            </a:r>
          </a:p>
          <a:p>
            <a:pPr lvl="2"/>
            <a:r>
              <a:rPr lang="en-US" dirty="0"/>
              <a:t>Larger White banks start off with more economic power.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B86EA9-EA67-454E-B984-46A4EEF1C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49610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2EA02-093E-254C-ACA5-EFFFF3222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0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</a:t>
            </a:r>
            <a:r>
              <a:rPr lang="en-US" dirty="0"/>
              <a:t>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6B53F-65CB-2E4E-8E7E-DEC84BA85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4686"/>
            <a:ext cx="10515600" cy="484801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Black White wealth gap is enormous (2019)</a:t>
            </a:r>
          </a:p>
          <a:p>
            <a:pPr lvl="1"/>
            <a:r>
              <a:rPr lang="en-US" dirty="0"/>
              <a:t>Mean:  White wealth is 6.9x Black wealth.</a:t>
            </a:r>
          </a:p>
          <a:p>
            <a:pPr lvl="1"/>
            <a:r>
              <a:rPr lang="en-US" dirty="0"/>
              <a:t>Median: White wealth is 7.8x Black wealth.</a:t>
            </a:r>
          </a:p>
          <a:p>
            <a:r>
              <a:rPr lang="en-US" dirty="0"/>
              <a:t>There are many explanations in the common narrative.</a:t>
            </a:r>
          </a:p>
          <a:p>
            <a:pPr lvl="1"/>
            <a:r>
              <a:rPr lang="en-US" dirty="0"/>
              <a:t>Many do not stand up to scrutiny.</a:t>
            </a:r>
          </a:p>
          <a:p>
            <a:r>
              <a:rPr lang="en-US" dirty="0"/>
              <a:t>Government policies have contributed enormously this gap.</a:t>
            </a:r>
          </a:p>
          <a:p>
            <a:pPr lvl="1"/>
            <a:r>
              <a:rPr lang="en-US" dirty="0"/>
              <a:t>Racial dehumanizing permitted these policies.</a:t>
            </a:r>
          </a:p>
          <a:p>
            <a:r>
              <a:rPr lang="en-US" dirty="0"/>
              <a:t>Wealth endowments (parental wealth) are enormously important for determining own wealth in adulthood.</a:t>
            </a:r>
          </a:p>
          <a:p>
            <a:pPr lvl="1"/>
            <a:r>
              <a:rPr lang="en-US" dirty="0"/>
              <a:t>Policies that address this relationship are most likely to be effective.</a:t>
            </a:r>
          </a:p>
          <a:p>
            <a:r>
              <a:rPr lang="en-US" dirty="0"/>
              <a:t>Some form of policy intervention is likely necessary if the gap is to be closed.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BB44D1-BD15-F549-B5E3-5B012C4EF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80868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6A2AC-688A-744C-9DE5-34646F988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week: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1C180A-AC12-D043-BFD8-1F790B8305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FAU: Trade Balances and Exchange Rates – Alan Deardorff</a:t>
            </a:r>
          </a:p>
        </p:txBody>
      </p:sp>
      <p:pic>
        <p:nvPicPr>
          <p:cNvPr id="11" name="Content Placeholder 10" descr="Graphical user interface, chart, application&#10;&#10;Description automatically generated">
            <a:extLst>
              <a:ext uri="{FF2B5EF4-FFF2-40B4-BE49-F238E27FC236}">
                <a16:creationId xmlns:a16="http://schemas.microsoft.com/office/drawing/2014/main" id="{F333A761-0927-DE43-9FAA-B3E6DA42825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20" y="2794301"/>
            <a:ext cx="5898780" cy="2454835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CF8573-823E-B742-903F-F6BBA30150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JHU: Economic Inequality – Adina </a:t>
            </a:r>
            <a:r>
              <a:rPr lang="en-US" dirty="0" err="1"/>
              <a:t>Ardelean</a:t>
            </a:r>
            <a:endParaRPr lang="en-US" dirty="0"/>
          </a:p>
        </p:txBody>
      </p:sp>
      <p:pic>
        <p:nvPicPr>
          <p:cNvPr id="9" name="Content Placeholder 8" descr="Graphical user interface, chart, application, line chart&#10;&#10;Description automatically generated">
            <a:extLst>
              <a:ext uri="{FF2B5EF4-FFF2-40B4-BE49-F238E27FC236}">
                <a16:creationId xmlns:a16="http://schemas.microsoft.com/office/drawing/2014/main" id="{9697C417-13B6-134D-B8A0-C890513F490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980" y="2627599"/>
            <a:ext cx="6019800" cy="2788240"/>
          </a:xfr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32A0C5-2F7F-F54C-89C0-167A78AD1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54028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</a:t>
            </a:r>
            <a:r>
              <a:rPr lang="en-US" dirty="0"/>
              <a:t>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3406"/>
            <a:ext cx="10515600" cy="479866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Ph.D.</a:t>
            </a:r>
          </a:p>
          <a:p>
            <a:pPr marL="0" indent="0" algn="ctr">
              <a:buNone/>
            </a:pPr>
            <a:r>
              <a:rPr lang="en-US" dirty="0" err="1"/>
              <a:t>Jon@NEEDelegation.org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dirty="0" err="1"/>
              <a:t>www.NEEDelegation.org</a:t>
            </a:r>
            <a:r>
              <a:rPr lang="en-US" dirty="0"/>
              <a:t>/</a:t>
            </a:r>
            <a:r>
              <a:rPr lang="en-US" dirty="0" err="1"/>
              <a:t>testimonials.php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8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submit questions of clarification in the chat.</a:t>
            </a:r>
          </a:p>
          <a:p>
            <a:pPr lvl="1"/>
            <a:r>
              <a:rPr lang="en-US" dirty="0"/>
              <a:t>I will try to handle them as they come up.</a:t>
            </a:r>
          </a:p>
          <a:p>
            <a:endParaRPr lang="en-US" dirty="0"/>
          </a:p>
          <a:p>
            <a:r>
              <a:rPr lang="en-US" dirty="0"/>
              <a:t>We will do a verbal Q&amp;A once the material has been presented.</a:t>
            </a:r>
          </a:p>
          <a:p>
            <a:endParaRPr lang="en-US" dirty="0"/>
          </a:p>
          <a:p>
            <a:r>
              <a:rPr lang="en-US" dirty="0"/>
              <a:t>Slides will be available from the NEED website tomorrow (https://needelegation.org/delivered_presentations.php)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275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811709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1" dirty="0"/>
              <a:t>The Black-White Wealth Gap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i="1" dirty="0"/>
              <a:t>November 3, 2022</a:t>
            </a:r>
            <a:endParaRPr lang="en-US" sz="2800" b="1" i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00351" y="4339771"/>
            <a:ext cx="9144000" cy="114641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400" dirty="0">
                <a:solidFill>
                  <a:schemeClr val="tx2"/>
                </a:solidFill>
              </a:rPr>
              <a:t>Jon </a:t>
            </a:r>
            <a:r>
              <a:rPr lang="en-US" sz="3400" dirty="0" err="1">
                <a:solidFill>
                  <a:schemeClr val="tx2"/>
                </a:solidFill>
              </a:rPr>
              <a:t>Haveman</a:t>
            </a:r>
            <a:r>
              <a:rPr lang="en-US" sz="34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4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4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DB2311-87D6-C047-B20B-6647E648B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97" y="376963"/>
            <a:ext cx="3162300" cy="2108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B6FCC2-40ED-2E46-A156-72C7E56BE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2751" y="4289591"/>
            <a:ext cx="21590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64896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3491</TotalTime>
  <Words>3100</Words>
  <Application>Microsoft Macintosh PowerPoint</Application>
  <PresentationFormat>Widescreen</PresentationFormat>
  <Paragraphs>557</Paragraphs>
  <Slides>75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79" baseType="lpstr">
      <vt:lpstr>Arial</vt:lpstr>
      <vt:lpstr>Calibri</vt:lpstr>
      <vt:lpstr>Courier New</vt:lpstr>
      <vt:lpstr>Custom Design</vt:lpstr>
      <vt:lpstr>PowerPoint Presentation</vt:lpstr>
      <vt:lpstr> National Economic Education Delegation</vt:lpstr>
      <vt:lpstr>Who Are We?</vt:lpstr>
      <vt:lpstr>Where Are We?</vt:lpstr>
      <vt:lpstr> Available NEED Topics Include:</vt:lpstr>
      <vt:lpstr> Course Outline: Florida Atlantic University</vt:lpstr>
      <vt:lpstr> Course Outline: Johns Hopkins University</vt:lpstr>
      <vt:lpstr>Submitting Questions</vt:lpstr>
      <vt:lpstr>PowerPoint Presentation</vt:lpstr>
      <vt:lpstr>Credits and Disclaimer</vt:lpstr>
      <vt:lpstr>Outline</vt:lpstr>
      <vt:lpstr>What is Wealth?</vt:lpstr>
      <vt:lpstr>Overall Wealth Distribution</vt:lpstr>
      <vt:lpstr>Wealth inequality in America</vt:lpstr>
      <vt:lpstr>Wealth is More and More Concentrated</vt:lpstr>
      <vt:lpstr>Evidence</vt:lpstr>
      <vt:lpstr>Evidence of the Gap</vt:lpstr>
      <vt:lpstr>Wealth Gap Over Time: Mean</vt:lpstr>
      <vt:lpstr>Black Household Incomes Relative to White</vt:lpstr>
      <vt:lpstr>By Household Income</vt:lpstr>
      <vt:lpstr>Evidence of Disparities: Zero Wealth</vt:lpstr>
      <vt:lpstr>Why Wealth is Important</vt:lpstr>
      <vt:lpstr>Widespread Household Wealth Pays Dividends</vt:lpstr>
      <vt:lpstr>Household Level Benefits</vt:lpstr>
      <vt:lpstr>Parental Wealth is Important</vt:lpstr>
      <vt:lpstr>Wealth Mobility</vt:lpstr>
      <vt:lpstr>Tangible Benefits for the Broader Economy</vt:lpstr>
      <vt:lpstr>Sources of Disparities</vt:lpstr>
      <vt:lpstr>Events/Policies with Direct Wealth Implications </vt:lpstr>
      <vt:lpstr>Results for Black Families</vt:lpstr>
      <vt:lpstr>Potential Explanations: Differences in…</vt:lpstr>
      <vt:lpstr>Differences in Educational Attainment, 2017</vt:lpstr>
      <vt:lpstr>Wealth by Educational Attainment</vt:lpstr>
      <vt:lpstr>Educational Attainment</vt:lpstr>
      <vt:lpstr>Black-White Earnings Gap by Education</vt:lpstr>
      <vt:lpstr>Home Ownership</vt:lpstr>
      <vt:lpstr>Home Ownership</vt:lpstr>
      <vt:lpstr>Wealth Equality Through Home Ownership?</vt:lpstr>
      <vt:lpstr>What Determines Differences in Home Ownership?</vt:lpstr>
      <vt:lpstr>Increased Savings</vt:lpstr>
      <vt:lpstr>Financial Literacy</vt:lpstr>
      <vt:lpstr>Use of Payday Lenders</vt:lpstr>
      <vt:lpstr>Soft Skills and Personal Responsibility</vt:lpstr>
      <vt:lpstr>Entrepreneurship: Rate of New Entrepreneurs</vt:lpstr>
      <vt:lpstr>Explaining Differences in Entrepreneurship</vt:lpstr>
      <vt:lpstr>Overrepresented Where Wages are Low</vt:lpstr>
      <vt:lpstr>Wage Gap: Controlling for education, age, job type.  </vt:lpstr>
      <vt:lpstr>Wage Gap Broken Down</vt:lpstr>
      <vt:lpstr>Black-White Earnings Gap by Education</vt:lpstr>
      <vt:lpstr>Equality of Income = Equality of Wealth</vt:lpstr>
      <vt:lpstr>Incarceration Likely Plays A Role</vt:lpstr>
      <vt:lpstr>PowerPoint Presentation</vt:lpstr>
      <vt:lpstr>PowerPoint Presentation</vt:lpstr>
      <vt:lpstr>Family Structure</vt:lpstr>
      <vt:lpstr>Kids – Household Types</vt:lpstr>
      <vt:lpstr>Initial Endowment</vt:lpstr>
      <vt:lpstr>What is Fundamentally Responsible?</vt:lpstr>
      <vt:lpstr>PowerPoint Presentation</vt:lpstr>
      <vt:lpstr>Accounting for the Wealth Gap</vt:lpstr>
      <vt:lpstr>Policy Options</vt:lpstr>
      <vt:lpstr>Categories of Policy Areas</vt:lpstr>
      <vt:lpstr>Specific Policy Options</vt:lpstr>
      <vt:lpstr>Reform Criminal Justice System</vt:lpstr>
      <vt:lpstr>Gov’t Asset Building Policies</vt:lpstr>
      <vt:lpstr>Other Concrete Policy Options</vt:lpstr>
      <vt:lpstr>Suggestions, Not Really Policies</vt:lpstr>
      <vt:lpstr>Buying and Banking Black</vt:lpstr>
      <vt:lpstr>Intro to Fractional Reserve Banking</vt:lpstr>
      <vt:lpstr>Why This Doesn’t Work for Black Banks</vt:lpstr>
      <vt:lpstr>Why the Short Circuiting of Black Banking?</vt:lpstr>
      <vt:lpstr>The Multiplier Economy – Spanner in the Works</vt:lpstr>
      <vt:lpstr>Can It Be Made To Work?</vt:lpstr>
      <vt:lpstr>Summary</vt:lpstr>
      <vt:lpstr>Next week:</vt:lpstr>
      <vt:lpstr> 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Geoffrey Woglom</dc:creator>
  <cp:lastModifiedBy>haveman</cp:lastModifiedBy>
  <cp:revision>70</cp:revision>
  <cp:lastPrinted>2022-11-02T18:19:25Z</cp:lastPrinted>
  <dcterms:created xsi:type="dcterms:W3CDTF">2022-02-04T21:29:43Z</dcterms:created>
  <dcterms:modified xsi:type="dcterms:W3CDTF">2022-11-02T18:19:42Z</dcterms:modified>
</cp:coreProperties>
</file>