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3"/>
  </p:notesMasterIdLst>
  <p:sldIdLst>
    <p:sldId id="4479" r:id="rId2"/>
    <p:sldId id="4001" r:id="rId3"/>
    <p:sldId id="4480" r:id="rId4"/>
    <p:sldId id="4094" r:id="rId5"/>
    <p:sldId id="4095" r:id="rId6"/>
    <p:sldId id="1678" r:id="rId7"/>
    <p:sldId id="1093" r:id="rId8"/>
    <p:sldId id="284" r:id="rId9"/>
    <p:sldId id="1666" r:id="rId10"/>
    <p:sldId id="3967" r:id="rId11"/>
    <p:sldId id="4096" r:id="rId12"/>
    <p:sldId id="1643" r:id="rId13"/>
    <p:sldId id="4097" r:id="rId14"/>
    <p:sldId id="1644" r:id="rId15"/>
    <p:sldId id="1646" r:id="rId16"/>
    <p:sldId id="1092" r:id="rId17"/>
    <p:sldId id="1659" r:id="rId18"/>
    <p:sldId id="1660" r:id="rId19"/>
    <p:sldId id="1661" r:id="rId20"/>
    <p:sldId id="1664" r:id="rId21"/>
    <p:sldId id="1641" r:id="rId22"/>
    <p:sldId id="1098" r:id="rId23"/>
    <p:sldId id="1094" r:id="rId24"/>
    <p:sldId id="4099" r:id="rId25"/>
    <p:sldId id="1096" r:id="rId26"/>
    <p:sldId id="1097" r:id="rId27"/>
    <p:sldId id="4100" r:id="rId28"/>
    <p:sldId id="4101" r:id="rId29"/>
    <p:sldId id="1655" r:id="rId30"/>
    <p:sldId id="1108" r:id="rId31"/>
    <p:sldId id="4102" r:id="rId32"/>
    <p:sldId id="3952" r:id="rId33"/>
    <p:sldId id="4103" r:id="rId34"/>
    <p:sldId id="1105" r:id="rId35"/>
    <p:sldId id="4104" r:id="rId36"/>
    <p:sldId id="4105" r:id="rId37"/>
    <p:sldId id="4106" r:id="rId38"/>
    <p:sldId id="1104" r:id="rId39"/>
    <p:sldId id="4107" r:id="rId40"/>
    <p:sldId id="1657" r:id="rId41"/>
    <p:sldId id="1122" r:id="rId42"/>
    <p:sldId id="1121" r:id="rId43"/>
    <p:sldId id="1663" r:id="rId44"/>
    <p:sldId id="1127" r:id="rId45"/>
    <p:sldId id="3981" r:id="rId46"/>
    <p:sldId id="277" r:id="rId47"/>
    <p:sldId id="4108" r:id="rId48"/>
    <p:sldId id="1658" r:id="rId49"/>
    <p:sldId id="4109" r:id="rId50"/>
    <p:sldId id="4110" r:id="rId51"/>
    <p:sldId id="3968" r:id="rId52"/>
    <p:sldId id="1680" r:id="rId53"/>
    <p:sldId id="1649" r:id="rId54"/>
    <p:sldId id="1647" r:id="rId55"/>
    <p:sldId id="1100" r:id="rId56"/>
    <p:sldId id="4086" r:id="rId57"/>
    <p:sldId id="1114" r:id="rId58"/>
    <p:sldId id="1113" r:id="rId59"/>
    <p:sldId id="4111" r:id="rId60"/>
    <p:sldId id="4070" r:id="rId61"/>
    <p:sldId id="4123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3" autoAdjust="0"/>
    <p:restoredTop sz="91429"/>
  </p:normalViewPr>
  <p:slideViewPr>
    <p:cSldViewPr snapToGrid="0" snapToObjects="1">
      <p:cViewPr varScale="1">
        <p:scale>
          <a:sx n="117" d="100"/>
          <a:sy n="117" d="100"/>
        </p:scale>
        <p:origin x="70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6" d="100"/>
        <a:sy n="16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1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FBDF8-9CAD-5445-AFEF-5D51195BF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0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_media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Users/Jon/NEED%20Dropbox/Presentations/Racialdisparity/Charts/HomeOwn_bar.png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con.org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c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USDist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</a:t>
            </a:r>
            <a:r>
              <a:rPr lang="en-US" sz="4400"/>
              <a:t>Policy Issues</a:t>
            </a:r>
            <a:endParaRPr lang="en-US" sz="4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618533" y="3898404"/>
            <a:ext cx="9144000" cy="21870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700" dirty="0">
                <a:solidFill>
                  <a:schemeClr val="tx2"/>
                </a:solidFill>
              </a:rPr>
              <a:t>Duke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May-June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Jon </a:t>
            </a:r>
            <a:r>
              <a:rPr lang="en-US" sz="3000" dirty="0" err="1">
                <a:solidFill>
                  <a:schemeClr val="tx2"/>
                </a:solidFill>
              </a:rPr>
              <a:t>Haveman</a:t>
            </a:r>
            <a:r>
              <a:rPr lang="en-US" sz="30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National Economic Education Delegation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6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235553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7D74-E5F2-E547-B501-CE398A10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Disparities, 2019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12F023-5E5A-444A-B093-BBEF8678B4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88259"/>
              </p:ext>
            </p:extLst>
          </p:nvPr>
        </p:nvGraphicFramePr>
        <p:xfrm>
          <a:off x="713014" y="1820863"/>
          <a:ext cx="10765972" cy="26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64">
                  <a:extLst>
                    <a:ext uri="{9D8B030D-6E8A-4147-A177-3AD203B41FA5}">
                      <a16:colId xmlns:a16="http://schemas.microsoft.com/office/drawing/2014/main" val="4226757801"/>
                    </a:ext>
                  </a:extLst>
                </a:gridCol>
                <a:gridCol w="1745697">
                  <a:extLst>
                    <a:ext uri="{9D8B030D-6E8A-4147-A177-3AD203B41FA5}">
                      <a16:colId xmlns:a16="http://schemas.microsoft.com/office/drawing/2014/main" val="1569996215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2424980826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413306531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533555308"/>
                    </a:ext>
                  </a:extLst>
                </a:gridCol>
              </a:tblGrid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Race/Ethnicity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Families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Ratio of Shares (Share of Wealth/Share of Families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78154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White,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$983,400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577032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b="1" dirty="0"/>
                        <a:t>Black,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$142,500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4961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3E280-01B9-664C-8416-A95632E2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E7DAD3-81CC-564A-A16C-F6287607C9B4}"/>
              </a:ext>
            </a:extLst>
          </p:cNvPr>
          <p:cNvSpPr/>
          <p:nvPr/>
        </p:nvSpPr>
        <p:spPr>
          <a:xfrm>
            <a:off x="10080675" y="3286125"/>
            <a:ext cx="700088" cy="4857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3B923-93E1-004F-A323-CC7727AAB0B0}"/>
              </a:ext>
            </a:extLst>
          </p:cNvPr>
          <p:cNvSpPr txBox="1"/>
          <p:nvPr/>
        </p:nvSpPr>
        <p:spPr>
          <a:xfrm>
            <a:off x="7894543" y="6456851"/>
            <a:ext cx="3584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Reserve,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9306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9861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75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8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1222859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39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337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400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722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w/stand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86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217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59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Greater labor force participation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879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764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10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59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Labor force participation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84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024009" y="1603376"/>
          <a:ext cx="7584565" cy="3834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711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2421755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2217099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1166925">
                <a:tc>
                  <a:txBody>
                    <a:bodyPr/>
                    <a:lstStyle/>
                    <a:p>
                      <a:r>
                        <a:rPr lang="en-US" sz="2700" dirty="0"/>
                        <a:t>Educational </a:t>
                      </a:r>
                    </a:p>
                    <a:p>
                      <a:r>
                        <a:rPr lang="en-US" sz="2700" dirty="0"/>
                        <a:t>Attainment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Net Worth</a:t>
                      </a:r>
                    </a:p>
                    <a:p>
                      <a:pPr algn="ctr"/>
                      <a:r>
                        <a:rPr lang="en-US" sz="2700" dirty="0"/>
                        <a:t>Median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Net Worth</a:t>
                      </a:r>
                    </a:p>
                    <a:p>
                      <a:pPr algn="ctr"/>
                      <a:r>
                        <a:rPr lang="en-US" sz="2700" dirty="0"/>
                        <a:t>Mean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666814">
                <a:tc>
                  <a:txBody>
                    <a:bodyPr/>
                    <a:lstStyle/>
                    <a:p>
                      <a:r>
                        <a:rPr lang="en-US" sz="2700" dirty="0"/>
                        <a:t>No High School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$22,800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$157,200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666814">
                <a:tc>
                  <a:txBody>
                    <a:bodyPr/>
                    <a:lstStyle/>
                    <a:p>
                      <a:r>
                        <a:rPr lang="en-US" sz="2700" dirty="0"/>
                        <a:t>High School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$67,100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$249,600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666814">
                <a:tc>
                  <a:txBody>
                    <a:bodyPr/>
                    <a:lstStyle/>
                    <a:p>
                      <a:r>
                        <a:rPr lang="en-US" sz="2700" dirty="0"/>
                        <a:t>Some College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$66,100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$340,600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666814">
                <a:tc>
                  <a:txBody>
                    <a:bodyPr/>
                    <a:lstStyle/>
                    <a:p>
                      <a:r>
                        <a:rPr lang="en-US" sz="2700" dirty="0"/>
                        <a:t>College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$292,100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$1,511,100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2515340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Darity, et al., “What We Get Wrong About Closing the Racial Wealth Gap.”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1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Households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38200" y="1876351"/>
            <a:ext cx="5181599" cy="3767286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8CF8CD-0DB8-8D4C-8AFD-C43E760685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2200" y="1876351"/>
            <a:ext cx="5181599" cy="376728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80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1203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(5/2): 	US 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(5/9): 	Monetary Policy (Geoffrey </a:t>
            </a:r>
            <a:r>
              <a:rPr lang="en-US" dirty="0" err="1"/>
              <a:t>Woglom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(5/16): 	Healthcare Economics (Kelley Cullen, E. Washington University)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(5/23):	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5 (5/30):	The Black-White Wealth Gap (Mike Shor, Univ. of Connecticut)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(6/6):	Federal Debt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45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70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3733449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7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825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Financial literacy </a:t>
            </a:r>
            <a:r>
              <a:rPr lang="en-US" dirty="0"/>
              <a:t>helps explain individual wealth differences within racial groups, but none of the wealth differences between racial groups.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5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28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0D176CD-7D33-0C49-998A-91205F6FA8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76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93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Specifically,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9829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417" y="247665"/>
            <a:ext cx="9100931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Wa</a:t>
            </a:r>
            <a:r>
              <a:rPr lang="en-US" dirty="0"/>
              <a:t>ge Gap: Controlling for education, age, job type.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254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339771"/>
            <a:ext cx="9144000" cy="1146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Mike Shor,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Duke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May 30,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3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3245619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97803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171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23247" y="1044105"/>
            <a:ext cx="7530353" cy="51861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20478" y="437763"/>
            <a:ext cx="38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314228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98F4-5985-B649-BDBB-527CAA9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2C293-AF6B-214E-A98D-4067CC77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A732A2-2770-FF42-BA76-468420F76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6676178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4735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1546593" y="1221381"/>
            <a:ext cx="9393920" cy="5009547"/>
          </a:xfr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6593" y="607372"/>
            <a:ext cx="964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 Drug Arrest Rates per 100,000 by Race</a:t>
            </a:r>
          </a:p>
        </p:txBody>
      </p:sp>
    </p:spTree>
    <p:extLst>
      <p:ext uri="{BB962C8B-B14F-4D97-AF65-F5344CB8AC3E}">
        <p14:creationId xmlns:p14="http://schemas.microsoft.com/office/powerpoint/2010/main" val="33434439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5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792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2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9215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3505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0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16930599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2010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 dirty="0"/>
              <a:t>Black incarceration rates are very high.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838200" y="3750622"/>
            <a:ext cx="10072255" cy="14413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753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– “Baby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7952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FBA5-6A8E-F743-8DD7-3E6276C3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</a:t>
            </a:r>
            <a:r>
              <a:rPr lang="en-US" dirty="0"/>
              <a:t>orm Criminal Justice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D25FC-EE83-F541-902E-30DA6D6E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63692-EFD0-DC4E-A3E1-F6369A054780}"/>
              </a:ext>
            </a:extLst>
          </p:cNvPr>
          <p:cNvSpPr/>
          <p:nvPr/>
        </p:nvSpPr>
        <p:spPr>
          <a:xfrm>
            <a:off x="3048000" y="-35027681"/>
            <a:ext cx="6096000" cy="21821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600" dirty="0"/>
              <a:t>Legal restrictions on the rights of people who have had  contact with the criminal justice system, particularly </a:t>
            </a:r>
            <a:r>
              <a:rPr lang="en-AU" sz="2000" dirty="0"/>
              <a:t>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0EAB8-1C86-7A49-9FD0-7FE2314E150E}"/>
              </a:ext>
            </a:extLst>
          </p:cNvPr>
          <p:cNvSpPr/>
          <p:nvPr/>
        </p:nvSpPr>
        <p:spPr>
          <a:xfrm>
            <a:off x="3048000" y="-35027681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5411A1-6FF0-2842-B907-6ED3277D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8" y="1495169"/>
            <a:ext cx="10317892" cy="4384424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9600" dirty="0"/>
          </a:p>
          <a:p>
            <a:r>
              <a:rPr lang="en-AU" sz="9600" dirty="0"/>
              <a:t>Usually placed in civil and regulatory codes, collateral consequences may limit a person’s: </a:t>
            </a:r>
            <a:endParaRPr lang="en-US" sz="9600" dirty="0"/>
          </a:p>
          <a:p>
            <a:pPr lvl="1"/>
            <a:r>
              <a:rPr lang="en-AU" sz="9600" dirty="0"/>
              <a:t>ability to vote</a:t>
            </a:r>
            <a:endParaRPr lang="en-US" sz="9600" dirty="0"/>
          </a:p>
          <a:p>
            <a:pPr lvl="1"/>
            <a:r>
              <a:rPr lang="en-AU" sz="9600" dirty="0"/>
              <a:t>live in public housing</a:t>
            </a:r>
            <a:endParaRPr lang="en-US" sz="9600" dirty="0"/>
          </a:p>
          <a:p>
            <a:pPr lvl="1"/>
            <a:r>
              <a:rPr lang="en-AU" sz="9600" dirty="0"/>
              <a:t>qualify for an occupational license</a:t>
            </a:r>
            <a:endParaRPr lang="en-US" sz="9600" dirty="0"/>
          </a:p>
          <a:p>
            <a:pPr lvl="1"/>
            <a:r>
              <a:rPr lang="en-AU" sz="9600" dirty="0"/>
              <a:t>serve in the military</a:t>
            </a:r>
            <a:endParaRPr lang="en-US" sz="9600" dirty="0"/>
          </a:p>
          <a:p>
            <a:pPr lvl="1"/>
            <a:r>
              <a:rPr lang="en-AU" sz="9600" dirty="0"/>
              <a:t>receive public benefits (Food Stamps, housing vouchers)</a:t>
            </a:r>
            <a:endParaRPr lang="en-US" sz="9600" dirty="0"/>
          </a:p>
          <a:p>
            <a:pPr lvl="1"/>
            <a:r>
              <a:rPr lang="en-AU" sz="9600" dirty="0"/>
              <a:t>sit on a jury</a:t>
            </a:r>
            <a:endParaRPr lang="en-US" sz="9600" dirty="0"/>
          </a:p>
          <a:p>
            <a:pPr lvl="1"/>
            <a:r>
              <a:rPr lang="en-AU" sz="9600" dirty="0"/>
              <a:t>borrow money for college</a:t>
            </a:r>
            <a:endParaRPr lang="en-US" sz="9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7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171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37419198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55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lvl="2"/>
            <a:r>
              <a:rPr lang="en-US" dirty="0"/>
              <a:t>Assets can be financial and physical.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631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Federal Debt: Jon </a:t>
            </a:r>
            <a:r>
              <a:rPr lang="en-US" dirty="0" err="1"/>
              <a:t>Haveman</a:t>
            </a:r>
            <a:endParaRPr lang="en-US" dirty="0"/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2631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Mike Shor, Ph.D.</a:t>
            </a:r>
          </a:p>
          <a:p>
            <a:pPr marL="0" indent="0" algn="ctr">
              <a:buNone/>
            </a:pPr>
            <a:r>
              <a:rPr lang="en-US" dirty="0" err="1"/>
              <a:t>Mike.Shor@UConn.edu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34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75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388321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erall Wealth Distribution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284974" y="1150099"/>
            <a:ext cx="7622051" cy="50801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9662228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29545</TotalTime>
  <Words>2087</Words>
  <Application>Microsoft Macintosh PowerPoint</Application>
  <PresentationFormat>Widescreen</PresentationFormat>
  <Paragraphs>419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PowerPoint Presentation</vt:lpstr>
      <vt:lpstr>Outline</vt:lpstr>
      <vt:lpstr>What is Wealth?</vt:lpstr>
      <vt:lpstr>Evidence</vt:lpstr>
      <vt:lpstr>Wealth inequality in America</vt:lpstr>
      <vt:lpstr>Overall Wealth Distribution</vt:lpstr>
      <vt:lpstr>Evidence of the Gap</vt:lpstr>
      <vt:lpstr>Wealth Disparities, 2019</vt:lpstr>
      <vt:lpstr>Wealth Gap Over Time: Mean</vt:lpstr>
      <vt:lpstr>Wealth Gap Over Time: Median</vt:lpstr>
      <vt:lpstr>Net Worth by Age and Race</vt:lpstr>
      <vt:lpstr>Net Worth 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Wealth by Educational Attainment</vt:lpstr>
      <vt:lpstr>Educational Attainment</vt:lpstr>
      <vt:lpstr>Home Ownership: Households</vt:lpstr>
      <vt:lpstr>Home Ownership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Use of Payday Lenders</vt:lpstr>
      <vt:lpstr>Entrepreneurship: Rate of New Entrepreneurs</vt:lpstr>
      <vt:lpstr>Explaining Differences in Entrepreneurship</vt:lpstr>
      <vt:lpstr>Wage Gap: Controlling for education, age, job type.  </vt:lpstr>
      <vt:lpstr>Overrepresented Where Wages are Low</vt:lpstr>
      <vt:lpstr>Black-White Earnings Gap by Education</vt:lpstr>
      <vt:lpstr>Wage Gap Broken Down</vt:lpstr>
      <vt:lpstr>Equality of Income = Equality of Wealth</vt:lpstr>
      <vt:lpstr>Labor Force Participation</vt:lpstr>
      <vt:lpstr>Incarceration Likely Plays A Role</vt:lpstr>
      <vt:lpstr>PowerPoint Presentation</vt:lpstr>
      <vt:lpstr>Family Structure</vt:lpstr>
      <vt:lpstr>Kids – Household Types</vt:lpstr>
      <vt:lpstr>Initial Endowment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Reform Criminal Justice System</vt:lpstr>
      <vt:lpstr>Gov’t Asset Building Policies</vt:lpstr>
      <vt:lpstr>Other Concrete Policy Options</vt:lpstr>
      <vt:lpstr>Summary</vt:lpstr>
      <vt:lpstr>The Federal Debt: Jon Haveman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294</cp:revision>
  <cp:lastPrinted>2022-05-06T17:35:13Z</cp:lastPrinted>
  <dcterms:created xsi:type="dcterms:W3CDTF">2017-05-03T22:30:38Z</dcterms:created>
  <dcterms:modified xsi:type="dcterms:W3CDTF">2023-06-02T19:44:53Z</dcterms:modified>
</cp:coreProperties>
</file>